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2" r:id="rId7"/>
    <p:sldId id="278" r:id="rId8"/>
    <p:sldId id="277" r:id="rId9"/>
    <p:sldId id="279" r:id="rId10"/>
    <p:sldId id="265" r:id="rId11"/>
    <p:sldId id="274" r:id="rId12"/>
    <p:sldId id="275" r:id="rId13"/>
    <p:sldId id="263" r:id="rId14"/>
    <p:sldId id="273" r:id="rId15"/>
    <p:sldId id="276" r:id="rId16"/>
    <p:sldId id="268" r:id="rId17"/>
    <p:sldId id="264" r:id="rId18"/>
  </p:sldIdLst>
  <p:sldSz cx="9144000" cy="6858000" type="screen4x3"/>
  <p:notesSz cx="6669088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980" autoAdjust="0"/>
  </p:normalViewPr>
  <p:slideViewPr>
    <p:cSldViewPr>
      <p:cViewPr>
        <p:scale>
          <a:sx n="100" d="100"/>
          <a:sy n="100" d="100"/>
        </p:scale>
        <p:origin x="-130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cls_text\&#1044;&#1086;&#1082;&#1091;&#1084;&#1077;&#1085;&#1090;&#1099;\_&#1084;&#1086;&#1077;\RCDL2009\&#1050;&#1086;&#1087;&#1080;&#1103;%20&#1057;&#1088;&#1072;&#1074;&#1085;&#1077;&#1085;&#1080;&#1077;%20&#1084;&#1077;&#1090;&#1086;&#1076;&#1086;&#1074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cls_text\&#1044;&#1086;&#1082;&#1091;&#1084;&#1077;&#1085;&#1090;&#1099;\_&#1084;&#1086;&#1077;\RCDL2009\&#1050;&#1086;&#1087;&#1080;&#1103;%20&#1057;&#1088;&#1072;&#1074;&#1085;&#1077;&#1085;&#1080;&#1077;%20&#1084;&#1077;&#1090;&#1086;&#1076;&#1086;&#1074;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cls_text\&#1044;&#1086;&#1082;&#1091;&#1084;&#1077;&#1085;&#1090;&#1099;\_&#1084;&#1086;&#1077;\RCDL2009\&#1050;&#1086;&#1087;&#1080;&#1103;%20&#1057;&#1088;&#1072;&#1074;&#1085;&#1077;&#1085;&#1080;&#1077;%20&#1084;&#1077;&#1090;&#1086;&#1076;&#1086;&#1074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0"/>
      <c:rotY val="0"/>
      <c:perspective val="0"/>
    </c:view3D>
    <c:plotArea>
      <c:layout/>
      <c:bar3DChart>
        <c:barDir val="col"/>
        <c:grouping val="clustered"/>
        <c:ser>
          <c:idx val="4"/>
          <c:order val="0"/>
          <c:tx>
            <c:strRef>
              <c:f>Лист1!$B$46</c:f>
              <c:strCache>
                <c:ptCount val="1"/>
                <c:pt idx="0">
                  <c:v>Комбин.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0.18518518518518531"/>
                </c:manualLayout>
              </c:layout>
              <c:showVal val="1"/>
            </c:dLbl>
            <c:dLbl>
              <c:idx val="1"/>
              <c:layout>
                <c:manualLayout>
                  <c:x val="4.6295081170409274E-3"/>
                  <c:y val="0.1851895795855113"/>
                </c:manualLayout>
              </c:layout>
              <c:showVal val="1"/>
            </c:dLbl>
            <c:txPr>
              <a:bodyPr rot="-5400000" vert="horz" anchor="ctr" anchorCtr="1"/>
              <a:lstStyle/>
              <a:p>
                <a:pPr algn="ctr">
                  <a:defRPr lang="ru-RU"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val>
            <c:numRef>
              <c:f>Лист1!$C$46:$D$46</c:f>
              <c:numCache>
                <c:formatCode>0.00%</c:formatCode>
                <c:ptCount val="2"/>
                <c:pt idx="0">
                  <c:v>0.86700000000000021</c:v>
                </c:pt>
                <c:pt idx="1">
                  <c:v>0.88200000000000023</c:v>
                </c:pt>
              </c:numCache>
            </c:numRef>
          </c:val>
        </c:ser>
        <c:ser>
          <c:idx val="3"/>
          <c:order val="1"/>
          <c:tx>
            <c:strRef>
              <c:f>Лист1!$B$45</c:f>
              <c:strCache>
                <c:ptCount val="1"/>
                <c:pt idx="0">
                  <c:v>CRF</c:v>
                </c:pt>
              </c:strCache>
            </c:strRef>
          </c:tx>
          <c:dLbls>
            <c:dLbl>
              <c:idx val="0"/>
              <c:layout>
                <c:manualLayout>
                  <c:x val="-9.2592592592592715E-4"/>
                  <c:y val="0.23812882211560768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.1851895795855113"/>
                </c:manualLayout>
              </c:layout>
              <c:showVal val="1"/>
            </c:dLbl>
            <c:txPr>
              <a:bodyPr rot="-5400000" vert="horz"/>
              <a:lstStyle/>
              <a:p>
                <a:pPr algn="ctr">
                  <a:defRPr lang="ru-RU"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strRef>
              <c:f>Лист1!$C$48:$D$48</c:f>
              <c:strCache>
                <c:ptCount val="2"/>
                <c:pt idx="0">
                  <c:v>P</c:v>
                </c:pt>
                <c:pt idx="1">
                  <c:v>R</c:v>
                </c:pt>
              </c:strCache>
            </c:strRef>
          </c:cat>
          <c:val>
            <c:numRef>
              <c:f>Лист1!$C$45:$D$45</c:f>
              <c:numCache>
                <c:formatCode>0.00%</c:formatCode>
                <c:ptCount val="2"/>
                <c:pt idx="0" formatCode="0%">
                  <c:v>0.87000000000000022</c:v>
                </c:pt>
                <c:pt idx="1">
                  <c:v>0.89600000000000024</c:v>
                </c:pt>
              </c:numCache>
            </c:numRef>
          </c:val>
        </c:ser>
        <c:ser>
          <c:idx val="2"/>
          <c:order val="2"/>
          <c:tx>
            <c:strRef>
              <c:f>Лист1!$B$44</c:f>
              <c:strCache>
                <c:ptCount val="1"/>
                <c:pt idx="0">
                  <c:v>MEMM</c:v>
                </c:pt>
              </c:strCache>
            </c:strRef>
          </c:tx>
          <c:dLbls>
            <c:dLbl>
              <c:idx val="0"/>
              <c:layout>
                <c:manualLayout>
                  <c:x val="2.7777777777777835E-3"/>
                  <c:y val="0.17695473251028826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.1861235246782893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Лист1!$C$48:$D$48</c:f>
              <c:strCache>
                <c:ptCount val="2"/>
                <c:pt idx="0">
                  <c:v>P</c:v>
                </c:pt>
                <c:pt idx="1">
                  <c:v>R</c:v>
                </c:pt>
              </c:strCache>
            </c:strRef>
          </c:cat>
          <c:val>
            <c:numRef>
              <c:f>Лист1!$C$44:$D$44</c:f>
              <c:numCache>
                <c:formatCode>0.00%</c:formatCode>
                <c:ptCount val="2"/>
                <c:pt idx="0">
                  <c:v>0.86800000000000022</c:v>
                </c:pt>
                <c:pt idx="1">
                  <c:v>0.88200000000000023</c:v>
                </c:pt>
              </c:numCache>
            </c:numRef>
          </c:val>
        </c:ser>
        <c:ser>
          <c:idx val="0"/>
          <c:order val="3"/>
          <c:tx>
            <c:strRef>
              <c:f>Лист1!$B$43</c:f>
              <c:strCache>
                <c:ptCount val="1"/>
                <c:pt idx="0">
                  <c:v>MaxEnt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0.18481418977888023"/>
                </c:manualLayout>
              </c:layout>
              <c:showVal val="1"/>
            </c:dLbl>
            <c:dLbl>
              <c:idx val="1"/>
              <c:layout>
                <c:manualLayout>
                  <c:x val="2.7777777777777809E-3"/>
                  <c:y val="0.18443902091975142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Лист1!$C$48:$D$48</c:f>
              <c:strCache>
                <c:ptCount val="2"/>
                <c:pt idx="0">
                  <c:v>P</c:v>
                </c:pt>
                <c:pt idx="1">
                  <c:v>R</c:v>
                </c:pt>
              </c:strCache>
            </c:strRef>
          </c:cat>
          <c:val>
            <c:numRef>
              <c:f>Лист1!$C$43:$D$43</c:f>
              <c:numCache>
                <c:formatCode>0.00%</c:formatCode>
                <c:ptCount val="2"/>
                <c:pt idx="0">
                  <c:v>0.87900000000000023</c:v>
                </c:pt>
                <c:pt idx="1">
                  <c:v>0.87700000000000022</c:v>
                </c:pt>
              </c:numCache>
            </c:numRef>
          </c:val>
        </c:ser>
        <c:ser>
          <c:idx val="1"/>
          <c:order val="4"/>
          <c:tx>
            <c:strRef>
              <c:f>Лист1!$B$42</c:f>
              <c:strCache>
                <c:ptCount val="1"/>
                <c:pt idx="0">
                  <c:v>Запросы</c:v>
                </c:pt>
              </c:strCache>
            </c:strRef>
          </c:tx>
          <c:dLbls>
            <c:dLbl>
              <c:idx val="0"/>
              <c:layout>
                <c:manualLayout>
                  <c:x val="1.5432098765432109E-3"/>
                  <c:y val="0.23129204354786906"/>
                </c:manualLayout>
              </c:layout>
              <c:showVal val="1"/>
            </c:dLbl>
            <c:dLbl>
              <c:idx val="1"/>
              <c:layout>
                <c:manualLayout>
                  <c:x val="-1.5432098765432109E-3"/>
                  <c:y val="0.2149739657557885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Лист1!$C$48:$D$48</c:f>
              <c:strCache>
                <c:ptCount val="2"/>
                <c:pt idx="0">
                  <c:v>P</c:v>
                </c:pt>
                <c:pt idx="1">
                  <c:v>R</c:v>
                </c:pt>
              </c:strCache>
            </c:strRef>
          </c:cat>
          <c:val>
            <c:numRef>
              <c:f>Лист1!$C$42:$D$42</c:f>
              <c:numCache>
                <c:formatCode>0.00%</c:formatCode>
                <c:ptCount val="2"/>
                <c:pt idx="0">
                  <c:v>0.74800000000000022</c:v>
                </c:pt>
                <c:pt idx="1">
                  <c:v>0.83400000000000019</c:v>
                </c:pt>
              </c:numCache>
            </c:numRef>
          </c:val>
        </c:ser>
        <c:shape val="cylinder"/>
        <c:axId val="89024384"/>
        <c:axId val="89025920"/>
        <c:axId val="0"/>
      </c:bar3DChart>
      <c:catAx>
        <c:axId val="8902438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89025920"/>
        <c:crosses val="autoZero"/>
        <c:auto val="1"/>
        <c:lblAlgn val="ctr"/>
        <c:lblOffset val="100"/>
      </c:catAx>
      <c:valAx>
        <c:axId val="89025920"/>
        <c:scaling>
          <c:orientation val="minMax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890243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740419947506549"/>
          <c:y val="0.29070683872849234"/>
          <c:w val="0.15703096140760192"/>
          <c:h val="0.36131368314625728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0"/>
      <c:rotY val="0"/>
      <c:perspective val="0"/>
    </c:view3D>
    <c:plotArea>
      <c:layout/>
      <c:bar3DChart>
        <c:barDir val="col"/>
        <c:grouping val="clustered"/>
        <c:ser>
          <c:idx val="4"/>
          <c:order val="0"/>
          <c:tx>
            <c:strRef>
              <c:f>Лист1!$B$46</c:f>
              <c:strCache>
                <c:ptCount val="1"/>
                <c:pt idx="0">
                  <c:v>Комбин.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0.18518518518518537"/>
                </c:manualLayout>
              </c:layout>
              <c:showVal val="1"/>
            </c:dLbl>
            <c:dLbl>
              <c:idx val="1"/>
              <c:layout>
                <c:manualLayout>
                  <c:x val="-3.08641975308642E-3"/>
                  <c:y val="0.24972834504576047"/>
                </c:manualLayout>
              </c:layout>
              <c:showVal val="1"/>
            </c:dLbl>
            <c:txPr>
              <a:bodyPr rot="-5400000" vert="horz" anchor="ctr" anchorCtr="1"/>
              <a:lstStyle/>
              <a:p>
                <a:pPr algn="ctr">
                  <a:defRPr lang="ru-RU"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val>
            <c:numRef>
              <c:f>Лист1!$E$46:$F$46</c:f>
              <c:numCache>
                <c:formatCode>0.00%</c:formatCode>
                <c:ptCount val="2"/>
                <c:pt idx="0">
                  <c:v>0.86900000000000022</c:v>
                </c:pt>
                <c:pt idx="1">
                  <c:v>0.87500000000000022</c:v>
                </c:pt>
              </c:numCache>
            </c:numRef>
          </c:val>
        </c:ser>
        <c:ser>
          <c:idx val="3"/>
          <c:order val="1"/>
          <c:tx>
            <c:strRef>
              <c:f>Лист1!$B$45</c:f>
              <c:strCache>
                <c:ptCount val="1"/>
                <c:pt idx="0">
                  <c:v>CRF</c:v>
                </c:pt>
              </c:strCache>
            </c:strRef>
          </c:tx>
          <c:dLbls>
            <c:dLbl>
              <c:idx val="0"/>
              <c:layout>
                <c:manualLayout>
                  <c:x val="3.7037037037037056E-3"/>
                  <c:y val="0.17078402337447821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.24972834504576047"/>
                </c:manualLayout>
              </c:layout>
              <c:showVal val="1"/>
            </c:dLbl>
            <c:txPr>
              <a:bodyPr rot="-5400000" vert="horz"/>
              <a:lstStyle/>
              <a:p>
                <a:pPr algn="ctr">
                  <a:defRPr lang="ru-RU"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cat>
            <c:strRef>
              <c:f>Лист1!$C$48:$D$48</c:f>
              <c:strCache>
                <c:ptCount val="2"/>
                <c:pt idx="0">
                  <c:v>P</c:v>
                </c:pt>
                <c:pt idx="1">
                  <c:v>R</c:v>
                </c:pt>
              </c:strCache>
            </c:strRef>
          </c:cat>
          <c:val>
            <c:numRef>
              <c:f>Лист1!$E$45:$F$45</c:f>
              <c:numCache>
                <c:formatCode>0.00%</c:formatCode>
                <c:ptCount val="2"/>
                <c:pt idx="0">
                  <c:v>0.86900000000000022</c:v>
                </c:pt>
                <c:pt idx="1">
                  <c:v>0.89400000000000002</c:v>
                </c:pt>
              </c:numCache>
            </c:numRef>
          </c:val>
        </c:ser>
        <c:ser>
          <c:idx val="2"/>
          <c:order val="2"/>
          <c:tx>
            <c:strRef>
              <c:f>Лист1!$B$44</c:f>
              <c:strCache>
                <c:ptCount val="1"/>
                <c:pt idx="0">
                  <c:v>MEMM</c:v>
                </c:pt>
              </c:strCache>
            </c:strRef>
          </c:tx>
          <c:dLbls>
            <c:dLbl>
              <c:idx val="0"/>
              <c:layout>
                <c:manualLayout>
                  <c:x val="2.7777777777777861E-3"/>
                  <c:y val="0.1769547325102883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.24785625685765814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Лист1!$C$48:$D$48</c:f>
              <c:strCache>
                <c:ptCount val="2"/>
                <c:pt idx="0">
                  <c:v>P</c:v>
                </c:pt>
                <c:pt idx="1">
                  <c:v>R</c:v>
                </c:pt>
              </c:strCache>
            </c:strRef>
          </c:cat>
          <c:val>
            <c:numRef>
              <c:f>Лист1!$E$44:$F$44</c:f>
              <c:numCache>
                <c:formatCode>0.00%</c:formatCode>
                <c:ptCount val="2"/>
                <c:pt idx="0">
                  <c:v>0.86800000000000022</c:v>
                </c:pt>
                <c:pt idx="1">
                  <c:v>0.87500000000000022</c:v>
                </c:pt>
              </c:numCache>
            </c:numRef>
          </c:val>
        </c:ser>
        <c:ser>
          <c:idx val="0"/>
          <c:order val="3"/>
          <c:tx>
            <c:strRef>
              <c:f>Лист1!$B$43</c:f>
              <c:strCache>
                <c:ptCount val="1"/>
                <c:pt idx="0">
                  <c:v>MaxEnt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0.17078402337447821"/>
                </c:manualLayout>
              </c:layout>
              <c:showVal val="1"/>
            </c:dLbl>
            <c:dLbl>
              <c:idx val="1"/>
              <c:layout>
                <c:manualLayout>
                  <c:x val="-3.3950617283950621E-3"/>
                  <c:y val="0.23214158669471815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Лист1!$C$48:$D$48</c:f>
              <c:strCache>
                <c:ptCount val="2"/>
                <c:pt idx="0">
                  <c:v>P</c:v>
                </c:pt>
                <c:pt idx="1">
                  <c:v>R</c:v>
                </c:pt>
              </c:strCache>
            </c:strRef>
          </c:cat>
          <c:val>
            <c:numRef>
              <c:f>Лист1!$E$43:$F$43</c:f>
              <c:numCache>
                <c:formatCode>0.00%</c:formatCode>
                <c:ptCount val="2"/>
                <c:pt idx="0">
                  <c:v>0.86600000000000021</c:v>
                </c:pt>
                <c:pt idx="1">
                  <c:v>0.8450000000000002</c:v>
                </c:pt>
              </c:numCache>
            </c:numRef>
          </c:val>
        </c:ser>
        <c:ser>
          <c:idx val="1"/>
          <c:order val="4"/>
          <c:tx>
            <c:strRef>
              <c:f>Лист1!$B$42</c:f>
              <c:strCache>
                <c:ptCount val="1"/>
                <c:pt idx="0">
                  <c:v>Запросы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0.2004257398859628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0.20655576673605455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Лист1!$C$48:$D$48</c:f>
              <c:strCache>
                <c:ptCount val="2"/>
                <c:pt idx="0">
                  <c:v>P</c:v>
                </c:pt>
                <c:pt idx="1">
                  <c:v>R</c:v>
                </c:pt>
              </c:strCache>
            </c:strRef>
          </c:cat>
          <c:val>
            <c:numRef>
              <c:f>Лист1!$C$42:$D$42</c:f>
              <c:numCache>
                <c:formatCode>0.00%</c:formatCode>
                <c:ptCount val="2"/>
                <c:pt idx="0">
                  <c:v>0.74800000000000022</c:v>
                </c:pt>
                <c:pt idx="1">
                  <c:v>0.83400000000000019</c:v>
                </c:pt>
              </c:numCache>
            </c:numRef>
          </c:val>
        </c:ser>
        <c:shape val="cylinder"/>
        <c:axId val="90702592"/>
        <c:axId val="90704128"/>
        <c:axId val="0"/>
      </c:bar3DChart>
      <c:catAx>
        <c:axId val="90702592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800" b="1"/>
            </a:pPr>
            <a:endParaRPr lang="ru-RU"/>
          </a:p>
        </c:txPr>
        <c:crossAx val="90704128"/>
        <c:crosses val="autoZero"/>
        <c:auto val="1"/>
        <c:lblAlgn val="ctr"/>
        <c:lblOffset val="100"/>
      </c:catAx>
      <c:valAx>
        <c:axId val="90704128"/>
        <c:scaling>
          <c:orientation val="minMax"/>
        </c:scaling>
        <c:axPos val="l"/>
        <c:majorGridlines/>
        <c:numFmt formatCode="0%" sourceLinked="0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90702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740419947506549"/>
          <c:y val="0.29070683872849234"/>
          <c:w val="0.15703096140760192"/>
          <c:h val="0.36131368314625728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0"/>
      <c:rotY val="0"/>
      <c:perspective val="0"/>
    </c:view3D>
    <c:plotArea>
      <c:layout/>
      <c:bar3DChart>
        <c:barDir val="col"/>
        <c:grouping val="clustered"/>
        <c:ser>
          <c:idx val="0"/>
          <c:order val="0"/>
          <c:tx>
            <c:v>MaxEnt</c:v>
          </c:tx>
          <c:cat>
            <c:numRef>
              <c:f>Лист1!$A$2:$A$7</c:f>
              <c:numCache>
                <c:formatCode>General</c:formatCode>
                <c:ptCount val="6"/>
                <c:pt idx="0">
                  <c:v>285</c:v>
                </c:pt>
                <c:pt idx="1">
                  <c:v>233</c:v>
                </c:pt>
                <c:pt idx="2">
                  <c:v>174</c:v>
                </c:pt>
                <c:pt idx="3">
                  <c:v>102</c:v>
                </c:pt>
                <c:pt idx="4">
                  <c:v>72</c:v>
                </c:pt>
                <c:pt idx="5">
                  <c:v>57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84.5</c:v>
                </c:pt>
                <c:pt idx="1">
                  <c:v>87.7</c:v>
                </c:pt>
                <c:pt idx="2">
                  <c:v>87.9</c:v>
                </c:pt>
                <c:pt idx="3">
                  <c:v>87.9</c:v>
                </c:pt>
                <c:pt idx="4">
                  <c:v>88</c:v>
                </c:pt>
                <c:pt idx="5">
                  <c:v>88</c:v>
                </c:pt>
              </c:numCache>
            </c:numRef>
          </c:val>
        </c:ser>
        <c:ser>
          <c:idx val="1"/>
          <c:order val="1"/>
          <c:tx>
            <c:v>MEMM</c:v>
          </c:tx>
          <c:val>
            <c:numRef>
              <c:f>Лист1!$G$2:$G$7</c:f>
              <c:numCache>
                <c:formatCode>0.00</c:formatCode>
                <c:ptCount val="6"/>
                <c:pt idx="0">
                  <c:v>87.148594377510022</c:v>
                </c:pt>
                <c:pt idx="1">
                  <c:v>87.494400000000013</c:v>
                </c:pt>
                <c:pt idx="2">
                  <c:v>87.494400000000013</c:v>
                </c:pt>
                <c:pt idx="3">
                  <c:v>87.494400000000013</c:v>
                </c:pt>
                <c:pt idx="4">
                  <c:v>87.443567753001716</c:v>
                </c:pt>
                <c:pt idx="5">
                  <c:v>87.543575099942899</c:v>
                </c:pt>
              </c:numCache>
            </c:numRef>
          </c:val>
        </c:ser>
        <c:ser>
          <c:idx val="2"/>
          <c:order val="2"/>
          <c:tx>
            <c:v>CRF</c:v>
          </c:tx>
          <c:val>
            <c:numRef>
              <c:f>Лист1!$J$2:$J$7</c:f>
              <c:numCache>
                <c:formatCode>0.00</c:formatCode>
                <c:ptCount val="6"/>
                <c:pt idx="0">
                  <c:v>88.132274532047632</c:v>
                </c:pt>
                <c:pt idx="1">
                  <c:v>88.280860702151742</c:v>
                </c:pt>
                <c:pt idx="2">
                  <c:v>87.497142857142862</c:v>
                </c:pt>
                <c:pt idx="3">
                  <c:v>87.397139588100714</c:v>
                </c:pt>
                <c:pt idx="4">
                  <c:v>87.54517418617931</c:v>
                </c:pt>
                <c:pt idx="5">
                  <c:v>87.595890410958901</c:v>
                </c:pt>
              </c:numCache>
            </c:numRef>
          </c:val>
        </c:ser>
        <c:ser>
          <c:idx val="3"/>
          <c:order val="3"/>
          <c:tx>
            <c:v>SVM</c:v>
          </c:tx>
          <c:val>
            <c:numRef>
              <c:f>Лист1!$M$2:$M$7</c:f>
              <c:numCache>
                <c:formatCode>0.00</c:formatCode>
                <c:ptCount val="6"/>
                <c:pt idx="0">
                  <c:v>76.209226770630295</c:v>
                </c:pt>
                <c:pt idx="1">
                  <c:v>88.837591446257747</c:v>
                </c:pt>
                <c:pt idx="2">
                  <c:v>88.641849971799203</c:v>
                </c:pt>
                <c:pt idx="3">
                  <c:v>87.218796561604577</c:v>
                </c:pt>
                <c:pt idx="4">
                  <c:v>86.439560439560466</c:v>
                </c:pt>
                <c:pt idx="5">
                  <c:v>82.341439806412552</c:v>
                </c:pt>
              </c:numCache>
            </c:numRef>
          </c:val>
        </c:ser>
        <c:shape val="cylinder"/>
        <c:axId val="90764032"/>
        <c:axId val="90765568"/>
        <c:axId val="0"/>
      </c:bar3DChart>
      <c:catAx>
        <c:axId val="9076403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90765568"/>
        <c:crosses val="autoZero"/>
        <c:auto val="1"/>
        <c:lblAlgn val="ctr"/>
        <c:lblOffset val="100"/>
      </c:catAx>
      <c:valAx>
        <c:axId val="90765568"/>
        <c:scaling>
          <c:orientation val="minMax"/>
        </c:scaling>
        <c:axPos val="l"/>
        <c:majorGridlines/>
        <c:numFmt formatCode="#,##0" sourceLinked="0"/>
        <c:maj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90764032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600" b="1" baseline="0"/>
          </a:pPr>
          <a:endParaRPr lang="ru-RU"/>
        </a:p>
      </c:txPr>
    </c:legend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CD9A96-1715-4EDE-93A6-BFBC4E6516B9}" type="datetimeFigureOut">
              <a:rPr lang="ru-RU" smtClean="0"/>
              <a:pPr/>
              <a:t>19.09.2009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6E737-6363-4E86-8521-6FA4DB1AB2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E6198-69C8-4783-88BF-964046BB10D0}" type="datetimeFigureOut">
              <a:rPr lang="ru-RU" smtClean="0"/>
              <a:pPr/>
              <a:t>19.09.2009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E53370-0B32-46D6-97D3-AA75290E0C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E53370-0B32-46D6-97D3-AA75290E0C8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E53370-0B32-46D6-97D3-AA75290E0C8C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8FC7081-2172-4CA0-ADCD-090D01480E37}" type="datetime1">
              <a:rPr lang="ru-RU" smtClean="0"/>
              <a:pPr/>
              <a:t>19.09.2009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688082-F34B-473F-89A2-4CDA854B88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5C0991-5BB2-442F-A4CF-3B9BE04C224A}" type="datetime1">
              <a:rPr lang="ru-RU" smtClean="0"/>
              <a:pPr/>
              <a:t>19.09.2009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688082-F34B-473F-89A2-4CDA854B88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064DFD-C1F2-423D-AA37-658B74733ABD}" type="datetime1">
              <a:rPr lang="ru-RU" smtClean="0"/>
              <a:pPr/>
              <a:t>19.09.2009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688082-F34B-473F-89A2-4CDA854B88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FF665A-6129-4DC4-8EA8-3EE0A8D4A738}" type="datetime1">
              <a:rPr lang="ru-RU" smtClean="0"/>
              <a:pPr/>
              <a:t>19.09.2009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688082-F34B-473F-89A2-4CDA854B88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3146F9-7420-40D4-8C39-C03200062E83}" type="datetime1">
              <a:rPr lang="ru-RU" smtClean="0"/>
              <a:pPr/>
              <a:t>19.09.2009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688082-F34B-473F-89A2-4CDA854B88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F95E3B-57A3-487D-81DF-28F4C321F8E8}" type="datetime1">
              <a:rPr lang="ru-RU" smtClean="0"/>
              <a:pPr/>
              <a:t>19.09.2009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688082-F34B-473F-89A2-4CDA854B88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A63A1-0C5C-491E-9C66-2F922655FB04}" type="datetime1">
              <a:rPr lang="ru-RU" smtClean="0"/>
              <a:pPr/>
              <a:t>19.09.2009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688082-F34B-473F-89A2-4CDA854B88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AB257-B83A-4BCE-BD90-902B8B238A71}" type="datetime1">
              <a:rPr lang="ru-RU" smtClean="0"/>
              <a:pPr/>
              <a:t>19.09.2009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688082-F34B-473F-89A2-4CDA854B88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359966-B881-4D92-8311-BC031B9C1EFD}" type="datetime1">
              <a:rPr lang="ru-RU" smtClean="0"/>
              <a:pPr/>
              <a:t>19.09.2009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688082-F34B-473F-89A2-4CDA854B88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068BA50-662A-4FC5-A7F2-39F6F315B3A9}" type="datetime1">
              <a:rPr lang="ru-RU" smtClean="0"/>
              <a:pPr/>
              <a:t>19.09.2009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688082-F34B-473F-89A2-4CDA854B88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20197A3-A344-4A07-B6ED-AE03DDD231C4}" type="datetime1">
              <a:rPr lang="ru-RU" smtClean="0"/>
              <a:pPr/>
              <a:t>19.09.2009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688082-F34B-473F-89A2-4CDA854B88C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BF68FEF-6625-4DE0-89CC-0366C4FFBA99}" type="datetime1">
              <a:rPr lang="ru-RU" smtClean="0"/>
              <a:pPr/>
              <a:t>19.09.2009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B688082-F34B-473F-89A2-4CDA854B88C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/>
              <a:t>Использование методов извлечения информации при географической привязке текстов на русском языке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480" y="4143380"/>
            <a:ext cx="6400800" cy="1281106"/>
          </a:xfrm>
        </p:spPr>
        <p:txBody>
          <a:bodyPr>
            <a:normAutofit/>
          </a:bodyPr>
          <a:lstStyle/>
          <a:p>
            <a:r>
              <a:rPr lang="ru-RU" dirty="0" smtClean="0"/>
              <a:t>Прокофьев П.А.</a:t>
            </a:r>
          </a:p>
          <a:p>
            <a:r>
              <a:rPr lang="en-US" dirty="0" smtClean="0"/>
              <a:t>(p_prok@mail.ru)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Словарные</a:t>
            </a:r>
          </a:p>
          <a:p>
            <a:pPr lvl="1"/>
            <a:r>
              <a:rPr lang="en-US" dirty="0" smtClean="0"/>
              <a:t>c</a:t>
            </a:r>
            <a:r>
              <a:rPr lang="ru-RU" dirty="0" err="1" smtClean="0"/>
              <a:t>лово</a:t>
            </a:r>
            <a:endParaRPr lang="ru-RU" dirty="0" smtClean="0"/>
          </a:p>
          <a:p>
            <a:pPr lvl="1"/>
            <a:r>
              <a:rPr lang="ru-RU" dirty="0" smtClean="0"/>
              <a:t>словари</a:t>
            </a:r>
          </a:p>
          <a:p>
            <a:pPr lvl="1"/>
            <a:r>
              <a:rPr lang="ru-RU" dirty="0" smtClean="0"/>
              <a:t>регулярные </a:t>
            </a:r>
            <a:r>
              <a:rPr lang="ru-RU" dirty="0" smtClean="0"/>
              <a:t>выражения</a:t>
            </a:r>
            <a:endParaRPr lang="en-US" dirty="0" smtClean="0"/>
          </a:p>
          <a:p>
            <a:pPr lvl="1"/>
            <a:r>
              <a:rPr lang="en-US" dirty="0" smtClean="0"/>
              <a:t>+ </a:t>
            </a:r>
            <a:r>
              <a:rPr lang="ru-RU" dirty="0" smtClean="0"/>
              <a:t>предыдущее и следующие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Морфологические и </a:t>
            </a:r>
            <a:r>
              <a:rPr lang="ru-RU" dirty="0" err="1" smtClean="0"/>
              <a:t>графематические</a:t>
            </a:r>
            <a:r>
              <a:rPr lang="ru-RU" dirty="0" smtClean="0"/>
              <a:t> </a:t>
            </a:r>
          </a:p>
          <a:p>
            <a:pPr lvl="1"/>
            <a:r>
              <a:rPr lang="ru-RU" dirty="0" smtClean="0"/>
              <a:t>регистр</a:t>
            </a:r>
          </a:p>
          <a:p>
            <a:pPr lvl="1"/>
            <a:r>
              <a:rPr lang="ru-RU" dirty="0" smtClean="0"/>
              <a:t>падеж</a:t>
            </a:r>
          </a:p>
          <a:p>
            <a:pPr lvl="1"/>
            <a:r>
              <a:rPr lang="ru-RU" dirty="0" smtClean="0"/>
              <a:t>число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Характеристики лексем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8082-F34B-473F-89A2-4CDA854B88CD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Сравнение методов для словарных характеристик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472518" cy="4805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1214414" y="3998916"/>
            <a:ext cx="3000396" cy="1588"/>
          </a:xfrm>
          <a:prstGeom prst="line">
            <a:avLst/>
          </a:prstGeom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4357686" y="2643182"/>
            <a:ext cx="3000396" cy="1588"/>
          </a:xfrm>
          <a:prstGeom prst="line">
            <a:avLst/>
          </a:prstGeom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43240" y="6143644"/>
            <a:ext cx="2539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233 </a:t>
            </a:r>
            <a:r>
              <a:rPr lang="ru-RU" dirty="0" smtClean="0"/>
              <a:t>характеристики</a:t>
            </a: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8082-F34B-473F-89A2-4CDA854B88CD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Сравнение методов для словарных и морфологических характеристик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472518" cy="4805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>
            <a:off x="1214414" y="3998916"/>
            <a:ext cx="3000396" cy="1588"/>
          </a:xfrm>
          <a:prstGeom prst="line">
            <a:avLst/>
          </a:prstGeom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357686" y="2643182"/>
            <a:ext cx="3000396" cy="1588"/>
          </a:xfrm>
          <a:prstGeom prst="line">
            <a:avLst/>
          </a:prstGeom>
          <a:ln w="381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43240" y="6143644"/>
            <a:ext cx="2395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ru-RU" dirty="0" smtClean="0"/>
              <a:t>85</a:t>
            </a:r>
            <a:r>
              <a:rPr lang="en-US" dirty="0" smtClean="0"/>
              <a:t> </a:t>
            </a:r>
            <a:r>
              <a:rPr lang="ru-RU" dirty="0" smtClean="0"/>
              <a:t>характеристик</a:t>
            </a:r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8082-F34B-473F-89A2-4CDA854B88CD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Сравнение методов для различного числа характеристик</a:t>
            </a:r>
            <a:endParaRPr lang="ru-RU" sz="3200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428596" y="1285860"/>
          <a:ext cx="8277225" cy="5038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00430" y="6286520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Характеристики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2786058"/>
            <a:ext cx="461665" cy="919482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b="1" dirty="0" smtClean="0"/>
              <a:t>F-</a:t>
            </a:r>
            <a:r>
              <a:rPr lang="ru-RU" b="1" dirty="0" smtClean="0"/>
              <a:t>мера</a:t>
            </a:r>
            <a:endParaRPr lang="ru-RU" b="1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8082-F34B-473F-89A2-4CDA854B88CD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Инструмент разметки</a:t>
            </a:r>
            <a:endParaRPr lang="ru-RU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08381" y="1481138"/>
            <a:ext cx="732723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8082-F34B-473F-89A2-4CDA854B88CD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357298"/>
          <a:ext cx="5786478" cy="4746112"/>
        </p:xfrm>
        <a:graphic>
          <a:graphicData uri="http://schemas.openxmlformats.org/drawingml/2006/table">
            <a:tbl>
              <a:tblPr/>
              <a:tblGrid>
                <a:gridCol w="1500198"/>
                <a:gridCol w="4286280"/>
              </a:tblGrid>
              <a:tr h="1442199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dirty="0"/>
                        <a:t>Город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город 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%ГОРОД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ourier New"/>
                          <a:ea typeface="Times New Roman"/>
                        </a:rPr>
                        <a:t>г . </a:t>
                      </a: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%ГОРОД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г 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%ГОРОД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%ГОРОД</a:t>
                      </a: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latin typeface="Courier New"/>
                          <a:ea typeface="Times New Roman"/>
                        </a:rPr>
                        <a:t>#2</a:t>
                      </a: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 столица 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%СТРАНА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столица 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%СТРАНА</a:t>
                      </a: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0070C0"/>
                          </a:solidFill>
                          <a:latin typeface="Courier New"/>
                          <a:ea typeface="Times New Roman"/>
                        </a:rPr>
                        <a:t>#2</a:t>
                      </a: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 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%ГОРОД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житель 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</a:t>
                      </a:r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ГОРОД</a:t>
                      </a: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…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2199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dirty="0"/>
                        <a:t>Страна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житель 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%СТРАНА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гражданин 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%СТРАНА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ourier New"/>
                          <a:ea typeface="Times New Roman"/>
                        </a:rPr>
                        <a:t>экономика </a:t>
                      </a: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%СТРАНА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политика 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%СТРАНА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Courier New"/>
                          <a:ea typeface="Times New Roman"/>
                        </a:rPr>
                        <a:t>страна </a:t>
                      </a: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%СТРАНА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граница 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</a:t>
                      </a:r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СТРАНА</a:t>
                      </a: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…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759072"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dirty="0"/>
                        <a:t>Фамилия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%ФАМИЛИЯ</a:t>
                      </a: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%ИМЯ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%ИМЯ</a:t>
                      </a: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 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%ФАМИЛИЯ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%ИМЯ</a:t>
                      </a: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%ОТЧЕСТВО</a:t>
                      </a: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 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%ФАМИЛИЯ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3"/>
                          </a:solidFill>
                          <a:latin typeface="Courier New"/>
                          <a:ea typeface="Times New Roman"/>
                        </a:rPr>
                        <a:t>*ИНИЦИАЛ</a:t>
                      </a: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 . 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%ФАМИЛИЯ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%ФАМИЛИЯ</a:t>
                      </a: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solidFill>
                            <a:schemeClr val="accent3"/>
                          </a:solidFill>
                          <a:latin typeface="Courier New"/>
                          <a:ea typeface="Times New Roman"/>
                        </a:rPr>
                        <a:t>*ИНИЦИАЛ </a:t>
                      </a: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.</a:t>
                      </a:r>
                      <a:endParaRPr lang="ru-RU" sz="1800" b="1" dirty="0"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господин 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%ФАМИЛИЯ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ПРОФЕССИЯ</a:t>
                      </a:r>
                      <a:r>
                        <a:rPr lang="ru-RU" sz="1400" b="1" dirty="0">
                          <a:latin typeface="Courier New"/>
                          <a:ea typeface="Times New Roman"/>
                        </a:rPr>
                        <a:t> @</a:t>
                      </a:r>
                      <a:r>
                        <a:rPr lang="ru-RU" sz="1400" b="1" dirty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%</a:t>
                      </a:r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ФАМИЛИЯ</a:t>
                      </a:r>
                    </a:p>
                    <a:p>
                      <a:pPr indent="180340"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Courier New"/>
                          <a:ea typeface="Times New Roman"/>
                        </a:rPr>
                        <a:t>…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Регулярные выражения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429388" y="1397000"/>
          <a:ext cx="2000264" cy="2870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026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Легенда</a:t>
                      </a:r>
                      <a:endParaRPr lang="ru-RU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latin typeface="Courier New" pitchFamily="49" charset="0"/>
                          <a:cs typeface="Courier New" pitchFamily="49" charset="0"/>
                        </a:rPr>
                        <a:t>@</a:t>
                      </a:r>
                      <a:r>
                        <a:rPr lang="en-US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- </a:t>
                      </a:r>
                      <a:r>
                        <a:rPr lang="ru-RU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текущая лексема</a:t>
                      </a:r>
                      <a:endParaRPr lang="ru-RU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%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ru-RU" sz="1400" b="1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словарь</a:t>
                      </a:r>
                      <a:r>
                        <a:rPr lang="en-US" sz="1400" b="1" dirty="0" smtClean="0">
                          <a:solidFill>
                            <a:srgbClr val="00B05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 </a:t>
                      </a:r>
                      <a:r>
                        <a:rPr lang="en-US" sz="1400" b="1" dirty="0" smtClean="0">
                          <a:latin typeface="Courier New" pitchFamily="49" charset="0"/>
                          <a:cs typeface="Courier New" pitchFamily="49" charset="0"/>
                        </a:rPr>
                        <a:t>– </a:t>
                      </a:r>
                      <a:r>
                        <a:rPr lang="ru-RU" sz="1400" b="1" dirty="0" smtClean="0">
                          <a:latin typeface="Courier New" pitchFamily="49" charset="0"/>
                          <a:cs typeface="Courier New" pitchFamily="49" charset="0"/>
                        </a:rPr>
                        <a:t>лексема</a:t>
                      </a:r>
                      <a:r>
                        <a:rPr lang="ru-RU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в словаре</a:t>
                      </a:r>
                      <a:endParaRPr lang="ru-RU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3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*(предикат)</a:t>
                      </a:r>
                      <a:r>
                        <a:rPr lang="ru-RU" sz="1400" b="1" dirty="0" smtClean="0">
                          <a:latin typeface="Courier New" pitchFamily="49" charset="0"/>
                          <a:cs typeface="Courier New" pitchFamily="49" charset="0"/>
                        </a:rPr>
                        <a:t> – проверка предиката для лексемы</a:t>
                      </a:r>
                      <a:endParaRPr lang="ru-RU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#(</a:t>
                      </a:r>
                      <a:r>
                        <a:rPr lang="ru-RU" sz="14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число слов</a:t>
                      </a:r>
                      <a:r>
                        <a:rPr lang="en-US" sz="14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r>
                        <a:rPr lang="ru-RU" sz="1400" b="1" dirty="0" smtClean="0">
                          <a:latin typeface="Courier New" pitchFamily="49" charset="0"/>
                          <a:cs typeface="Courier New" pitchFamily="49" charset="0"/>
                        </a:rPr>
                        <a:t> – любые</a:t>
                      </a:r>
                      <a:r>
                        <a:rPr lang="ru-RU" sz="1400" b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слова</a:t>
                      </a:r>
                      <a:endParaRPr lang="ru-RU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8082-F34B-473F-89A2-4CDA854B88CD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Источники данных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ChangeAspect="1"/>
          </p:cNvGraphicFramePr>
          <p:nvPr>
            <p:ph idx="1"/>
          </p:nvPr>
        </p:nvGraphicFramePr>
        <p:xfrm>
          <a:off x="1142976" y="2035032"/>
          <a:ext cx="6643734" cy="3532112"/>
        </p:xfrm>
        <a:graphic>
          <a:graphicData uri="http://schemas.openxmlformats.org/presentationml/2006/ole">
            <p:oleObj spid="_x0000_s3075" name="Visio" r:id="rId3" imgW="2758916" imgH="1466850" progId="Visio.Drawing.11">
              <p:embed/>
            </p:oleObj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8082-F34B-473F-89A2-4CDA854B88CD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Обучаемые методы позволяют улучшить результаты разрешения неоднозначностей</a:t>
            </a:r>
          </a:p>
          <a:p>
            <a:r>
              <a:rPr lang="ru-RU" dirty="0" smtClean="0"/>
              <a:t>Наибольшее влияние оказывает состав признаков, а не методы классификации</a:t>
            </a:r>
          </a:p>
          <a:p>
            <a:endParaRPr lang="ru-RU" dirty="0" smtClean="0"/>
          </a:p>
          <a:p>
            <a:pPr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Направление исследований</a:t>
            </a:r>
          </a:p>
          <a:p>
            <a:r>
              <a:rPr lang="ru-RU" dirty="0" smtClean="0"/>
              <a:t>Методы поиска информативных характеристик</a:t>
            </a:r>
          </a:p>
          <a:p>
            <a:r>
              <a:rPr lang="ru-RU" dirty="0" smtClean="0"/>
              <a:t>Методы разрешения неоднозначностей с использованием глобального контекста</a:t>
            </a:r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8082-F34B-473F-89A2-4CDA854B88CD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Географическая привязка текстов</a:t>
            </a:r>
            <a:endParaRPr lang="ru-RU" dirty="0"/>
          </a:p>
        </p:txBody>
      </p:sp>
      <p:grpSp>
        <p:nvGrpSpPr>
          <p:cNvPr id="17" name="Группа 16"/>
          <p:cNvGrpSpPr/>
          <p:nvPr/>
        </p:nvGrpSpPr>
        <p:grpSpPr>
          <a:xfrm>
            <a:off x="785786" y="1214422"/>
            <a:ext cx="8072494" cy="5072074"/>
            <a:chOff x="1142944" y="1857364"/>
            <a:chExt cx="8072494" cy="5072074"/>
          </a:xfrm>
        </p:grpSpPr>
        <p:pic>
          <p:nvPicPr>
            <p:cNvPr id="4" name="Picture 4" descr="M:\Анализ текстов\Документы\_мое\Russia.emf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57026" y="1857364"/>
              <a:ext cx="5458412" cy="50720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Загнутый угол 4"/>
            <p:cNvSpPr/>
            <p:nvPr/>
          </p:nvSpPr>
          <p:spPr>
            <a:xfrm>
              <a:off x="5548067" y="5095770"/>
              <a:ext cx="170575" cy="193018"/>
            </a:xfrm>
            <a:prstGeom prst="foldedCorner">
              <a:avLst>
                <a:gd name="adj" fmla="val 50000"/>
              </a:avLst>
            </a:prstGeom>
            <a:solidFill>
              <a:schemeClr val="bg1"/>
            </a:solidFill>
            <a:ln w="127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6" name="Загнутый угол 5"/>
            <p:cNvSpPr/>
            <p:nvPr/>
          </p:nvSpPr>
          <p:spPr>
            <a:xfrm>
              <a:off x="5803930" y="4709735"/>
              <a:ext cx="170575" cy="193018"/>
            </a:xfrm>
            <a:prstGeom prst="foldedCorner">
              <a:avLst>
                <a:gd name="adj" fmla="val 50000"/>
              </a:avLst>
            </a:prstGeom>
            <a:solidFill>
              <a:schemeClr val="bg1"/>
            </a:solidFill>
            <a:ln w="127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7" name="Загнутый угол 6"/>
            <p:cNvSpPr/>
            <p:nvPr/>
          </p:nvSpPr>
          <p:spPr>
            <a:xfrm>
              <a:off x="5718642" y="4613227"/>
              <a:ext cx="170575" cy="193018"/>
            </a:xfrm>
            <a:prstGeom prst="foldedCorner">
              <a:avLst>
                <a:gd name="adj" fmla="val 50000"/>
              </a:avLst>
            </a:prstGeom>
            <a:solidFill>
              <a:schemeClr val="bg1"/>
            </a:solidFill>
            <a:ln w="127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8" name="Загнутый угол 7"/>
            <p:cNvSpPr/>
            <p:nvPr/>
          </p:nvSpPr>
          <p:spPr>
            <a:xfrm>
              <a:off x="6656807" y="6446893"/>
              <a:ext cx="170575" cy="193018"/>
            </a:xfrm>
            <a:prstGeom prst="foldedCorner">
              <a:avLst>
                <a:gd name="adj" fmla="val 50000"/>
              </a:avLst>
            </a:prstGeom>
            <a:solidFill>
              <a:schemeClr val="bg1"/>
            </a:solidFill>
            <a:ln w="127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9" name="Загнутый угол 8"/>
            <p:cNvSpPr/>
            <p:nvPr/>
          </p:nvSpPr>
          <p:spPr>
            <a:xfrm>
              <a:off x="6059793" y="4323700"/>
              <a:ext cx="170575" cy="193018"/>
            </a:xfrm>
            <a:prstGeom prst="foldedCorner">
              <a:avLst>
                <a:gd name="adj" fmla="val 50000"/>
              </a:avLst>
            </a:prstGeom>
            <a:solidFill>
              <a:schemeClr val="bg1"/>
            </a:solidFill>
            <a:ln w="127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0" name="Загнутый угол 9"/>
            <p:cNvSpPr/>
            <p:nvPr/>
          </p:nvSpPr>
          <p:spPr>
            <a:xfrm>
              <a:off x="6230368" y="6446893"/>
              <a:ext cx="170575" cy="193018"/>
            </a:xfrm>
            <a:prstGeom prst="foldedCorner">
              <a:avLst>
                <a:gd name="adj" fmla="val 50000"/>
              </a:avLst>
            </a:prstGeom>
            <a:solidFill>
              <a:schemeClr val="bg1"/>
            </a:solidFill>
            <a:ln w="127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1" name="Загнутый угол 10"/>
            <p:cNvSpPr/>
            <p:nvPr/>
          </p:nvSpPr>
          <p:spPr>
            <a:xfrm>
              <a:off x="6571519" y="6157368"/>
              <a:ext cx="170575" cy="193018"/>
            </a:xfrm>
            <a:prstGeom prst="foldedCorner">
              <a:avLst>
                <a:gd name="adj" fmla="val 50000"/>
              </a:avLst>
            </a:prstGeom>
            <a:solidFill>
              <a:schemeClr val="bg1"/>
            </a:solidFill>
            <a:ln w="127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2" name="Полилиния 11"/>
            <p:cNvSpPr/>
            <p:nvPr/>
          </p:nvSpPr>
          <p:spPr>
            <a:xfrm rot="766238">
              <a:off x="5333900" y="3959111"/>
              <a:ext cx="1101158" cy="1621348"/>
            </a:xfrm>
            <a:custGeom>
              <a:avLst/>
              <a:gdLst>
                <a:gd name="connsiteX0" fmla="*/ 595619 w 922789"/>
                <a:gd name="connsiteY0" fmla="*/ 0 h 1199625"/>
                <a:gd name="connsiteX1" fmla="*/ 511729 w 922789"/>
                <a:gd name="connsiteY1" fmla="*/ 25167 h 1199625"/>
                <a:gd name="connsiteX2" fmla="*/ 436228 w 922789"/>
                <a:gd name="connsiteY2" fmla="*/ 67112 h 1199625"/>
                <a:gd name="connsiteX3" fmla="*/ 411061 w 922789"/>
                <a:gd name="connsiteY3" fmla="*/ 75501 h 1199625"/>
                <a:gd name="connsiteX4" fmla="*/ 310393 w 922789"/>
                <a:gd name="connsiteY4" fmla="*/ 142613 h 1199625"/>
                <a:gd name="connsiteX5" fmla="*/ 285226 w 922789"/>
                <a:gd name="connsiteY5" fmla="*/ 159391 h 1199625"/>
                <a:gd name="connsiteX6" fmla="*/ 209725 w 922789"/>
                <a:gd name="connsiteY6" fmla="*/ 234892 h 1199625"/>
                <a:gd name="connsiteX7" fmla="*/ 176169 w 922789"/>
                <a:gd name="connsiteY7" fmla="*/ 268447 h 1199625"/>
                <a:gd name="connsiteX8" fmla="*/ 159391 w 922789"/>
                <a:gd name="connsiteY8" fmla="*/ 293614 h 1199625"/>
                <a:gd name="connsiteX9" fmla="*/ 134224 w 922789"/>
                <a:gd name="connsiteY9" fmla="*/ 318781 h 1199625"/>
                <a:gd name="connsiteX10" fmla="*/ 100668 w 922789"/>
                <a:gd name="connsiteY10" fmla="*/ 369115 h 1199625"/>
                <a:gd name="connsiteX11" fmla="*/ 58723 w 922789"/>
                <a:gd name="connsiteY11" fmla="*/ 427838 h 1199625"/>
                <a:gd name="connsiteX12" fmla="*/ 25167 w 922789"/>
                <a:gd name="connsiteY12" fmla="*/ 503339 h 1199625"/>
                <a:gd name="connsiteX13" fmla="*/ 16778 w 922789"/>
                <a:gd name="connsiteY13" fmla="*/ 528506 h 1199625"/>
                <a:gd name="connsiteX14" fmla="*/ 0 w 922789"/>
                <a:gd name="connsiteY14" fmla="*/ 595618 h 1199625"/>
                <a:gd name="connsiteX15" fmla="*/ 16778 w 922789"/>
                <a:gd name="connsiteY15" fmla="*/ 830510 h 1199625"/>
                <a:gd name="connsiteX16" fmla="*/ 25167 w 922789"/>
                <a:gd name="connsiteY16" fmla="*/ 864066 h 1199625"/>
                <a:gd name="connsiteX17" fmla="*/ 58723 w 922789"/>
                <a:gd name="connsiteY17" fmla="*/ 922789 h 1199625"/>
                <a:gd name="connsiteX18" fmla="*/ 75501 w 922789"/>
                <a:gd name="connsiteY18" fmla="*/ 947956 h 1199625"/>
                <a:gd name="connsiteX19" fmla="*/ 117446 w 922789"/>
                <a:gd name="connsiteY19" fmla="*/ 1031846 h 1199625"/>
                <a:gd name="connsiteX20" fmla="*/ 184558 w 922789"/>
                <a:gd name="connsiteY20" fmla="*/ 1098958 h 1199625"/>
                <a:gd name="connsiteX21" fmla="*/ 243281 w 922789"/>
                <a:gd name="connsiteY21" fmla="*/ 1166069 h 1199625"/>
                <a:gd name="connsiteX22" fmla="*/ 268448 w 922789"/>
                <a:gd name="connsiteY22" fmla="*/ 1182847 h 1199625"/>
                <a:gd name="connsiteX23" fmla="*/ 369116 w 922789"/>
                <a:gd name="connsiteY23" fmla="*/ 1199625 h 1199625"/>
                <a:gd name="connsiteX24" fmla="*/ 469784 w 922789"/>
                <a:gd name="connsiteY24" fmla="*/ 1182847 h 1199625"/>
                <a:gd name="connsiteX25" fmla="*/ 494951 w 922789"/>
                <a:gd name="connsiteY25" fmla="*/ 1166069 h 1199625"/>
                <a:gd name="connsiteX26" fmla="*/ 528507 w 922789"/>
                <a:gd name="connsiteY26" fmla="*/ 1149292 h 1199625"/>
                <a:gd name="connsiteX27" fmla="*/ 587230 w 922789"/>
                <a:gd name="connsiteY27" fmla="*/ 1124125 h 1199625"/>
                <a:gd name="connsiteX28" fmla="*/ 620786 w 922789"/>
                <a:gd name="connsiteY28" fmla="*/ 1107347 h 1199625"/>
                <a:gd name="connsiteX29" fmla="*/ 662731 w 922789"/>
                <a:gd name="connsiteY29" fmla="*/ 1098958 h 1199625"/>
                <a:gd name="connsiteX30" fmla="*/ 696287 w 922789"/>
                <a:gd name="connsiteY30" fmla="*/ 1082180 h 1199625"/>
                <a:gd name="connsiteX31" fmla="*/ 721454 w 922789"/>
                <a:gd name="connsiteY31" fmla="*/ 1073791 h 1199625"/>
                <a:gd name="connsiteX32" fmla="*/ 788566 w 922789"/>
                <a:gd name="connsiteY32" fmla="*/ 1023457 h 1199625"/>
                <a:gd name="connsiteX33" fmla="*/ 813733 w 922789"/>
                <a:gd name="connsiteY33" fmla="*/ 1015068 h 1199625"/>
                <a:gd name="connsiteX34" fmla="*/ 889234 w 922789"/>
                <a:gd name="connsiteY34" fmla="*/ 947956 h 1199625"/>
                <a:gd name="connsiteX35" fmla="*/ 922789 w 922789"/>
                <a:gd name="connsiteY35" fmla="*/ 864066 h 1199625"/>
                <a:gd name="connsiteX36" fmla="*/ 906011 w 922789"/>
                <a:gd name="connsiteY36" fmla="*/ 780176 h 1199625"/>
                <a:gd name="connsiteX37" fmla="*/ 897622 w 922789"/>
                <a:gd name="connsiteY37" fmla="*/ 721453 h 1199625"/>
                <a:gd name="connsiteX38" fmla="*/ 880845 w 922789"/>
                <a:gd name="connsiteY38" fmla="*/ 570451 h 1199625"/>
                <a:gd name="connsiteX39" fmla="*/ 864067 w 922789"/>
                <a:gd name="connsiteY39" fmla="*/ 528506 h 1199625"/>
                <a:gd name="connsiteX40" fmla="*/ 855678 w 922789"/>
                <a:gd name="connsiteY40" fmla="*/ 494950 h 1199625"/>
                <a:gd name="connsiteX41" fmla="*/ 838900 w 922789"/>
                <a:gd name="connsiteY41" fmla="*/ 453005 h 1199625"/>
                <a:gd name="connsiteX42" fmla="*/ 805344 w 922789"/>
                <a:gd name="connsiteY42" fmla="*/ 327170 h 1199625"/>
                <a:gd name="connsiteX43" fmla="*/ 813733 w 922789"/>
                <a:gd name="connsiteY43" fmla="*/ 201336 h 1199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922789" h="1199625">
                  <a:moveTo>
                    <a:pt x="595619" y="0"/>
                  </a:moveTo>
                  <a:cubicBezTo>
                    <a:pt x="576861" y="4689"/>
                    <a:pt x="523983" y="16997"/>
                    <a:pt x="511729" y="25167"/>
                  </a:cubicBezTo>
                  <a:cubicBezTo>
                    <a:pt x="478929" y="47033"/>
                    <a:pt x="480742" y="47328"/>
                    <a:pt x="436228" y="67112"/>
                  </a:cubicBezTo>
                  <a:cubicBezTo>
                    <a:pt x="428147" y="70703"/>
                    <a:pt x="419450" y="72705"/>
                    <a:pt x="411061" y="75501"/>
                  </a:cubicBezTo>
                  <a:cubicBezTo>
                    <a:pt x="335474" y="132191"/>
                    <a:pt x="428846" y="63645"/>
                    <a:pt x="310393" y="142613"/>
                  </a:cubicBezTo>
                  <a:cubicBezTo>
                    <a:pt x="302004" y="148206"/>
                    <a:pt x="292762" y="152693"/>
                    <a:pt x="285226" y="159391"/>
                  </a:cubicBezTo>
                  <a:cubicBezTo>
                    <a:pt x="285222" y="159394"/>
                    <a:pt x="222310" y="222307"/>
                    <a:pt x="209725" y="234892"/>
                  </a:cubicBezTo>
                  <a:cubicBezTo>
                    <a:pt x="198540" y="246077"/>
                    <a:pt x="184943" y="255285"/>
                    <a:pt x="176169" y="268447"/>
                  </a:cubicBezTo>
                  <a:cubicBezTo>
                    <a:pt x="170576" y="276836"/>
                    <a:pt x="165846" y="285869"/>
                    <a:pt x="159391" y="293614"/>
                  </a:cubicBezTo>
                  <a:cubicBezTo>
                    <a:pt x="151796" y="302728"/>
                    <a:pt x="141508" y="309416"/>
                    <a:pt x="134224" y="318781"/>
                  </a:cubicBezTo>
                  <a:cubicBezTo>
                    <a:pt x="121844" y="334698"/>
                    <a:pt x="111853" y="352337"/>
                    <a:pt x="100668" y="369115"/>
                  </a:cubicBezTo>
                  <a:cubicBezTo>
                    <a:pt x="76134" y="405915"/>
                    <a:pt x="89939" y="386216"/>
                    <a:pt x="58723" y="427838"/>
                  </a:cubicBezTo>
                  <a:cubicBezTo>
                    <a:pt x="15437" y="557695"/>
                    <a:pt x="65049" y="423574"/>
                    <a:pt x="25167" y="503339"/>
                  </a:cubicBezTo>
                  <a:cubicBezTo>
                    <a:pt x="21212" y="511248"/>
                    <a:pt x="19105" y="519975"/>
                    <a:pt x="16778" y="528506"/>
                  </a:cubicBezTo>
                  <a:cubicBezTo>
                    <a:pt x="10711" y="550753"/>
                    <a:pt x="5593" y="573247"/>
                    <a:pt x="0" y="595618"/>
                  </a:cubicBezTo>
                  <a:cubicBezTo>
                    <a:pt x="4524" y="690612"/>
                    <a:pt x="1691" y="747533"/>
                    <a:pt x="16778" y="830510"/>
                  </a:cubicBezTo>
                  <a:cubicBezTo>
                    <a:pt x="18840" y="841854"/>
                    <a:pt x="20396" y="853570"/>
                    <a:pt x="25167" y="864066"/>
                  </a:cubicBezTo>
                  <a:cubicBezTo>
                    <a:pt x="34496" y="884590"/>
                    <a:pt x="47124" y="903457"/>
                    <a:pt x="58723" y="922789"/>
                  </a:cubicBezTo>
                  <a:cubicBezTo>
                    <a:pt x="63910" y="931435"/>
                    <a:pt x="70992" y="938938"/>
                    <a:pt x="75501" y="947956"/>
                  </a:cubicBezTo>
                  <a:cubicBezTo>
                    <a:pt x="101789" y="1000531"/>
                    <a:pt x="52046" y="950096"/>
                    <a:pt x="117446" y="1031846"/>
                  </a:cubicBezTo>
                  <a:cubicBezTo>
                    <a:pt x="137209" y="1056550"/>
                    <a:pt x="167009" y="1072635"/>
                    <a:pt x="184558" y="1098958"/>
                  </a:cubicBezTo>
                  <a:cubicBezTo>
                    <a:pt x="207300" y="1133071"/>
                    <a:pt x="204021" y="1131717"/>
                    <a:pt x="243281" y="1166069"/>
                  </a:cubicBezTo>
                  <a:cubicBezTo>
                    <a:pt x="250869" y="1172708"/>
                    <a:pt x="259008" y="1179307"/>
                    <a:pt x="268448" y="1182847"/>
                  </a:cubicBezTo>
                  <a:cubicBezTo>
                    <a:pt x="283546" y="1188509"/>
                    <a:pt x="360396" y="1198379"/>
                    <a:pt x="369116" y="1199625"/>
                  </a:cubicBezTo>
                  <a:cubicBezTo>
                    <a:pt x="402672" y="1194032"/>
                    <a:pt x="436914" y="1191612"/>
                    <a:pt x="469784" y="1182847"/>
                  </a:cubicBezTo>
                  <a:cubicBezTo>
                    <a:pt x="479526" y="1180249"/>
                    <a:pt x="486197" y="1171071"/>
                    <a:pt x="494951" y="1166069"/>
                  </a:cubicBezTo>
                  <a:cubicBezTo>
                    <a:pt x="505809" y="1159865"/>
                    <a:pt x="517122" y="1154467"/>
                    <a:pt x="528507" y="1149292"/>
                  </a:cubicBezTo>
                  <a:cubicBezTo>
                    <a:pt x="547894" y="1140480"/>
                    <a:pt x="567843" y="1132937"/>
                    <a:pt x="587230" y="1124125"/>
                  </a:cubicBezTo>
                  <a:cubicBezTo>
                    <a:pt x="598615" y="1118950"/>
                    <a:pt x="608922" y="1111302"/>
                    <a:pt x="620786" y="1107347"/>
                  </a:cubicBezTo>
                  <a:cubicBezTo>
                    <a:pt x="634313" y="1102838"/>
                    <a:pt x="648749" y="1101754"/>
                    <a:pt x="662731" y="1098958"/>
                  </a:cubicBezTo>
                  <a:cubicBezTo>
                    <a:pt x="673916" y="1093365"/>
                    <a:pt x="684793" y="1087106"/>
                    <a:pt x="696287" y="1082180"/>
                  </a:cubicBezTo>
                  <a:cubicBezTo>
                    <a:pt x="704415" y="1078697"/>
                    <a:pt x="713545" y="1077746"/>
                    <a:pt x="721454" y="1073791"/>
                  </a:cubicBezTo>
                  <a:cubicBezTo>
                    <a:pt x="747372" y="1060832"/>
                    <a:pt x="763872" y="1038891"/>
                    <a:pt x="788566" y="1023457"/>
                  </a:cubicBezTo>
                  <a:cubicBezTo>
                    <a:pt x="796065" y="1018770"/>
                    <a:pt x="805344" y="1017864"/>
                    <a:pt x="813733" y="1015068"/>
                  </a:cubicBezTo>
                  <a:cubicBezTo>
                    <a:pt x="826729" y="1004671"/>
                    <a:pt x="879504" y="964983"/>
                    <a:pt x="889234" y="947956"/>
                  </a:cubicBezTo>
                  <a:cubicBezTo>
                    <a:pt x="904176" y="921807"/>
                    <a:pt x="922789" y="864066"/>
                    <a:pt x="922789" y="864066"/>
                  </a:cubicBezTo>
                  <a:cubicBezTo>
                    <a:pt x="917196" y="836103"/>
                    <a:pt x="913845" y="807596"/>
                    <a:pt x="906011" y="780176"/>
                  </a:cubicBezTo>
                  <a:cubicBezTo>
                    <a:pt x="890063" y="724358"/>
                    <a:pt x="881897" y="768633"/>
                    <a:pt x="897622" y="721453"/>
                  </a:cubicBezTo>
                  <a:cubicBezTo>
                    <a:pt x="892030" y="671119"/>
                    <a:pt x="889522" y="620346"/>
                    <a:pt x="880845" y="570451"/>
                  </a:cubicBezTo>
                  <a:cubicBezTo>
                    <a:pt x="878265" y="555615"/>
                    <a:pt x="868829" y="542792"/>
                    <a:pt x="864067" y="528506"/>
                  </a:cubicBezTo>
                  <a:cubicBezTo>
                    <a:pt x="860421" y="517568"/>
                    <a:pt x="859324" y="505888"/>
                    <a:pt x="855678" y="494950"/>
                  </a:cubicBezTo>
                  <a:cubicBezTo>
                    <a:pt x="850916" y="480664"/>
                    <a:pt x="843662" y="467291"/>
                    <a:pt x="838900" y="453005"/>
                  </a:cubicBezTo>
                  <a:cubicBezTo>
                    <a:pt x="827344" y="418336"/>
                    <a:pt x="813969" y="361672"/>
                    <a:pt x="805344" y="327170"/>
                  </a:cubicBezTo>
                  <a:lnTo>
                    <a:pt x="813733" y="201336"/>
                  </a:lnTo>
                </a:path>
              </a:pathLst>
            </a:custGeom>
            <a:ln w="57150" cap="rnd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" name="Полилиния 12"/>
            <p:cNvSpPr/>
            <p:nvPr/>
          </p:nvSpPr>
          <p:spPr>
            <a:xfrm>
              <a:off x="5929019" y="5921457"/>
              <a:ext cx="1277420" cy="939352"/>
            </a:xfrm>
            <a:custGeom>
              <a:avLst/>
              <a:gdLst>
                <a:gd name="connsiteX0" fmla="*/ 852491 w 1070605"/>
                <a:gd name="connsiteY0" fmla="*/ 696286 h 696286"/>
                <a:gd name="connsiteX1" fmla="*/ 860880 w 1070605"/>
                <a:gd name="connsiteY1" fmla="*/ 671120 h 696286"/>
                <a:gd name="connsiteX2" fmla="*/ 877658 w 1070605"/>
                <a:gd name="connsiteY2" fmla="*/ 587230 h 696286"/>
                <a:gd name="connsiteX3" fmla="*/ 886047 w 1070605"/>
                <a:gd name="connsiteY3" fmla="*/ 486562 h 696286"/>
                <a:gd name="connsiteX4" fmla="*/ 869269 w 1070605"/>
                <a:gd name="connsiteY4" fmla="*/ 453006 h 696286"/>
                <a:gd name="connsiteX5" fmla="*/ 860880 w 1070605"/>
                <a:gd name="connsiteY5" fmla="*/ 385894 h 696286"/>
                <a:gd name="connsiteX6" fmla="*/ 827324 w 1070605"/>
                <a:gd name="connsiteY6" fmla="*/ 192947 h 696286"/>
                <a:gd name="connsiteX7" fmla="*/ 793768 w 1070605"/>
                <a:gd name="connsiteY7" fmla="*/ 134224 h 696286"/>
                <a:gd name="connsiteX8" fmla="*/ 768601 w 1070605"/>
                <a:gd name="connsiteY8" fmla="*/ 117446 h 696286"/>
                <a:gd name="connsiteX9" fmla="*/ 751823 w 1070605"/>
                <a:gd name="connsiteY9" fmla="*/ 92279 h 696286"/>
                <a:gd name="connsiteX10" fmla="*/ 676322 w 1070605"/>
                <a:gd name="connsiteY10" fmla="*/ 33556 h 696286"/>
                <a:gd name="connsiteX11" fmla="*/ 617599 w 1070605"/>
                <a:gd name="connsiteY11" fmla="*/ 0 h 696286"/>
                <a:gd name="connsiteX12" fmla="*/ 365930 w 1070605"/>
                <a:gd name="connsiteY12" fmla="*/ 16778 h 696286"/>
                <a:gd name="connsiteX13" fmla="*/ 307207 w 1070605"/>
                <a:gd name="connsiteY13" fmla="*/ 33556 h 696286"/>
                <a:gd name="connsiteX14" fmla="*/ 282040 w 1070605"/>
                <a:gd name="connsiteY14" fmla="*/ 50334 h 696286"/>
                <a:gd name="connsiteX15" fmla="*/ 223317 w 1070605"/>
                <a:gd name="connsiteY15" fmla="*/ 58723 h 696286"/>
                <a:gd name="connsiteX16" fmla="*/ 147816 w 1070605"/>
                <a:gd name="connsiteY16" fmla="*/ 92279 h 696286"/>
                <a:gd name="connsiteX17" fmla="*/ 105871 w 1070605"/>
                <a:gd name="connsiteY17" fmla="*/ 151002 h 696286"/>
                <a:gd name="connsiteX18" fmla="*/ 80704 w 1070605"/>
                <a:gd name="connsiteY18" fmla="*/ 176169 h 696286"/>
                <a:gd name="connsiteX19" fmla="*/ 38759 w 1070605"/>
                <a:gd name="connsiteY19" fmla="*/ 218114 h 696286"/>
                <a:gd name="connsiteX20" fmla="*/ 21981 w 1070605"/>
                <a:gd name="connsiteY20" fmla="*/ 251670 h 696286"/>
                <a:gd name="connsiteX21" fmla="*/ 13592 w 1070605"/>
                <a:gd name="connsiteY21" fmla="*/ 419450 h 696286"/>
                <a:gd name="connsiteX22" fmla="*/ 30370 w 1070605"/>
                <a:gd name="connsiteY22" fmla="*/ 486562 h 696286"/>
                <a:gd name="connsiteX23" fmla="*/ 47148 w 1070605"/>
                <a:gd name="connsiteY23" fmla="*/ 536896 h 696286"/>
                <a:gd name="connsiteX24" fmla="*/ 63926 w 1070605"/>
                <a:gd name="connsiteY24" fmla="*/ 562063 h 696286"/>
                <a:gd name="connsiteX25" fmla="*/ 89093 w 1070605"/>
                <a:gd name="connsiteY25" fmla="*/ 570452 h 696286"/>
                <a:gd name="connsiteX26" fmla="*/ 156205 w 1070605"/>
                <a:gd name="connsiteY26" fmla="*/ 604008 h 696286"/>
                <a:gd name="connsiteX27" fmla="*/ 223317 w 1070605"/>
                <a:gd name="connsiteY27" fmla="*/ 612397 h 696286"/>
                <a:gd name="connsiteX28" fmla="*/ 265262 w 1070605"/>
                <a:gd name="connsiteY28" fmla="*/ 620786 h 696286"/>
                <a:gd name="connsiteX29" fmla="*/ 625988 w 1070605"/>
                <a:gd name="connsiteY29" fmla="*/ 604008 h 696286"/>
                <a:gd name="connsiteX30" fmla="*/ 860880 w 1070605"/>
                <a:gd name="connsiteY30" fmla="*/ 570452 h 696286"/>
                <a:gd name="connsiteX31" fmla="*/ 961548 w 1070605"/>
                <a:gd name="connsiteY31" fmla="*/ 536896 h 696286"/>
                <a:gd name="connsiteX32" fmla="*/ 1028660 w 1070605"/>
                <a:gd name="connsiteY32" fmla="*/ 503340 h 696286"/>
                <a:gd name="connsiteX33" fmla="*/ 1070605 w 1070605"/>
                <a:gd name="connsiteY33" fmla="*/ 494951 h 6962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1070605" h="696286">
                  <a:moveTo>
                    <a:pt x="852491" y="696286"/>
                  </a:moveTo>
                  <a:cubicBezTo>
                    <a:pt x="855287" y="687897"/>
                    <a:pt x="858451" y="679622"/>
                    <a:pt x="860880" y="671120"/>
                  </a:cubicBezTo>
                  <a:cubicBezTo>
                    <a:pt x="868454" y="644611"/>
                    <a:pt x="874662" y="614196"/>
                    <a:pt x="877658" y="587230"/>
                  </a:cubicBezTo>
                  <a:cubicBezTo>
                    <a:pt x="881376" y="553764"/>
                    <a:pt x="883251" y="520118"/>
                    <a:pt x="886047" y="486562"/>
                  </a:cubicBezTo>
                  <a:cubicBezTo>
                    <a:pt x="880454" y="475377"/>
                    <a:pt x="870650" y="465435"/>
                    <a:pt x="869269" y="453006"/>
                  </a:cubicBezTo>
                  <a:cubicBezTo>
                    <a:pt x="860285" y="372149"/>
                    <a:pt x="899250" y="443449"/>
                    <a:pt x="860880" y="385894"/>
                  </a:cubicBezTo>
                  <a:cubicBezTo>
                    <a:pt x="846872" y="259819"/>
                    <a:pt x="861593" y="270051"/>
                    <a:pt x="827324" y="192947"/>
                  </a:cubicBezTo>
                  <a:cubicBezTo>
                    <a:pt x="822060" y="181104"/>
                    <a:pt x="804564" y="145020"/>
                    <a:pt x="793768" y="134224"/>
                  </a:cubicBezTo>
                  <a:cubicBezTo>
                    <a:pt x="786639" y="127095"/>
                    <a:pt x="776990" y="123039"/>
                    <a:pt x="768601" y="117446"/>
                  </a:cubicBezTo>
                  <a:cubicBezTo>
                    <a:pt x="763008" y="109057"/>
                    <a:pt x="758278" y="100024"/>
                    <a:pt x="751823" y="92279"/>
                  </a:cubicBezTo>
                  <a:cubicBezTo>
                    <a:pt x="727182" y="62710"/>
                    <a:pt x="711398" y="56940"/>
                    <a:pt x="676322" y="33556"/>
                  </a:cubicBezTo>
                  <a:cubicBezTo>
                    <a:pt x="640750" y="9841"/>
                    <a:pt x="660173" y="21287"/>
                    <a:pt x="617599" y="0"/>
                  </a:cubicBezTo>
                  <a:cubicBezTo>
                    <a:pt x="517176" y="4366"/>
                    <a:pt x="453896" y="784"/>
                    <a:pt x="365930" y="16778"/>
                  </a:cubicBezTo>
                  <a:cubicBezTo>
                    <a:pt x="357482" y="18314"/>
                    <a:pt x="317475" y="28422"/>
                    <a:pt x="307207" y="33556"/>
                  </a:cubicBezTo>
                  <a:cubicBezTo>
                    <a:pt x="298189" y="38065"/>
                    <a:pt x="291697" y="47437"/>
                    <a:pt x="282040" y="50334"/>
                  </a:cubicBezTo>
                  <a:cubicBezTo>
                    <a:pt x="263101" y="56016"/>
                    <a:pt x="242891" y="55927"/>
                    <a:pt x="223317" y="58723"/>
                  </a:cubicBezTo>
                  <a:cubicBezTo>
                    <a:pt x="198397" y="67030"/>
                    <a:pt x="167757" y="72338"/>
                    <a:pt x="147816" y="92279"/>
                  </a:cubicBezTo>
                  <a:cubicBezTo>
                    <a:pt x="117594" y="122501"/>
                    <a:pt x="129688" y="122422"/>
                    <a:pt x="105871" y="151002"/>
                  </a:cubicBezTo>
                  <a:cubicBezTo>
                    <a:pt x="98276" y="160116"/>
                    <a:pt x="88299" y="167055"/>
                    <a:pt x="80704" y="176169"/>
                  </a:cubicBezTo>
                  <a:cubicBezTo>
                    <a:pt x="45750" y="218114"/>
                    <a:pt x="84899" y="187354"/>
                    <a:pt x="38759" y="218114"/>
                  </a:cubicBezTo>
                  <a:cubicBezTo>
                    <a:pt x="33166" y="229299"/>
                    <a:pt x="22576" y="239179"/>
                    <a:pt x="21981" y="251670"/>
                  </a:cubicBezTo>
                  <a:cubicBezTo>
                    <a:pt x="13461" y="430600"/>
                    <a:pt x="60490" y="349103"/>
                    <a:pt x="13592" y="419450"/>
                  </a:cubicBezTo>
                  <a:cubicBezTo>
                    <a:pt x="39046" y="495813"/>
                    <a:pt x="0" y="375207"/>
                    <a:pt x="30370" y="486562"/>
                  </a:cubicBezTo>
                  <a:cubicBezTo>
                    <a:pt x="35023" y="503624"/>
                    <a:pt x="37338" y="522181"/>
                    <a:pt x="47148" y="536896"/>
                  </a:cubicBezTo>
                  <a:cubicBezTo>
                    <a:pt x="52741" y="545285"/>
                    <a:pt x="56053" y="555765"/>
                    <a:pt x="63926" y="562063"/>
                  </a:cubicBezTo>
                  <a:cubicBezTo>
                    <a:pt x="70831" y="567587"/>
                    <a:pt x="81184" y="566497"/>
                    <a:pt x="89093" y="570452"/>
                  </a:cubicBezTo>
                  <a:cubicBezTo>
                    <a:pt x="118506" y="585159"/>
                    <a:pt x="126478" y="598603"/>
                    <a:pt x="156205" y="604008"/>
                  </a:cubicBezTo>
                  <a:cubicBezTo>
                    <a:pt x="178386" y="608041"/>
                    <a:pt x="201034" y="608969"/>
                    <a:pt x="223317" y="612397"/>
                  </a:cubicBezTo>
                  <a:cubicBezTo>
                    <a:pt x="237410" y="614565"/>
                    <a:pt x="251280" y="617990"/>
                    <a:pt x="265262" y="620786"/>
                  </a:cubicBezTo>
                  <a:cubicBezTo>
                    <a:pt x="385504" y="615193"/>
                    <a:pt x="505901" y="612290"/>
                    <a:pt x="625988" y="604008"/>
                  </a:cubicBezTo>
                  <a:cubicBezTo>
                    <a:pt x="665209" y="601303"/>
                    <a:pt x="816969" y="577208"/>
                    <a:pt x="860880" y="570452"/>
                  </a:cubicBezTo>
                  <a:cubicBezTo>
                    <a:pt x="927954" y="536915"/>
                    <a:pt x="858531" y="568594"/>
                    <a:pt x="961548" y="536896"/>
                  </a:cubicBezTo>
                  <a:cubicBezTo>
                    <a:pt x="1015229" y="520379"/>
                    <a:pt x="989374" y="525789"/>
                    <a:pt x="1028660" y="503340"/>
                  </a:cubicBezTo>
                  <a:cubicBezTo>
                    <a:pt x="1064067" y="483107"/>
                    <a:pt x="1053906" y="478252"/>
                    <a:pt x="1070605" y="494951"/>
                  </a:cubicBezTo>
                </a:path>
              </a:pathLst>
            </a:custGeom>
            <a:ln w="57150" cap="rnd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" name="Загнутый угол 13"/>
            <p:cNvSpPr/>
            <p:nvPr/>
          </p:nvSpPr>
          <p:spPr>
            <a:xfrm>
              <a:off x="1142944" y="3286124"/>
              <a:ext cx="1535199" cy="1061597"/>
            </a:xfrm>
            <a:prstGeom prst="foldedCorner">
              <a:avLst>
                <a:gd name="adj" fmla="val 23159"/>
              </a:avLst>
            </a:prstGeom>
            <a:solidFill>
              <a:schemeClr val="bg1"/>
            </a:solidFill>
            <a:ln w="25400" cmpd="sng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600" dirty="0">
                <a:solidFill>
                  <a:schemeClr val="tx1"/>
                </a:solidFill>
              </a:endParaRPr>
            </a:p>
            <a:p>
              <a:pPr algn="ctr">
                <a:defRPr/>
              </a:pPr>
              <a:r>
                <a:rPr lang="ru-RU" sz="1600" dirty="0">
                  <a:solidFill>
                    <a:schemeClr val="tx1"/>
                  </a:solidFill>
                </a:rPr>
                <a:t>Документ</a:t>
              </a:r>
            </a:p>
            <a:p>
              <a:pPr algn="ctr">
                <a:defRPr/>
              </a:pPr>
              <a:endParaRPr lang="ru-RU" sz="1600" dirty="0">
                <a:solidFill>
                  <a:schemeClr val="tx1"/>
                </a:solidFill>
              </a:endParaRPr>
            </a:p>
          </p:txBody>
        </p:sp>
        <p:sp>
          <p:nvSpPr>
            <p:cNvPr id="15" name="Стрелка вправо 14"/>
            <p:cNvSpPr/>
            <p:nvPr/>
          </p:nvSpPr>
          <p:spPr>
            <a:xfrm>
              <a:off x="2857456" y="3500438"/>
              <a:ext cx="1535178" cy="847133"/>
            </a:xfrm>
            <a:prstGeom prst="rightArrow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/>
                <a:t>?</a:t>
              </a:r>
            </a:p>
          </p:txBody>
        </p:sp>
      </p:grpSp>
      <p:sp>
        <p:nvSpPr>
          <p:cNvPr id="18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8082-F34B-473F-89A2-4CDA854B88CD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ts val="2700"/>
              </a:lnSpc>
              <a:spcBef>
                <a:spcPts val="2400"/>
              </a:spcBef>
            </a:pPr>
            <a:r>
              <a:rPr lang="ru-RU" dirty="0" smtClean="0"/>
              <a:t>«город </a:t>
            </a:r>
            <a:r>
              <a:rPr lang="ru-RU" b="1" dirty="0" smtClean="0">
                <a:solidFill>
                  <a:srgbClr val="00B050"/>
                </a:solidFill>
              </a:rPr>
              <a:t>Чехов</a:t>
            </a:r>
            <a:r>
              <a:rPr lang="ru-RU" dirty="0" smtClean="0"/>
              <a:t>»</a:t>
            </a:r>
            <a:r>
              <a:rPr lang="en-US" dirty="0" smtClean="0"/>
              <a:t>, </a:t>
            </a:r>
            <a:r>
              <a:rPr lang="ru-RU" dirty="0" smtClean="0"/>
              <a:t>но «победа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чехов</a:t>
            </a:r>
            <a:r>
              <a:rPr lang="ru-RU" dirty="0" smtClean="0"/>
              <a:t>»</a:t>
            </a:r>
          </a:p>
          <a:p>
            <a:pPr lvl="0">
              <a:lnSpc>
                <a:spcPts val="2700"/>
              </a:lnSpc>
              <a:spcBef>
                <a:spcPts val="2400"/>
              </a:spcBef>
            </a:pPr>
            <a:r>
              <a:rPr lang="ru-RU" dirty="0" smtClean="0"/>
              <a:t>город </a:t>
            </a:r>
            <a:r>
              <a:rPr lang="ru-RU" b="1" dirty="0" smtClean="0">
                <a:solidFill>
                  <a:srgbClr val="00B050"/>
                </a:solidFill>
              </a:rPr>
              <a:t>Энгельс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C00000"/>
                </a:solidFill>
              </a:rPr>
              <a:t>Саратовской</a:t>
            </a:r>
            <a:r>
              <a:rPr lang="ru-RU" dirty="0" smtClean="0"/>
              <a:t> области</a:t>
            </a:r>
          </a:p>
          <a:p>
            <a:pPr>
              <a:lnSpc>
                <a:spcPts val="2700"/>
              </a:lnSpc>
              <a:spcBef>
                <a:spcPts val="2400"/>
              </a:spcBef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Алтайский</a:t>
            </a:r>
            <a:r>
              <a:rPr lang="ru-RU" dirty="0" smtClean="0"/>
              <a:t> край и </a:t>
            </a:r>
            <a:r>
              <a:rPr lang="ru-RU" b="1" dirty="0" smtClean="0">
                <a:solidFill>
                  <a:srgbClr val="0070C0"/>
                </a:solidFill>
              </a:rPr>
              <a:t>Алтайский</a:t>
            </a:r>
            <a:r>
              <a:rPr lang="ru-RU" dirty="0" smtClean="0"/>
              <a:t> район</a:t>
            </a:r>
          </a:p>
          <a:p>
            <a:pPr lvl="0">
              <a:lnSpc>
                <a:spcPts val="2700"/>
              </a:lnSpc>
              <a:spcBef>
                <a:spcPts val="2400"/>
              </a:spcBef>
            </a:pP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Администрация </a:t>
            </a:r>
            <a:r>
              <a:rPr lang="ru-RU" b="1" dirty="0" smtClean="0">
                <a:solidFill>
                  <a:schemeClr val="bg1">
                    <a:lumMod val="50000"/>
                  </a:schemeClr>
                </a:solidFill>
              </a:rPr>
              <a:t>Воронежской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 области</a:t>
            </a:r>
          </a:p>
          <a:p>
            <a:pPr lvl="0">
              <a:lnSpc>
                <a:spcPts val="2700"/>
              </a:lnSpc>
              <a:spcBef>
                <a:spcPts val="2400"/>
              </a:spcBef>
            </a:pPr>
            <a:r>
              <a:rPr lang="ru-RU" dirty="0" smtClean="0"/>
              <a:t>«столица</a:t>
            </a:r>
            <a:r>
              <a:rPr lang="en-US" dirty="0" smtClean="0"/>
              <a:t> </a:t>
            </a:r>
            <a:r>
              <a:rPr lang="ru-RU" dirty="0" smtClean="0">
                <a:solidFill>
                  <a:schemeClr val="accent2"/>
                </a:solidFill>
              </a:rPr>
              <a:t>Франции</a:t>
            </a:r>
            <a:r>
              <a:rPr lang="ru-RU" dirty="0" smtClean="0"/>
              <a:t>» = «</a:t>
            </a:r>
            <a:r>
              <a:rPr lang="ru-RU" b="1" dirty="0" smtClean="0">
                <a:solidFill>
                  <a:srgbClr val="00B050"/>
                </a:solidFill>
              </a:rPr>
              <a:t>Париж</a:t>
            </a:r>
            <a:r>
              <a:rPr lang="ru-RU" dirty="0" smtClean="0"/>
              <a:t>» , «родина японцев» = «</a:t>
            </a:r>
            <a:r>
              <a:rPr lang="ru-RU" b="1" dirty="0" smtClean="0">
                <a:solidFill>
                  <a:schemeClr val="accent2"/>
                </a:solidFill>
              </a:rPr>
              <a:t>Япония</a:t>
            </a:r>
            <a:r>
              <a:rPr lang="ru-RU" dirty="0" smtClean="0"/>
              <a:t>»</a:t>
            </a:r>
          </a:p>
          <a:p>
            <a:pPr lvl="0">
              <a:lnSpc>
                <a:spcPts val="2700"/>
              </a:lnSpc>
              <a:spcBef>
                <a:spcPts val="2400"/>
              </a:spcBef>
            </a:pPr>
            <a:r>
              <a:rPr lang="ru-RU" dirty="0" smtClean="0"/>
              <a:t>«55 километров от </a:t>
            </a:r>
            <a:r>
              <a:rPr lang="ru-RU" dirty="0" smtClean="0">
                <a:solidFill>
                  <a:srgbClr val="00B050"/>
                </a:solidFill>
              </a:rPr>
              <a:t>Москвы</a:t>
            </a:r>
            <a:r>
              <a:rPr lang="ru-RU" dirty="0" smtClean="0"/>
              <a:t> по Дмитровскому шоссе» = «</a:t>
            </a:r>
            <a:r>
              <a:rPr lang="ru-RU" b="1" dirty="0" smtClean="0">
                <a:solidFill>
                  <a:srgbClr val="00B050"/>
                </a:solidFill>
              </a:rPr>
              <a:t>Дмитров</a:t>
            </a:r>
            <a:r>
              <a:rPr lang="ru-RU" dirty="0" smtClean="0"/>
              <a:t>»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Неоднозначности географической привязки</a:t>
            </a:r>
            <a:endParaRPr lang="ru-RU" sz="2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8082-F34B-473F-89A2-4CDA854B88CD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214686"/>
            <a:ext cx="571500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страны </a:t>
            </a:r>
          </a:p>
          <a:p>
            <a:pPr lvl="1"/>
            <a:r>
              <a:rPr lang="ru-RU" dirty="0" smtClean="0"/>
              <a:t>федеральные округа России</a:t>
            </a:r>
          </a:p>
          <a:p>
            <a:pPr lvl="2"/>
            <a:r>
              <a:rPr lang="ru-RU" dirty="0" smtClean="0"/>
              <a:t>края </a:t>
            </a:r>
          </a:p>
          <a:p>
            <a:pPr lvl="2"/>
            <a:r>
              <a:rPr lang="ru-RU" dirty="0" smtClean="0"/>
              <a:t>республики</a:t>
            </a:r>
          </a:p>
          <a:p>
            <a:pPr lvl="2"/>
            <a:r>
              <a:rPr lang="ru-RU" dirty="0" smtClean="0"/>
              <a:t>автономные округа</a:t>
            </a:r>
          </a:p>
          <a:p>
            <a:pPr lvl="2"/>
            <a:r>
              <a:rPr lang="ru-RU" dirty="0" smtClean="0"/>
              <a:t>области </a:t>
            </a:r>
          </a:p>
          <a:p>
            <a:pPr lvl="3"/>
            <a:r>
              <a:rPr lang="ru-RU" dirty="0" smtClean="0"/>
              <a:t>районы</a:t>
            </a:r>
          </a:p>
          <a:p>
            <a:pPr lvl="3"/>
            <a:r>
              <a:rPr lang="ru-RU" dirty="0" smtClean="0"/>
              <a:t>города</a:t>
            </a:r>
          </a:p>
          <a:p>
            <a:r>
              <a:rPr lang="ru-RU" dirty="0" smtClean="0"/>
              <a:t>«не география»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лексем текста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8082-F34B-473F-89A2-4CDA854B88CD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Технология классификации лексем</a:t>
            </a:r>
            <a:endParaRPr lang="ru-RU" sz="3200" dirty="0"/>
          </a:p>
        </p:txBody>
      </p:sp>
      <p:graphicFrame>
        <p:nvGraphicFramePr>
          <p:cNvPr id="12" name="Содержимое 11"/>
          <p:cNvGraphicFramePr>
            <a:graphicFrameLocks noChangeAspect="1"/>
          </p:cNvGraphicFramePr>
          <p:nvPr>
            <p:ph idx="1"/>
          </p:nvPr>
        </p:nvGraphicFramePr>
        <p:xfrm>
          <a:off x="785786" y="1357298"/>
          <a:ext cx="7215238" cy="4821458"/>
        </p:xfrm>
        <a:graphic>
          <a:graphicData uri="http://schemas.openxmlformats.org/presentationml/2006/ole">
            <p:oleObj spid="_x0000_s4102" name="Visio" r:id="rId3" imgW="6124372" imgH="4092643" progId="Visio.Drawing.11">
              <p:embed/>
            </p:oleObj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8082-F34B-473F-89A2-4CDA854B88CD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Вероятностные</a:t>
            </a:r>
          </a:p>
          <a:p>
            <a:pPr lvl="1"/>
            <a:r>
              <a:rPr lang="en-US" sz="3200" dirty="0" smtClean="0"/>
              <a:t>Maximum Entropy</a:t>
            </a:r>
            <a:r>
              <a:rPr lang="ru-RU" sz="3200" dirty="0" smtClean="0"/>
              <a:t>		</a:t>
            </a:r>
          </a:p>
          <a:p>
            <a:pPr lvl="1"/>
            <a:r>
              <a:rPr lang="en-US" sz="3200" dirty="0" smtClean="0"/>
              <a:t>Maximum Entropy Markov Model	</a:t>
            </a:r>
            <a:endParaRPr lang="ru-RU" sz="3200" dirty="0" smtClean="0"/>
          </a:p>
          <a:p>
            <a:pPr lvl="1"/>
            <a:r>
              <a:rPr lang="en-US" sz="3200" dirty="0" smtClean="0"/>
              <a:t>Conditional Random Fields</a:t>
            </a:r>
          </a:p>
          <a:p>
            <a:r>
              <a:rPr lang="en-US" sz="3600" dirty="0" smtClean="0"/>
              <a:t>Support Vector Machine</a:t>
            </a:r>
            <a:endParaRPr lang="ru-RU" sz="3600" dirty="0" smtClean="0"/>
          </a:p>
          <a:p>
            <a:r>
              <a:rPr lang="ru-RU" sz="3600" dirty="0" smtClean="0"/>
              <a:t>Комбинированный метод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Обучаемые методы извлечения информации из текстов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8082-F34B-473F-89A2-4CDA854B88CD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500034" y="1317833"/>
          <a:ext cx="8358246" cy="47915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0198"/>
                <a:gridCol w="6858048"/>
              </a:tblGrid>
              <a:tr h="610969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Общая задача найти (оценить)</a:t>
                      </a:r>
                      <a:endParaRPr lang="ru-RU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91306"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MaxEnt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6628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MEMM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32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CRF</a:t>
                      </a:r>
                      <a:endParaRPr lang="ru-RU" sz="2400" dirty="0" smtClean="0"/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Вероятностные методы</a:t>
            </a:r>
            <a:endParaRPr lang="ru-RU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1" name="Группа 20"/>
          <p:cNvGrpSpPr/>
          <p:nvPr/>
        </p:nvGrpSpPr>
        <p:grpSpPr>
          <a:xfrm>
            <a:off x="2714612" y="2071678"/>
            <a:ext cx="4857784" cy="2225619"/>
            <a:chOff x="2500298" y="2060637"/>
            <a:chExt cx="4857784" cy="2225619"/>
          </a:xfrm>
        </p:grpSpPr>
        <p:graphicFrame>
          <p:nvGraphicFramePr>
            <p:cNvPr id="35841" name="Object 1"/>
            <p:cNvGraphicFramePr>
              <a:graphicFrameLocks noChangeAspect="1"/>
            </p:cNvGraphicFramePr>
            <p:nvPr/>
          </p:nvGraphicFramePr>
          <p:xfrm>
            <a:off x="3000364" y="2060637"/>
            <a:ext cx="3643338" cy="910835"/>
          </p:xfrm>
          <a:graphic>
            <a:graphicData uri="http://schemas.openxmlformats.org/presentationml/2006/ole">
              <p:oleObj spid="_x0000_s35841" name="Equation" r:id="rId3" imgW="1562100" imgH="393700" progId="Equation.DSMT4">
                <p:embed/>
              </p:oleObj>
            </a:graphicData>
          </a:graphic>
        </p:graphicFrame>
        <p:graphicFrame>
          <p:nvGraphicFramePr>
            <p:cNvPr id="35843" name="Object 3"/>
            <p:cNvGraphicFramePr>
              <a:graphicFrameLocks noChangeAspect="1"/>
            </p:cNvGraphicFramePr>
            <p:nvPr/>
          </p:nvGraphicFramePr>
          <p:xfrm>
            <a:off x="3071802" y="3025051"/>
            <a:ext cx="2428892" cy="643552"/>
          </p:xfrm>
          <a:graphic>
            <a:graphicData uri="http://schemas.openxmlformats.org/presentationml/2006/ole">
              <p:oleObj spid="_x0000_s35843" name="Equation" r:id="rId4" imgW="1117600" imgH="292100" progId="Equation.DSMT4">
                <p:embed/>
              </p:oleObj>
            </a:graphicData>
          </a:graphic>
        </p:graphicFrame>
        <p:graphicFrame>
          <p:nvGraphicFramePr>
            <p:cNvPr id="35845" name="Object 5"/>
            <p:cNvGraphicFramePr>
              <a:graphicFrameLocks noChangeAspect="1"/>
            </p:cNvGraphicFramePr>
            <p:nvPr/>
          </p:nvGraphicFramePr>
          <p:xfrm>
            <a:off x="2500298" y="3667993"/>
            <a:ext cx="4857784" cy="618263"/>
          </p:xfrm>
          <a:graphic>
            <a:graphicData uri="http://schemas.openxmlformats.org/presentationml/2006/ole">
              <p:oleObj spid="_x0000_s35845" name="Equation" r:id="rId5" imgW="2094591" imgH="266584" progId="Equation.DSMT4">
                <p:embed/>
              </p:oleObj>
            </a:graphicData>
          </a:graphic>
        </p:graphicFrame>
        <p:sp>
          <p:nvSpPr>
            <p:cNvPr id="10" name="TextBox 9"/>
            <p:cNvSpPr txBox="1"/>
            <p:nvPr/>
          </p:nvSpPr>
          <p:spPr>
            <a:xfrm>
              <a:off x="5500694" y="3071810"/>
              <a:ext cx="729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, </a:t>
              </a:r>
              <a:r>
                <a:rPr lang="ru-RU" dirty="0" smtClean="0"/>
                <a:t>где</a:t>
              </a:r>
              <a:endParaRPr lang="ru-RU" dirty="0"/>
            </a:p>
          </p:txBody>
        </p:sp>
      </p:grpSp>
      <p:sp>
        <p:nvSpPr>
          <p:cNvPr id="3584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0" name="Группа 19"/>
          <p:cNvGrpSpPr/>
          <p:nvPr/>
        </p:nvGrpSpPr>
        <p:grpSpPr>
          <a:xfrm>
            <a:off x="2643174" y="4509500"/>
            <a:ext cx="4429156" cy="562574"/>
            <a:chOff x="2643174" y="4509500"/>
            <a:chExt cx="4429156" cy="562574"/>
          </a:xfrm>
        </p:grpSpPr>
        <p:graphicFrame>
          <p:nvGraphicFramePr>
            <p:cNvPr id="35847" name="Object 7"/>
            <p:cNvGraphicFramePr>
              <a:graphicFrameLocks noChangeAspect="1"/>
            </p:cNvGraphicFramePr>
            <p:nvPr/>
          </p:nvGraphicFramePr>
          <p:xfrm>
            <a:off x="2643174" y="4580938"/>
            <a:ext cx="1571636" cy="491136"/>
          </p:xfrm>
          <a:graphic>
            <a:graphicData uri="http://schemas.openxmlformats.org/presentationml/2006/ole">
              <p:oleObj spid="_x0000_s35847" name="Equation" r:id="rId6" imgW="609336" imgH="190417" progId="Equation.DSMT4">
                <p:embed/>
              </p:oleObj>
            </a:graphicData>
          </a:graphic>
        </p:graphicFrame>
        <p:graphicFrame>
          <p:nvGraphicFramePr>
            <p:cNvPr id="35849" name="Object 9"/>
            <p:cNvGraphicFramePr>
              <a:graphicFrameLocks noChangeAspect="1"/>
            </p:cNvGraphicFramePr>
            <p:nvPr/>
          </p:nvGraphicFramePr>
          <p:xfrm>
            <a:off x="4929190" y="4509500"/>
            <a:ext cx="2143140" cy="550531"/>
          </p:xfrm>
          <a:graphic>
            <a:graphicData uri="http://schemas.openxmlformats.org/presentationml/2006/ole">
              <p:oleObj spid="_x0000_s35849" name="Equation" r:id="rId7" imgW="1040948" imgH="266584" progId="Equation.DSMT4">
                <p:embed/>
              </p:oleObj>
            </a:graphicData>
          </a:graphic>
        </p:graphicFrame>
        <p:sp>
          <p:nvSpPr>
            <p:cNvPr id="15" name="TextBox 14"/>
            <p:cNvSpPr txBox="1"/>
            <p:nvPr/>
          </p:nvSpPr>
          <p:spPr>
            <a:xfrm>
              <a:off x="4143372" y="4652376"/>
              <a:ext cx="7072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, </a:t>
              </a:r>
              <a:r>
                <a:rPr lang="ru-RU" dirty="0" smtClean="0"/>
                <a:t>как</a:t>
              </a:r>
              <a:endParaRPr lang="ru-RU" dirty="0"/>
            </a:p>
          </p:txBody>
        </p:sp>
      </p:grp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51" name="Object 11"/>
          <p:cNvGraphicFramePr>
            <a:graphicFrameLocks noChangeAspect="1"/>
          </p:cNvGraphicFramePr>
          <p:nvPr/>
        </p:nvGraphicFramePr>
        <p:xfrm>
          <a:off x="2733769" y="5286388"/>
          <a:ext cx="4767189" cy="857257"/>
        </p:xfrm>
        <a:graphic>
          <a:graphicData uri="http://schemas.openxmlformats.org/presentationml/2006/ole">
            <p:oleObj spid="_x0000_s35851" name="Equation" r:id="rId8" imgW="2171700" imgH="393700" progId="Equation.DSMT4">
              <p:embed/>
            </p:oleObj>
          </a:graphicData>
        </a:graphic>
      </p:graphicFrame>
      <p:sp>
        <p:nvSpPr>
          <p:cNvPr id="3585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5853" name="Object 13"/>
          <p:cNvGraphicFramePr>
            <a:graphicFrameLocks noChangeAspect="1"/>
          </p:cNvGraphicFramePr>
          <p:nvPr/>
        </p:nvGraphicFramePr>
        <p:xfrm>
          <a:off x="5357818" y="1285860"/>
          <a:ext cx="1071570" cy="487078"/>
        </p:xfrm>
        <a:graphic>
          <a:graphicData uri="http://schemas.openxmlformats.org/presentationml/2006/ole">
            <p:oleObj spid="_x0000_s35853" name="Equation" r:id="rId9" imgW="419100" imgH="190500" progId="Equation.DSMT4">
              <p:embed/>
            </p:oleObj>
          </a:graphicData>
        </a:graphic>
      </p:graphicFrame>
      <p:sp>
        <p:nvSpPr>
          <p:cNvPr id="24" name="Номер слайда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8082-F34B-473F-89A2-4CDA854B88CD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25" name="Нижний колонтитул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SVM</a:t>
            </a:r>
            <a:endParaRPr lang="ru-RU" dirty="0" smtClean="0"/>
          </a:p>
          <a:p>
            <a:pPr lvl="1"/>
            <a:r>
              <a:rPr lang="ru-RU" dirty="0" smtClean="0"/>
              <a:t>Бинарные классификаторы для каждого класса</a:t>
            </a:r>
          </a:p>
          <a:p>
            <a:pPr lvl="1"/>
            <a:r>
              <a:rPr lang="ru-RU" dirty="0" smtClean="0"/>
              <a:t>Выбираем класс с большим весом</a:t>
            </a:r>
          </a:p>
          <a:p>
            <a:pPr lvl="1"/>
            <a:endParaRPr lang="ru-RU" dirty="0" smtClean="0"/>
          </a:p>
          <a:p>
            <a:r>
              <a:rPr lang="ru-RU" dirty="0" smtClean="0"/>
              <a:t>Комбинированный</a:t>
            </a:r>
          </a:p>
          <a:p>
            <a:pPr lvl="1"/>
            <a:r>
              <a:rPr lang="ru-RU" dirty="0" smtClean="0"/>
              <a:t>Выбираем класс, определенный методом с лучшими показателями для класса</a:t>
            </a:r>
            <a:endParaRPr lang="en-US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Другие обучаемые методы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223963" y="4357688"/>
          <a:ext cx="1265237" cy="1792287"/>
        </p:xfrm>
        <a:graphic>
          <a:graphicData uri="http://schemas.openxmlformats.org/presentationml/2006/ole">
            <p:oleObj spid="_x0000_s36865" name="Equation" r:id="rId3" imgW="761760" imgH="1079280" progId="Equation.DSMT4">
              <p:embed/>
            </p:oleObj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8082-F34B-473F-89A2-4CDA854B88CD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Набор размеченных текстов</a:t>
            </a:r>
          </a:p>
          <a:p>
            <a:pPr lvl="1"/>
            <a:r>
              <a:rPr lang="ru-RU" dirty="0" smtClean="0"/>
              <a:t>846 текстов</a:t>
            </a:r>
          </a:p>
          <a:p>
            <a:pPr lvl="1"/>
            <a:r>
              <a:rPr lang="ru-RU" dirty="0" smtClean="0"/>
              <a:t>372367 лексем</a:t>
            </a:r>
          </a:p>
          <a:p>
            <a:pPr lvl="1"/>
            <a:r>
              <a:rPr lang="ru-RU" dirty="0" smtClean="0"/>
              <a:t>5431 отмечены как «география»</a:t>
            </a:r>
          </a:p>
          <a:p>
            <a:pPr lvl="1"/>
            <a:r>
              <a:rPr lang="ru-RU" dirty="0" smtClean="0"/>
              <a:t>400 текстов для обучения</a:t>
            </a:r>
          </a:p>
          <a:p>
            <a:pPr lvl="1"/>
            <a:r>
              <a:rPr lang="ru-RU" dirty="0" smtClean="0"/>
              <a:t>446 текста для тестирования</a:t>
            </a:r>
          </a:p>
          <a:p>
            <a:r>
              <a:rPr lang="ru-RU" dirty="0" smtClean="0"/>
              <a:t>Показатели</a:t>
            </a:r>
          </a:p>
          <a:p>
            <a:pPr lvl="1"/>
            <a:r>
              <a:rPr lang="en-US" dirty="0" smtClean="0"/>
              <a:t>P, R, F-</a:t>
            </a:r>
            <a:r>
              <a:rPr lang="ru-RU" dirty="0" smtClean="0"/>
              <a:t>мера</a:t>
            </a:r>
          </a:p>
          <a:p>
            <a:r>
              <a:rPr lang="ru-RU" dirty="0" smtClean="0"/>
              <a:t>Итерации</a:t>
            </a:r>
          </a:p>
          <a:p>
            <a:pPr lvl="1"/>
            <a:r>
              <a:rPr lang="ru-RU" dirty="0" smtClean="0"/>
              <a:t>5 итераций		</a:t>
            </a:r>
          </a:p>
          <a:p>
            <a:pPr lvl="1"/>
            <a:r>
              <a:rPr lang="ru-RU" dirty="0" smtClean="0"/>
              <a:t>Средний показатель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Эксперимент и оценки</a:t>
            </a:r>
            <a:endParaRPr lang="ru-RU" dirty="0"/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9937" name="Object 1"/>
          <p:cNvGraphicFramePr>
            <a:graphicFrameLocks noChangeAspect="1"/>
          </p:cNvGraphicFramePr>
          <p:nvPr/>
        </p:nvGraphicFramePr>
        <p:xfrm>
          <a:off x="4500562" y="4643446"/>
          <a:ext cx="3205998" cy="714380"/>
        </p:xfrm>
        <a:graphic>
          <a:graphicData uri="http://schemas.openxmlformats.org/presentationml/2006/ole">
            <p:oleObj spid="_x0000_s39937" name="Equation" r:id="rId3" imgW="1752600" imgH="393700" progId="Equation.DSMT4">
              <p:embed/>
            </p:oleObj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88082-F34B-473F-89A2-4CDA854B88CD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Прокофьев Петр (</a:t>
            </a:r>
            <a:r>
              <a:rPr lang="en-US" smtClean="0"/>
              <a:t>p_prok@mail.ru)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622</TotalTime>
  <Words>482</Words>
  <Application>Microsoft Office PowerPoint</Application>
  <PresentationFormat>Экран (4:3)</PresentationFormat>
  <Paragraphs>170</Paragraphs>
  <Slides>17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Открытая</vt:lpstr>
      <vt:lpstr>Visio</vt:lpstr>
      <vt:lpstr>Equation</vt:lpstr>
      <vt:lpstr>Использование методов извлечения информации при географической привязке текстов на русском языке</vt:lpstr>
      <vt:lpstr>Географическая привязка текстов</vt:lpstr>
      <vt:lpstr>Неоднозначности географической привязки</vt:lpstr>
      <vt:lpstr>Классификация лексем текста</vt:lpstr>
      <vt:lpstr>Технология классификации лексем</vt:lpstr>
      <vt:lpstr>Обучаемые методы извлечения информации из текстов</vt:lpstr>
      <vt:lpstr>Вероятностные методы</vt:lpstr>
      <vt:lpstr>Другие обучаемые методы</vt:lpstr>
      <vt:lpstr>Эксперимент и оценки</vt:lpstr>
      <vt:lpstr>Характеристики лексем</vt:lpstr>
      <vt:lpstr>Сравнение методов для словарных характеристик</vt:lpstr>
      <vt:lpstr>Сравнение методов для словарных и морфологических характеристик</vt:lpstr>
      <vt:lpstr>Сравнение методов для различного числа характеристик</vt:lpstr>
      <vt:lpstr>Инструмент разметки</vt:lpstr>
      <vt:lpstr>Регулярные выражения</vt:lpstr>
      <vt:lpstr>Источники данных</vt:lpstr>
      <vt:lpstr>Выводы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методов извлечения информации при географической привязке текстов на русском языке</dc:title>
  <dc:creator>Прокофьев</dc:creator>
  <cp:lastModifiedBy>Admin</cp:lastModifiedBy>
  <cp:revision>66</cp:revision>
  <dcterms:created xsi:type="dcterms:W3CDTF">2009-09-16T18:45:24Z</dcterms:created>
  <dcterms:modified xsi:type="dcterms:W3CDTF">2009-09-18T20:12:13Z</dcterms:modified>
</cp:coreProperties>
</file>