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313" r:id="rId3"/>
    <p:sldId id="259" r:id="rId4"/>
    <p:sldId id="295" r:id="rId5"/>
    <p:sldId id="303" r:id="rId6"/>
    <p:sldId id="296" r:id="rId7"/>
    <p:sldId id="297" r:id="rId8"/>
    <p:sldId id="294" r:id="rId9"/>
    <p:sldId id="273" r:id="rId10"/>
    <p:sldId id="301" r:id="rId11"/>
    <p:sldId id="274" r:id="rId12"/>
    <p:sldId id="277" r:id="rId13"/>
    <p:sldId id="308" r:id="rId14"/>
    <p:sldId id="278" r:id="rId15"/>
    <p:sldId id="312" r:id="rId16"/>
    <p:sldId id="311" r:id="rId17"/>
    <p:sldId id="310" r:id="rId18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82" autoAdjust="0"/>
    <p:restoredTop sz="94660"/>
  </p:normalViewPr>
  <p:slideViewPr>
    <p:cSldViewPr>
      <p:cViewPr varScale="1">
        <p:scale>
          <a:sx n="74" d="100"/>
          <a:sy n="74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D4540-1B69-48FB-9A0F-0FC3E317BD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68C97-A815-4594-A50C-507483BD6F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0DC2D-D79C-403A-8372-278FE09E53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99C1EE-A4BE-4761-A7B5-CB6A04AAEF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00B7D5-A9F9-41CC-A41D-9117E24A4C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70F2C5-CBDF-487D-B791-7F6FF3C638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00113" y="2349500"/>
            <a:ext cx="3595687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349500"/>
            <a:ext cx="3595688" cy="360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15748C-9B14-4DE2-9AFE-7C1F6C26F1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642602-5E5E-4897-98B3-DE3A8DD492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B9858F-64DE-47EF-8810-208B38A7CE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178398-F598-495D-BE7D-659DCFC5AA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61720E-C4C0-4748-937F-B9AFE4F95A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8D271-2D87-427A-BFA3-08E75D4EA8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77384A-FA6F-4050-A75D-E2A5A1ABE9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59ED9D-02AA-4CF7-908E-377AF9098E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8738" y="900113"/>
            <a:ext cx="1835150" cy="50498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00113" y="900113"/>
            <a:ext cx="5356225" cy="5049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27771A-66AB-400F-BC5C-06B1066E49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900113"/>
            <a:ext cx="7343775" cy="13858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00113" y="2349500"/>
            <a:ext cx="7343775" cy="360045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0113" y="6227763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BE5030-15A4-4126-8589-F00A6A1566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E899A-6D84-434B-9539-DC300A6094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167D2-E24D-4274-A522-3DFBF7A7A5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214A2-CD56-4AC1-9B32-759D3BF841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B9430-F660-4EFF-9B08-7DD3B61A2D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3EEB0-7BA6-43B0-B0C0-2F29B03313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CBFF4-0AAF-42CA-A9EF-B24AD6B717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D5EA0-ED4C-4FCB-BDCB-F797EB15D1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E2F1A5FF-9FA2-47E2-BE12-A0882D7A09F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 noChangeAspect="1"/>
          </p:cNvSpPr>
          <p:nvPr>
            <p:ph type="title"/>
          </p:nvPr>
        </p:nvSpPr>
        <p:spPr bwMode="auto">
          <a:xfrm>
            <a:off x="900113" y="900113"/>
            <a:ext cx="734377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 темы</a:t>
            </a: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 bwMode="auto">
          <a:xfrm>
            <a:off x="900113" y="2349500"/>
            <a:ext cx="73437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Основной текст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</p:txBody>
      </p:sp>
      <p:sp>
        <p:nvSpPr>
          <p:cNvPr id="5" name="number"/>
          <p:cNvSpPr>
            <a:spLocks noGrp="1"/>
          </p:cNvSpPr>
          <p:nvPr>
            <p:ph type="sldNum" sz="quarter" idx="4"/>
          </p:nvPr>
        </p:nvSpPr>
        <p:spPr>
          <a:xfrm>
            <a:off x="900113" y="6227763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 b="0">
                <a:latin typeface="+mn-lt"/>
              </a:defRPr>
            </a:lvl1pPr>
          </a:lstStyle>
          <a:p>
            <a:pPr>
              <a:defRPr/>
            </a:pPr>
            <a:fld id="{111D76F6-BF60-4AFB-8869-F811E7ED11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txStyles>
    <p:titleStyle>
      <a:lvl1pPr algn="l" rtl="0" fontAlgn="base">
        <a:lnSpc>
          <a:spcPts val="4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lnSpc>
          <a:spcPts val="2800"/>
        </a:lnSpc>
        <a:spcBef>
          <a:spcPct val="0"/>
        </a:spcBef>
        <a:spcAft>
          <a:spcPts val="2400"/>
        </a:spcAft>
        <a:buFont typeface="Arial" charset="0"/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03238" indent="-503238" algn="l" rtl="0" fontAlgn="base">
        <a:lnSpc>
          <a:spcPts val="2300"/>
        </a:lnSpc>
        <a:spcBef>
          <a:spcPct val="0"/>
        </a:spcBef>
        <a:spcAft>
          <a:spcPts val="2400"/>
        </a:spcAft>
        <a:buSzPct val="100000"/>
        <a:buFont typeface="Arial" charset="0"/>
        <a:buChar char="—"/>
        <a:tabLst>
          <a:tab pos="898525" algn="l"/>
        </a:tabLst>
        <a:defRPr sz="2500">
          <a:solidFill>
            <a:schemeClr val="tx1"/>
          </a:solidFill>
          <a:latin typeface="+mn-lt"/>
        </a:defRPr>
      </a:lvl2pPr>
      <a:lvl3pPr marL="539750" indent="539750" algn="l" rtl="0" fontAlgn="base">
        <a:lnSpc>
          <a:spcPts val="2000"/>
        </a:lnSpc>
        <a:spcBef>
          <a:spcPct val="0"/>
        </a:spcBef>
        <a:spcAft>
          <a:spcPts val="1800"/>
        </a:spcAft>
        <a:buFont typeface="Arial" charset="0"/>
        <a:buChar char="—"/>
        <a:defRPr sz="2300">
          <a:solidFill>
            <a:schemeClr val="tx1"/>
          </a:solidFill>
          <a:latin typeface="+mn-lt"/>
        </a:defRPr>
      </a:lvl3pPr>
      <a:lvl4pPr marL="1439863" indent="-358775" algn="l" rtl="0" fontAlgn="base">
        <a:spcBef>
          <a:spcPct val="0"/>
        </a:spcBef>
        <a:spcAft>
          <a:spcPts val="60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9"/>
          <p:cNvSpPr txBox="1">
            <a:spLocks/>
          </p:cNvSpPr>
          <p:nvPr/>
        </p:nvSpPr>
        <p:spPr bwMode="auto">
          <a:xfrm>
            <a:off x="1066800" y="985838"/>
            <a:ext cx="6945312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Поиск неестественных текстов </a:t>
            </a:r>
          </a:p>
        </p:txBody>
      </p:sp>
      <p:sp>
        <p:nvSpPr>
          <p:cNvPr id="4" name="Содержимое 10"/>
          <p:cNvSpPr txBox="1">
            <a:spLocks/>
          </p:cNvSpPr>
          <p:nvPr/>
        </p:nvSpPr>
        <p:spPr bwMode="auto">
          <a:xfrm>
            <a:off x="1752600" y="3200400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28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5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Е.А.Гречников</a:t>
            </a:r>
            <a:r>
              <a:rPr kumimoji="0" lang="ru-RU" sz="2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Г.Г.Гусев, А.А.Кустарев, А.М. </a:t>
            </a:r>
            <a:r>
              <a:rPr kumimoji="0" lang="ru-RU" sz="25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Райгородский</a:t>
            </a:r>
            <a:endParaRPr kumimoji="0" lang="ru-RU" sz="25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8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5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11"/>
          <p:cNvSpPr txBox="1">
            <a:spLocks/>
          </p:cNvSpPr>
          <p:nvPr/>
        </p:nvSpPr>
        <p:spPr bwMode="auto">
          <a:xfrm>
            <a:off x="1524000" y="4484687"/>
            <a:ext cx="6189663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Яндекс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Лаборатория комбинаторных и вероятностных методов</a:t>
            </a:r>
          </a:p>
        </p:txBody>
      </p:sp>
      <p:sp>
        <p:nvSpPr>
          <p:cNvPr id="6" name="Содержимое 12"/>
          <p:cNvSpPr txBox="1">
            <a:spLocks/>
          </p:cNvSpPr>
          <p:nvPr/>
        </p:nvSpPr>
        <p:spPr bwMode="auto">
          <a:xfrm>
            <a:off x="3657600" y="5546725"/>
            <a:ext cx="1922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2300"/>
              </a:lnSpc>
              <a:spcBef>
                <a:spcPct val="0"/>
              </a:spcBef>
              <a:spcAft>
                <a:spcPts val="24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RCDL’2009</a:t>
            </a:r>
            <a:endParaRPr kumimoji="0" lang="ru-RU" sz="2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533400" y="609600"/>
            <a:ext cx="66294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400" dirty="0">
                <a:solidFill>
                  <a:srgbClr val="000099"/>
                </a:solidFill>
                <a:latin typeface="Arial Black" pitchFamily="34" charset="0"/>
              </a:rPr>
              <a:t>Параметры длины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30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endParaRPr lang="ru-RU" sz="1200" b="0" i="1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7620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10 близких к </a:t>
            </a:r>
            <a:r>
              <a:rPr lang="en-US" sz="2800" i="1" dirty="0"/>
              <a:t>T</a:t>
            </a:r>
            <a:r>
              <a:rPr lang="en-US" sz="2800" dirty="0"/>
              <a:t> </a:t>
            </a:r>
            <a:r>
              <a:rPr lang="ru-RU" sz="2800" dirty="0"/>
              <a:t>текстов</a:t>
            </a:r>
            <a:r>
              <a:rPr lang="en-US" sz="2800" dirty="0"/>
              <a:t> </a:t>
            </a:r>
            <a:r>
              <a:rPr lang="ru-RU" sz="2800" dirty="0"/>
              <a:t>выбираются в трехмерном пространстве параметров </a:t>
            </a:r>
            <a:endParaRPr lang="ru-RU" sz="2800" dirty="0" smtClean="0"/>
          </a:p>
          <a:p>
            <a:pPr algn="just"/>
            <a:r>
              <a:rPr lang="en-US" sz="2800" i="1" dirty="0" smtClean="0"/>
              <a:t>(</a:t>
            </a:r>
            <a:r>
              <a:rPr lang="en-US" sz="2800" i="1" dirty="0"/>
              <a:t>L</a:t>
            </a:r>
            <a:r>
              <a:rPr lang="en-US" sz="2800" i="1" baseline="-25000" dirty="0"/>
              <a:t>1</a:t>
            </a:r>
            <a:r>
              <a:rPr lang="en-US" sz="2800" i="1" dirty="0"/>
              <a:t>, L</a:t>
            </a:r>
            <a:r>
              <a:rPr lang="en-US" sz="2800" i="1" baseline="-25000" dirty="0"/>
              <a:t>2, </a:t>
            </a:r>
            <a:r>
              <a:rPr lang="en-US" sz="2800" i="1" dirty="0"/>
              <a:t>L</a:t>
            </a:r>
            <a:r>
              <a:rPr lang="en-US" sz="2800" i="1" baseline="-25000" dirty="0"/>
              <a:t>3</a:t>
            </a:r>
            <a:r>
              <a:rPr lang="en-US" sz="2800" i="1" dirty="0" smtClean="0"/>
              <a:t>)</a:t>
            </a:r>
            <a:r>
              <a:rPr lang="ru-RU" sz="2800" i="1" dirty="0" smtClean="0"/>
              <a:t> </a:t>
            </a:r>
            <a:r>
              <a:rPr lang="ru-RU" sz="2800" dirty="0" smtClean="0"/>
              <a:t>с евклидовой метрикой</a:t>
            </a:r>
            <a:r>
              <a:rPr lang="ru-RU" sz="2800" i="1" dirty="0" smtClean="0"/>
              <a:t>, </a:t>
            </a:r>
            <a:r>
              <a:rPr lang="ru-RU" sz="2800" dirty="0"/>
              <a:t>где</a:t>
            </a:r>
          </a:p>
          <a:p>
            <a:pPr algn="just"/>
            <a:endParaRPr lang="ru-RU" sz="2800" i="1" dirty="0"/>
          </a:p>
          <a:p>
            <a:pPr algn="just"/>
            <a:r>
              <a:rPr lang="en-US" sz="2800" i="1" dirty="0" smtClean="0"/>
              <a:t>L</a:t>
            </a:r>
            <a:r>
              <a:rPr lang="en-US" sz="2800" i="1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ru-RU" sz="2800" dirty="0"/>
              <a:t>число всех пар слов в </a:t>
            </a:r>
            <a:r>
              <a:rPr lang="en-US" sz="2800" i="1" dirty="0"/>
              <a:t>T</a:t>
            </a:r>
            <a:r>
              <a:rPr lang="en-US" sz="2800" dirty="0"/>
              <a:t>, </a:t>
            </a:r>
            <a:endParaRPr lang="ru-RU" sz="2800" dirty="0"/>
          </a:p>
          <a:p>
            <a:pPr algn="just"/>
            <a:r>
              <a:rPr lang="en-US" sz="2800" i="1" dirty="0" smtClean="0"/>
              <a:t>L</a:t>
            </a:r>
            <a:r>
              <a:rPr lang="ru-RU" sz="2800" i="1" baseline="-25000" dirty="0"/>
              <a:t>2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ru-RU" sz="2800" dirty="0"/>
              <a:t>число пар </a:t>
            </a:r>
            <a:r>
              <a:rPr lang="ru-RU" sz="2800" dirty="0" smtClean="0"/>
              <a:t>слов из 10000 самых частых слов русского языка, </a:t>
            </a:r>
            <a:endParaRPr lang="ru-RU" sz="2800" dirty="0"/>
          </a:p>
          <a:p>
            <a:pPr algn="just"/>
            <a:r>
              <a:rPr lang="en-US" sz="2800" i="1" dirty="0" smtClean="0"/>
              <a:t>L</a:t>
            </a:r>
            <a:r>
              <a:rPr lang="ru-RU" sz="2800" i="1" baseline="-25000" dirty="0"/>
              <a:t>3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ru-RU" sz="2800" dirty="0"/>
              <a:t>число пар </a:t>
            </a:r>
            <a:r>
              <a:rPr lang="ru-RU" sz="2800" dirty="0" smtClean="0"/>
              <a:t>слов из 2000 самых частых слов русского языка. </a:t>
            </a:r>
            <a:endParaRPr lang="ru-RU" sz="2800" dirty="0"/>
          </a:p>
          <a:p>
            <a:pPr algn="just"/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-914400" y="619125"/>
            <a:ext cx="84582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Arial Black" pitchFamily="34" charset="0"/>
              </a:rPr>
              <a:t>Результаты </a:t>
            </a:r>
            <a:r>
              <a:rPr lang="en-US" sz="4400" b="1" dirty="0" smtClean="0">
                <a:solidFill>
                  <a:srgbClr val="000099"/>
                </a:solidFill>
                <a:latin typeface="Arial Black" pitchFamily="34" charset="0"/>
              </a:rPr>
              <a:t>– 1 </a:t>
            </a:r>
            <a:endParaRPr lang="ru-RU" sz="4400" b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609600" y="1552575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"/>
            <a:r>
              <a:rPr lang="en-US" sz="2800" dirty="0">
                <a:latin typeface="Calibri" pitchFamily="34" charset="0"/>
              </a:rPr>
              <a:t>P(T) </a:t>
            </a:r>
            <a:r>
              <a:rPr lang="ru-RU" sz="2800" dirty="0">
                <a:latin typeface="Calibri" pitchFamily="34" charset="0"/>
              </a:rPr>
              <a:t>было </a:t>
            </a:r>
            <a:r>
              <a:rPr lang="ru-RU" sz="2800" dirty="0" smtClean="0">
                <a:latin typeface="Calibri" pitchFamily="34" charset="0"/>
              </a:rPr>
              <a:t>вычислено </a:t>
            </a:r>
            <a:r>
              <a:rPr lang="ru-RU" sz="2800" dirty="0">
                <a:latin typeface="Calibri" pitchFamily="34" charset="0"/>
              </a:rPr>
              <a:t>для:</a:t>
            </a:r>
          </a:p>
          <a:p>
            <a:pPr marL="342900" indent="-342900" algn="just">
              <a:buFontTx/>
              <a:buChar char="•"/>
            </a:pPr>
            <a:r>
              <a:rPr lang="ru-RU" sz="2800" dirty="0">
                <a:latin typeface="Calibri" pitchFamily="34" charset="0"/>
              </a:rPr>
              <a:t>41298 текстов из базы </a:t>
            </a:r>
            <a:r>
              <a:rPr lang="en-US" sz="2800" i="1" dirty="0" err="1">
                <a:latin typeface="Calibri" pitchFamily="34" charset="0"/>
              </a:rPr>
              <a:t>ruscorpora</a:t>
            </a:r>
            <a:r>
              <a:rPr lang="ru-RU" sz="2800" i="1" dirty="0">
                <a:latin typeface="Calibri" pitchFamily="34" charset="0"/>
              </a:rPr>
              <a:t>,</a:t>
            </a:r>
            <a:r>
              <a:rPr lang="en-US" sz="2800" i="1" dirty="0">
                <a:latin typeface="Calibri" pitchFamily="34" charset="0"/>
              </a:rPr>
              <a:t> </a:t>
            </a:r>
            <a:endParaRPr lang="ru-RU" sz="2800" i="1" dirty="0">
              <a:latin typeface="Calibri" pitchFamily="34" charset="0"/>
            </a:endParaRPr>
          </a:p>
          <a:p>
            <a:pPr marL="342900" indent="-342900" algn="just">
              <a:buFontTx/>
              <a:buChar char="•"/>
            </a:pPr>
            <a:r>
              <a:rPr lang="ru-RU" sz="2800" dirty="0" smtClean="0">
                <a:latin typeface="Calibri" pitchFamily="34" charset="0"/>
              </a:rPr>
              <a:t>165 неестественных текстов.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609600" y="4006850"/>
            <a:ext cx="8229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800" dirty="0" smtClean="0">
                <a:latin typeface="Calibri" pitchFamily="34" charset="0"/>
              </a:rPr>
              <a:t>Результаты: </a:t>
            </a:r>
          </a:p>
          <a:p>
            <a:pPr algn="just"/>
            <a:r>
              <a:rPr lang="ru-RU" sz="2800" dirty="0" smtClean="0">
                <a:latin typeface="Calibri" pitchFamily="34" charset="0"/>
              </a:rPr>
              <a:t>	точность – 97.7%, </a:t>
            </a:r>
          </a:p>
          <a:p>
            <a:pPr algn="just"/>
            <a:r>
              <a:rPr lang="ru-RU" sz="2800" dirty="0" smtClean="0">
                <a:latin typeface="Calibri" pitchFamily="34" charset="0"/>
              </a:rPr>
              <a:t>	полнота – 41.5%.</a:t>
            </a:r>
            <a:endParaRPr lang="ru-RU" sz="2800" b="0" i="1" dirty="0" smtClean="0">
              <a:latin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2800" b="0" i="1" dirty="0">
              <a:latin typeface="Calibri" pitchFamily="34" charset="0"/>
            </a:endParaRPr>
          </a:p>
          <a:p>
            <a:pPr algn="just"/>
            <a:endParaRPr lang="ru-RU" sz="2800" b="0" dirty="0"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763" y="3210580"/>
            <a:ext cx="34268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+mn-lt"/>
              </a:rPr>
              <a:t>Критерий: 	</a:t>
            </a:r>
            <a:r>
              <a:rPr lang="en-US" sz="2800" i="1" dirty="0" smtClean="0">
                <a:latin typeface="+mn-lt"/>
              </a:rPr>
              <a:t>P(T)</a:t>
            </a:r>
            <a:r>
              <a:rPr lang="ru-RU" sz="2800" i="1" dirty="0" smtClean="0">
                <a:latin typeface="+mn-lt"/>
              </a:rPr>
              <a:t> </a:t>
            </a:r>
            <a:r>
              <a:rPr lang="en-US" sz="2800" i="1" dirty="0" smtClean="0">
                <a:latin typeface="+mn-lt"/>
              </a:rPr>
              <a:t>≥</a:t>
            </a:r>
            <a:r>
              <a:rPr lang="ru-RU" sz="2800" i="1" dirty="0" smtClean="0">
                <a:latin typeface="+mn-lt"/>
              </a:rPr>
              <a:t> </a:t>
            </a:r>
            <a:r>
              <a:rPr lang="en-US" sz="2800" i="1" dirty="0" smtClean="0">
                <a:latin typeface="+mn-lt"/>
              </a:rPr>
              <a:t>3</a:t>
            </a:r>
            <a:r>
              <a:rPr lang="ru-RU" sz="2800" i="1" dirty="0" smtClean="0">
                <a:latin typeface="+mn-lt"/>
              </a:rPr>
              <a:t>.0</a:t>
            </a:r>
            <a:r>
              <a:rPr lang="ru-RU" i="1" dirty="0" smtClean="0">
                <a:latin typeface="Calibri" pitchFamily="34" charset="0"/>
              </a:rPr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914400" y="609600"/>
            <a:ext cx="66294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Arial Black" pitchFamily="34" charset="0"/>
              </a:rPr>
              <a:t>Машинное обучение</a:t>
            </a:r>
            <a:endParaRPr lang="ru-RU" sz="4400" b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8229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ru-RU" sz="28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ru-RU" sz="2800" dirty="0" smtClean="0">
                <a:latin typeface="Calibri" pitchFamily="34" charset="0"/>
              </a:rPr>
              <a:t> Алгоритм: </a:t>
            </a:r>
            <a:r>
              <a:rPr lang="en-US" sz="2800" dirty="0" smtClean="0">
                <a:latin typeface="Calibri" pitchFamily="34" charset="0"/>
              </a:rPr>
              <a:t>Gradient Boosting Machine (</a:t>
            </a:r>
            <a:r>
              <a:rPr lang="en-US" sz="2800" dirty="0" err="1" smtClean="0">
                <a:latin typeface="Calibri" pitchFamily="34" charset="0"/>
              </a:rPr>
              <a:t>TreeNet</a:t>
            </a:r>
            <a:r>
              <a:rPr lang="en-US" sz="2800" dirty="0" smtClean="0">
                <a:latin typeface="Calibri" pitchFamily="34" charset="0"/>
              </a:rPr>
              <a:t>)</a:t>
            </a:r>
            <a:r>
              <a:rPr lang="en-US" sz="2800" dirty="0">
                <a:latin typeface="Calibri" pitchFamily="34" charset="0"/>
              </a:rPr>
              <a:t>;</a:t>
            </a:r>
            <a:endParaRPr lang="ru-RU" sz="28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endParaRPr lang="en-US" sz="28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ru-RU" sz="2800" dirty="0" smtClean="0">
                <a:latin typeface="Calibri" pitchFamily="34" charset="0"/>
              </a:rPr>
              <a:t> Обучающая выборка: 2000 оригинальных и 250 неестественных текстов</a:t>
            </a:r>
            <a:r>
              <a:rPr lang="en-US" sz="2800" dirty="0" smtClean="0">
                <a:latin typeface="Calibri" pitchFamily="34" charset="0"/>
              </a:rPr>
              <a:t>;</a:t>
            </a:r>
            <a:endParaRPr lang="ru-RU" sz="2800" dirty="0" smtClean="0">
              <a:latin typeface="Calibri" pitchFamily="34" charset="0"/>
            </a:endParaRPr>
          </a:p>
          <a:p>
            <a:pPr algn="just">
              <a:buFontTx/>
              <a:buChar char="•"/>
            </a:pPr>
            <a:endParaRPr lang="ru-RU" sz="2800" dirty="0" smtClean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ru-RU" sz="2800" dirty="0" smtClean="0">
                <a:latin typeface="Calibri" pitchFamily="34" charset="0"/>
              </a:rPr>
              <a:t> Тестовая выборка:  500 оригинальных и 245 неестественных текстов</a:t>
            </a:r>
            <a:r>
              <a:rPr lang="en-US" sz="2800" dirty="0">
                <a:latin typeface="Calibri" pitchFamily="34" charset="0"/>
              </a:rPr>
              <a:t>.</a:t>
            </a:r>
            <a:endParaRPr lang="ru-RU" sz="2800" dirty="0" smtClean="0">
              <a:latin typeface="Calibri" pitchFamily="34" charset="0"/>
            </a:endParaRPr>
          </a:p>
          <a:p>
            <a:pPr algn="just">
              <a:buFontTx/>
              <a:buChar char="•"/>
            </a:pPr>
            <a:endParaRPr lang="ru-RU" sz="2800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609600" y="1868031"/>
            <a:ext cx="8229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n-US" sz="2800" dirty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точность – 99.00%</a:t>
            </a:r>
          </a:p>
          <a:p>
            <a:pPr algn="just">
              <a:buFontTx/>
              <a:buChar char="•"/>
            </a:pPr>
            <a:r>
              <a:rPr lang="ru-RU" sz="3200" dirty="0" smtClean="0">
                <a:latin typeface="Calibri" pitchFamily="34" charset="0"/>
              </a:rPr>
              <a:t> полнота – 77.95%</a:t>
            </a:r>
            <a:endParaRPr lang="ru-RU" sz="3200" dirty="0">
              <a:latin typeface="Calibri" pitchFamily="34" charset="0"/>
            </a:endParaRPr>
          </a:p>
          <a:p>
            <a:pPr algn="just"/>
            <a:endParaRPr lang="en-US" sz="32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точность – 95.00%</a:t>
            </a:r>
            <a:endParaRPr lang="en-US" sz="3200" dirty="0" smtClean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en-US" sz="3200" dirty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полнота – 90.61%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62472" name="Rectangle 8"/>
          <p:cNvSpPr>
            <a:spLocks noChangeAspect="1"/>
          </p:cNvSpPr>
          <p:nvPr/>
        </p:nvSpPr>
        <p:spPr bwMode="auto">
          <a:xfrm>
            <a:off x="962025" y="457200"/>
            <a:ext cx="7343775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4000"/>
              </a:lnSpc>
            </a:pPr>
            <a:r>
              <a:rPr lang="ru-RU" sz="4400" b="0" dirty="0" smtClean="0">
                <a:solidFill>
                  <a:srgbClr val="000099"/>
                </a:solidFill>
                <a:latin typeface="Arial Black" pitchFamily="34" charset="0"/>
              </a:rPr>
              <a:t>Результаты</a:t>
            </a:r>
            <a:r>
              <a:rPr lang="en-US" sz="4400" b="0" dirty="0" smtClean="0">
                <a:solidFill>
                  <a:srgbClr val="000099"/>
                </a:solidFill>
                <a:latin typeface="Arial Black" pitchFamily="34" charset="0"/>
              </a:rPr>
              <a:t> – 2</a:t>
            </a:r>
            <a:endParaRPr lang="ru-RU" sz="4400" b="0" i="1" dirty="0">
              <a:solidFill>
                <a:srgbClr val="000099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838200" y="609600"/>
            <a:ext cx="82296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Arial Black" pitchFamily="34" charset="0"/>
              </a:rPr>
              <a:t>Сравнение с известными подходами</a:t>
            </a:r>
            <a:endParaRPr lang="ru-RU" sz="4400" b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229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ru-RU" sz="28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ru-RU" sz="2800" dirty="0" smtClean="0">
                <a:latin typeface="Calibri" pitchFamily="34" charset="0"/>
              </a:rPr>
              <a:t> Факторы для обучения: 10 признаков, описанных в статье </a:t>
            </a:r>
            <a:r>
              <a:rPr lang="en-US" sz="2800" dirty="0" smtClean="0">
                <a:latin typeface="Calibri" pitchFamily="34" charset="0"/>
              </a:rPr>
              <a:t>A. </a:t>
            </a:r>
            <a:r>
              <a:rPr lang="en-US" sz="2800" dirty="0" err="1" smtClean="0">
                <a:latin typeface="Calibri" pitchFamily="34" charset="0"/>
              </a:rPr>
              <a:t>Ntoulas</a:t>
            </a:r>
            <a:r>
              <a:rPr lang="en-US" sz="2800" dirty="0" smtClean="0">
                <a:latin typeface="Calibri" pitchFamily="34" charset="0"/>
              </a:rPr>
              <a:t>, M. </a:t>
            </a:r>
            <a:r>
              <a:rPr lang="en-US" sz="2800" dirty="0" err="1" smtClean="0">
                <a:latin typeface="Calibri" pitchFamily="34" charset="0"/>
              </a:rPr>
              <a:t>Najork</a:t>
            </a:r>
            <a:r>
              <a:rPr lang="en-US" sz="2800" dirty="0" smtClean="0">
                <a:latin typeface="Calibri" pitchFamily="34" charset="0"/>
              </a:rPr>
              <a:t>, M. </a:t>
            </a:r>
            <a:r>
              <a:rPr lang="en-US" sz="2800" dirty="0" err="1" smtClean="0">
                <a:latin typeface="Calibri" pitchFamily="34" charset="0"/>
              </a:rPr>
              <a:t>Manasse</a:t>
            </a:r>
            <a:r>
              <a:rPr lang="en-US" sz="2800" dirty="0" smtClean="0">
                <a:latin typeface="Calibri" pitchFamily="34" charset="0"/>
              </a:rPr>
              <a:t> and D. </a:t>
            </a:r>
            <a:r>
              <a:rPr lang="en-US" sz="2800" dirty="0" err="1" smtClean="0">
                <a:latin typeface="Calibri" pitchFamily="34" charset="0"/>
              </a:rPr>
              <a:t>Fetterly</a:t>
            </a:r>
            <a:r>
              <a:rPr lang="en-US" sz="2800" dirty="0" smtClean="0">
                <a:latin typeface="Calibri" pitchFamily="34" charset="0"/>
              </a:rPr>
              <a:t> “Detecting spam web pages through content analysis”</a:t>
            </a:r>
            <a:endParaRPr lang="ru-RU" sz="2800" dirty="0">
              <a:latin typeface="Calibri" pitchFamily="34" charset="0"/>
            </a:endParaRPr>
          </a:p>
          <a:p>
            <a:pPr algn="just"/>
            <a:endParaRPr lang="en-US" sz="28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ru-RU" sz="2800" dirty="0" smtClean="0">
                <a:latin typeface="Calibri" pitchFamily="34" charset="0"/>
              </a:rPr>
              <a:t> точность – 99.00%</a:t>
            </a:r>
          </a:p>
          <a:p>
            <a:pPr algn="just">
              <a:buFontTx/>
              <a:buChar char="•"/>
            </a:pP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smtClean="0">
                <a:latin typeface="Calibri" pitchFamily="34" charset="0"/>
              </a:rPr>
              <a:t>полнота – 90.61%</a:t>
            </a:r>
          </a:p>
          <a:p>
            <a:pPr algn="just"/>
            <a:endParaRPr lang="ru-RU" sz="28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ru-RU" sz="2800" dirty="0" smtClean="0">
                <a:latin typeface="Calibri" pitchFamily="34" charset="0"/>
              </a:rPr>
              <a:t> точность – 95.00%</a:t>
            </a:r>
          </a:p>
          <a:p>
            <a:pPr algn="just">
              <a:buFontTx/>
              <a:buChar char="•"/>
            </a:pPr>
            <a:r>
              <a:rPr lang="ru-RU" sz="2800" dirty="0" smtClean="0">
                <a:latin typeface="Calibri" pitchFamily="34" charset="0"/>
              </a:rPr>
              <a:t> полнота – 96.73%</a:t>
            </a:r>
            <a:endParaRPr lang="ru-RU" sz="2800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609600" y="1868031"/>
            <a:ext cx="8229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n-US" sz="2800" dirty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точность – 99.00%</a:t>
            </a:r>
          </a:p>
          <a:p>
            <a:pPr algn="just">
              <a:buFontTx/>
              <a:buChar char="•"/>
            </a:pPr>
            <a:r>
              <a:rPr lang="ru-RU" sz="3200" dirty="0" smtClean="0">
                <a:latin typeface="Calibri" pitchFamily="34" charset="0"/>
              </a:rPr>
              <a:t> полнота – 93.06%</a:t>
            </a:r>
            <a:endParaRPr lang="ru-RU" sz="3200" dirty="0">
              <a:latin typeface="Calibri" pitchFamily="34" charset="0"/>
            </a:endParaRPr>
          </a:p>
          <a:p>
            <a:pPr algn="just"/>
            <a:endParaRPr lang="en-US" sz="32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точность – 95.00%</a:t>
            </a:r>
            <a:endParaRPr lang="en-US" sz="3200" dirty="0" smtClean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en-US" sz="3200" dirty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полнота – 97.95%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62472" name="Rectangle 8"/>
          <p:cNvSpPr>
            <a:spLocks noChangeAspect="1"/>
          </p:cNvSpPr>
          <p:nvPr/>
        </p:nvSpPr>
        <p:spPr bwMode="auto">
          <a:xfrm>
            <a:off x="914400" y="457200"/>
            <a:ext cx="7800975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4000"/>
              </a:lnSpc>
            </a:pPr>
            <a:r>
              <a:rPr lang="ru-RU" sz="4400" b="0" dirty="0" smtClean="0">
                <a:solidFill>
                  <a:srgbClr val="000099"/>
                </a:solidFill>
                <a:latin typeface="Arial Black" pitchFamily="34" charset="0"/>
              </a:rPr>
              <a:t>Совместные результаты</a:t>
            </a:r>
            <a:r>
              <a:rPr lang="en-US" sz="4400" b="0" dirty="0" smtClean="0">
                <a:solidFill>
                  <a:srgbClr val="000099"/>
                </a:solidFill>
                <a:latin typeface="Arial Black" pitchFamily="34" charset="0"/>
              </a:rPr>
              <a:t> </a:t>
            </a:r>
            <a:endParaRPr lang="ru-RU" sz="4400" b="0" i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4713982"/>
            <a:ext cx="632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Calibri" pitchFamily="34" charset="0"/>
              </a:rPr>
              <a:t>При ошибке в 1% ловится около четверти оставшегося спама</a:t>
            </a:r>
            <a:r>
              <a:rPr lang="ru-RU" dirty="0" smtClean="0">
                <a:latin typeface="Calibri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72983" y="3048000"/>
            <a:ext cx="2198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+mj-lt"/>
              </a:rPr>
              <a:t>Спасибо!</a:t>
            </a:r>
            <a:endParaRPr lang="ru-RU" sz="4000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52400" y="533400"/>
            <a:ext cx="7343775" cy="600075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rgbClr val="000099"/>
                </a:solidFill>
                <a:latin typeface="Arial Black" pitchFamily="34" charset="0"/>
              </a:rPr>
              <a:t>Постановка задачи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838200" y="2438400"/>
            <a:ext cx="7696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800" dirty="0"/>
              <a:t>Определить, написан ли данный текст человеком или же является автоматически сгенерированным либо </a:t>
            </a:r>
            <a:r>
              <a:rPr lang="ru-RU" sz="2800" dirty="0" err="1" smtClean="0"/>
              <a:t>машинно</a:t>
            </a:r>
            <a:r>
              <a:rPr lang="ru-RU" sz="2800" dirty="0" smtClean="0"/>
              <a:t> модифицированным.</a:t>
            </a:r>
            <a:endParaRPr lang="ru-RU" sz="2800" dirty="0"/>
          </a:p>
          <a:p>
            <a:pPr algn="just"/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685800" y="609600"/>
            <a:ext cx="80772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Arial Black" pitchFamily="34" charset="0"/>
              </a:rPr>
              <a:t>Машинная модификация документа</a:t>
            </a:r>
            <a:endParaRPr lang="ru-RU" sz="4400" b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85800" y="2286000"/>
            <a:ext cx="7696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800" dirty="0"/>
              <a:t> </a:t>
            </a:r>
            <a:r>
              <a:rPr lang="ru-RU" sz="2800" dirty="0" smtClean="0"/>
              <a:t>текст является результатом работы </a:t>
            </a:r>
            <a:r>
              <a:rPr lang="ru-RU" sz="2800" dirty="0" err="1" smtClean="0"/>
              <a:t>синонимайзера</a:t>
            </a:r>
            <a:r>
              <a:rPr lang="ru-RU" sz="2800" dirty="0" smtClean="0"/>
              <a:t> или иной системы </a:t>
            </a:r>
            <a:r>
              <a:rPr lang="ru-RU" sz="2800" dirty="0" err="1" smtClean="0"/>
              <a:t>уникализации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контента</a:t>
            </a:r>
            <a:r>
              <a:rPr lang="en-US" sz="2800" dirty="0" smtClean="0"/>
              <a:t>;</a:t>
            </a:r>
            <a:endParaRPr lang="ru-RU" sz="2800" dirty="0" smtClean="0"/>
          </a:p>
          <a:p>
            <a:pPr algn="just"/>
            <a:endParaRPr lang="ru-RU" sz="28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800" dirty="0"/>
              <a:t> </a:t>
            </a:r>
            <a:r>
              <a:rPr lang="ru-RU" sz="2800" dirty="0" smtClean="0"/>
              <a:t>текст является результатом перевода с иностранного языка на русский</a:t>
            </a:r>
            <a:r>
              <a:rPr lang="en-US" sz="2800" dirty="0"/>
              <a:t>.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spect="1"/>
          </p:cNvSpPr>
          <p:nvPr>
            <p:ph type="title"/>
          </p:nvPr>
        </p:nvSpPr>
        <p:spPr>
          <a:xfrm>
            <a:off x="747713" y="533400"/>
            <a:ext cx="7710487" cy="1455738"/>
          </a:xfrm>
        </p:spPr>
        <p:txBody>
          <a:bodyPr/>
          <a:lstStyle/>
          <a:p>
            <a:r>
              <a:rPr lang="ru-RU" sz="4400" dirty="0">
                <a:solidFill>
                  <a:srgbClr val="000099"/>
                </a:solidFill>
                <a:latin typeface="Arial Black" pitchFamily="34" charset="0"/>
              </a:rPr>
              <a:t>Пример </a:t>
            </a:r>
            <a:r>
              <a:rPr lang="ru-RU" sz="4400" dirty="0" smtClean="0">
                <a:solidFill>
                  <a:srgbClr val="000099"/>
                </a:solidFill>
                <a:latin typeface="Arial Black" pitchFamily="34" charset="0"/>
              </a:rPr>
              <a:t>работы </a:t>
            </a:r>
            <a:r>
              <a:rPr lang="ru-RU" sz="4400" dirty="0" err="1" smtClean="0">
                <a:solidFill>
                  <a:srgbClr val="000099"/>
                </a:solidFill>
                <a:latin typeface="Arial Black" pitchFamily="34" charset="0"/>
              </a:rPr>
              <a:t>синонимайзера</a:t>
            </a:r>
            <a:endParaRPr lang="ru-RU" sz="4400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685800" y="2598003"/>
            <a:ext cx="769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i="1" dirty="0"/>
              <a:t>Однако потом пришла перестройка, а за ней </a:t>
            </a:r>
            <a:r>
              <a:rPr lang="ru-RU" i="1" dirty="0" smtClean="0"/>
              <a:t>– капитализм.</a:t>
            </a:r>
            <a:endParaRPr lang="ru-RU" i="1" dirty="0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685800" y="4267200"/>
            <a:ext cx="769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i="1" dirty="0"/>
              <a:t>Однако далее пришла переделывание, а после ней – господин </a:t>
            </a:r>
            <a:r>
              <a:rPr lang="ru-RU" i="1" dirty="0" smtClean="0"/>
              <a:t>купон.</a:t>
            </a:r>
            <a:endParaRPr lang="ru-RU" i="1" dirty="0"/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990600" y="3515380"/>
            <a:ext cx="3068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dirty="0"/>
              <a:t>п</a:t>
            </a:r>
            <a:r>
              <a:rPr lang="ru-RU" sz="2800" dirty="0" smtClean="0"/>
              <a:t>ревращается в</a:t>
            </a:r>
            <a:endParaRPr lang="ru-RU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990600" y="1828800"/>
            <a:ext cx="1288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dirty="0" smtClean="0"/>
              <a:t>Фраза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381000" y="619125"/>
            <a:ext cx="47244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400" b="1" dirty="0">
                <a:solidFill>
                  <a:srgbClr val="000099"/>
                </a:solidFill>
                <a:latin typeface="Arial Black" pitchFamily="34" charset="0"/>
              </a:rPr>
              <a:t>Функция </a:t>
            </a:r>
            <a:r>
              <a:rPr lang="en-US" sz="4400" b="1" dirty="0" err="1">
                <a:solidFill>
                  <a:srgbClr val="000099"/>
                </a:solidFill>
                <a:latin typeface="Arial Black" pitchFamily="34" charset="0"/>
              </a:rPr>
              <a:t>Cor</a:t>
            </a:r>
            <a:endParaRPr lang="ru-RU" sz="4400" b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533400" y="133985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800" dirty="0">
                <a:latin typeface="Calibri" pitchFamily="34" charset="0"/>
              </a:rPr>
              <a:t>Пусть </a:t>
            </a:r>
            <a:r>
              <a:rPr lang="en-US" sz="2800" i="1" dirty="0">
                <a:latin typeface="Calibri" pitchFamily="34" charset="0"/>
              </a:rPr>
              <a:t>A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и </a:t>
            </a:r>
            <a:r>
              <a:rPr lang="en-US" sz="2800" i="1" dirty="0">
                <a:latin typeface="Calibri" pitchFamily="34" charset="0"/>
              </a:rPr>
              <a:t>B</a:t>
            </a:r>
            <a:r>
              <a:rPr lang="en-US" sz="2800" dirty="0">
                <a:latin typeface="Calibri" pitchFamily="34" charset="0"/>
              </a:rPr>
              <a:t> – </a:t>
            </a:r>
            <a:r>
              <a:rPr lang="ru-RU" sz="2800" dirty="0">
                <a:latin typeface="Calibri" pitchFamily="34" charset="0"/>
              </a:rPr>
              <a:t>пара </a:t>
            </a:r>
            <a:r>
              <a:rPr lang="ru-RU" sz="2800" dirty="0" smtClean="0">
                <a:latin typeface="Calibri" pitchFamily="34" charset="0"/>
              </a:rPr>
              <a:t>слов </a:t>
            </a:r>
            <a:r>
              <a:rPr lang="ru-RU" sz="2800" dirty="0">
                <a:latin typeface="Calibri" pitchFamily="34" charset="0"/>
              </a:rPr>
              <a:t>русского языка.</a:t>
            </a:r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1355725" y="32400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719138" y="3962400"/>
            <a:ext cx="5681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endParaRPr lang="ru-RU" sz="2800" b="0">
              <a:latin typeface="Calibri" pitchFamily="34" charset="0"/>
            </a:endParaRPr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685800" y="4114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ru-RU" sz="2800" b="0">
              <a:latin typeface="Calibri" pitchFamily="34" charset="0"/>
            </a:endParaRPr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609600" y="3581400"/>
            <a:ext cx="8229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2800" i="1" dirty="0">
                <a:latin typeface="Calibri" pitchFamily="34" charset="0"/>
              </a:rPr>
              <a:t>P(AB)</a:t>
            </a:r>
            <a:r>
              <a:rPr lang="en-US" sz="2800" dirty="0">
                <a:latin typeface="Calibri" pitchFamily="34" charset="0"/>
              </a:rPr>
              <a:t> – </a:t>
            </a:r>
            <a:r>
              <a:rPr lang="ru-RU" sz="2800" dirty="0">
                <a:latin typeface="Calibri" pitchFamily="34" charset="0"/>
              </a:rPr>
              <a:t>частота пары слов </a:t>
            </a:r>
            <a:r>
              <a:rPr lang="en-US" sz="2800" i="1" dirty="0">
                <a:latin typeface="Calibri" pitchFamily="34" charset="0"/>
              </a:rPr>
              <a:t>AB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в русском языке, </a:t>
            </a:r>
            <a:r>
              <a:rPr lang="en-US" sz="2800" i="1" dirty="0">
                <a:latin typeface="Calibri" pitchFamily="34" charset="0"/>
              </a:rPr>
              <a:t>P(A)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и </a:t>
            </a:r>
            <a:r>
              <a:rPr lang="en-US" sz="2800" i="1" dirty="0">
                <a:latin typeface="Calibri" pitchFamily="34" charset="0"/>
              </a:rPr>
              <a:t>P(B)</a:t>
            </a:r>
            <a:r>
              <a:rPr lang="en-US" sz="2800" dirty="0">
                <a:latin typeface="Calibri" pitchFamily="34" charset="0"/>
              </a:rPr>
              <a:t> – </a:t>
            </a:r>
            <a:r>
              <a:rPr lang="ru-RU" sz="2800" dirty="0">
                <a:latin typeface="Calibri" pitchFamily="34" charset="0"/>
              </a:rPr>
              <a:t>частоты слов </a:t>
            </a:r>
            <a:r>
              <a:rPr lang="en-US" sz="2800" i="1" dirty="0">
                <a:latin typeface="Calibri" pitchFamily="34" charset="0"/>
              </a:rPr>
              <a:t>A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и </a:t>
            </a:r>
            <a:r>
              <a:rPr lang="en-US" sz="2800" i="1" dirty="0">
                <a:latin typeface="Calibri" pitchFamily="34" charset="0"/>
              </a:rPr>
              <a:t>B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соответственно. </a:t>
            </a:r>
            <a:r>
              <a:rPr lang="ru-RU" sz="2800" dirty="0" smtClean="0">
                <a:latin typeface="Calibri" pitchFamily="34" charset="0"/>
              </a:rPr>
              <a:t>Рассматриваются лишь 2000 самых частых слов. </a:t>
            </a:r>
          </a:p>
          <a:p>
            <a:pPr algn="just"/>
            <a:endParaRPr lang="ru-RU" sz="2800" dirty="0" smtClean="0">
              <a:latin typeface="Calibri" pitchFamily="34" charset="0"/>
            </a:endParaRPr>
          </a:p>
          <a:p>
            <a:pPr algn="just"/>
            <a:r>
              <a:rPr lang="ru-RU" sz="2800" dirty="0" smtClean="0">
                <a:latin typeface="Calibri" pitchFamily="34" charset="0"/>
              </a:rPr>
              <a:t>Число </a:t>
            </a:r>
            <a:r>
              <a:rPr lang="en-US" sz="2800" i="1" dirty="0" err="1">
                <a:latin typeface="Calibri" pitchFamily="34" charset="0"/>
              </a:rPr>
              <a:t>Cor</a:t>
            </a:r>
            <a:r>
              <a:rPr lang="en-US" sz="2800" i="1" dirty="0">
                <a:latin typeface="Calibri" pitchFamily="34" charset="0"/>
              </a:rPr>
              <a:t>(A,B) </a:t>
            </a:r>
            <a:r>
              <a:rPr lang="ru-RU" sz="2800" dirty="0">
                <a:latin typeface="Calibri" pitchFamily="34" charset="0"/>
              </a:rPr>
              <a:t>измеряет</a:t>
            </a:r>
            <a:r>
              <a:rPr lang="ru-RU" sz="2800" i="1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характерность пары</a:t>
            </a:r>
            <a:r>
              <a:rPr lang="ru-RU" sz="2800" i="1" dirty="0">
                <a:latin typeface="Calibri" pitchFamily="34" charset="0"/>
              </a:rPr>
              <a:t> </a:t>
            </a:r>
            <a:r>
              <a:rPr lang="en-US" sz="2800" i="1" dirty="0">
                <a:latin typeface="Calibri" pitchFamily="34" charset="0"/>
              </a:rPr>
              <a:t>AB </a:t>
            </a:r>
            <a:r>
              <a:rPr lang="ru-RU" sz="2800" dirty="0">
                <a:latin typeface="Calibri" pitchFamily="34" charset="0"/>
              </a:rPr>
              <a:t>для языка</a:t>
            </a:r>
            <a:r>
              <a:rPr lang="ru-RU" sz="2800" i="1" dirty="0">
                <a:latin typeface="Calibri" pitchFamily="34" charset="0"/>
              </a:rPr>
              <a:t>.</a:t>
            </a:r>
          </a:p>
        </p:txBody>
      </p:sp>
      <p:graphicFrame>
        <p:nvGraphicFramePr>
          <p:cNvPr id="81937" name="Object 17"/>
          <p:cNvGraphicFramePr>
            <a:graphicFrameLocks noChangeAspect="1"/>
          </p:cNvGraphicFramePr>
          <p:nvPr/>
        </p:nvGraphicFramePr>
        <p:xfrm>
          <a:off x="1506538" y="2133600"/>
          <a:ext cx="5643562" cy="1222375"/>
        </p:xfrm>
        <a:graphic>
          <a:graphicData uri="http://schemas.openxmlformats.org/presentationml/2006/ole">
            <p:oleObj spid="_x0000_s81937" name="Формула" r:id="rId3" imgW="1993680" imgH="43164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304800" y="381000"/>
            <a:ext cx="84582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200" b="1">
                <a:solidFill>
                  <a:srgbClr val="000099"/>
                </a:solidFill>
                <a:latin typeface="Arial Black" pitchFamily="34" charset="0"/>
              </a:rPr>
              <a:t>Распределение пар по </a:t>
            </a:r>
            <a:r>
              <a:rPr lang="en-US" sz="4200" b="1">
                <a:solidFill>
                  <a:srgbClr val="000099"/>
                </a:solidFill>
                <a:latin typeface="Arial Black" pitchFamily="34" charset="0"/>
              </a:rPr>
              <a:t>Cor</a:t>
            </a:r>
            <a:endParaRPr lang="ru-RU" sz="4200" b="1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8458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800"/>
              <a:t>Четыре</a:t>
            </a:r>
            <a:r>
              <a:rPr lang="en-US" sz="2800"/>
              <a:t> </a:t>
            </a:r>
            <a:r>
              <a:rPr lang="ru-RU" sz="2800"/>
              <a:t>столбца чисел соответствуют исходному тексту и результатам его обработки тремя разными синонимайзерами.</a:t>
            </a:r>
          </a:p>
        </p:txBody>
      </p:sp>
      <p:graphicFrame>
        <p:nvGraphicFramePr>
          <p:cNvPr id="83068" name="Group 124"/>
          <p:cNvGraphicFramePr>
            <a:graphicFrameLocks noGrp="1"/>
          </p:cNvGraphicFramePr>
          <p:nvPr/>
        </p:nvGraphicFramePr>
        <p:xfrm>
          <a:off x="1524000" y="2514600"/>
          <a:ext cx="6096000" cy="4016376"/>
        </p:xfrm>
        <a:graphic>
          <a:graphicData uri="http://schemas.openxmlformats.org/drawingml/2006/table">
            <a:tbl>
              <a:tblPr/>
              <a:tblGrid>
                <a:gridCol w="3352800"/>
                <a:gridCol w="685800"/>
                <a:gridCol w="685800"/>
                <a:gridCol w="685800"/>
                <a:gridCol w="6858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1&gt;</a:t>
                      </a:r>
                      <a:r>
                        <a:rPr kumimoji="0" lang="ru-RU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Cor</a:t>
                      </a:r>
                      <a:r>
                        <a:rPr kumimoji="0" lang="ru-RU" sz="2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≥</a:t>
                      </a: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0.1</a:t>
                      </a:r>
                      <a:endParaRPr kumimoji="0" lang="ru-RU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115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92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0.1&gt;</a:t>
                      </a: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Cor</a:t>
                      </a:r>
                      <a:r>
                        <a:rPr kumimoji="0" lang="ru-RU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≥</a:t>
                      </a: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0.01</a:t>
                      </a:r>
                      <a:endParaRPr kumimoji="0" lang="ru-RU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502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350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309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0.01&gt;</a:t>
                      </a: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Cor</a:t>
                      </a:r>
                      <a:r>
                        <a:rPr kumimoji="0" lang="ru-RU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≥</a:t>
                      </a: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0.001</a:t>
                      </a:r>
                      <a:endParaRPr kumimoji="0" lang="ru-RU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341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291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219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0.001&gt;</a:t>
                      </a: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Cor</a:t>
                      </a:r>
                      <a:r>
                        <a:rPr kumimoji="0" lang="ru-RU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≥</a:t>
                      </a: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0.0001</a:t>
                      </a:r>
                      <a:endParaRPr kumimoji="0" lang="ru-RU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73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159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0.0001&gt;</a:t>
                      </a: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Cor</a:t>
                      </a:r>
                      <a:r>
                        <a:rPr kumimoji="0" lang="ru-RU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≥</a:t>
                      </a: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0.00001</a:t>
                      </a:r>
                      <a:endParaRPr kumimoji="0" lang="ru-RU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19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39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0.00001&gt;</a:t>
                      </a: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Cor</a:t>
                      </a:r>
                      <a:r>
                        <a:rPr kumimoji="0" lang="ru-RU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≥</a:t>
                      </a: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0.000001</a:t>
                      </a:r>
                      <a:endParaRPr kumimoji="0" lang="ru-RU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Cor</a:t>
                      </a:r>
                      <a:r>
                        <a:rPr kumimoji="0" lang="ru-RU" sz="2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=</a:t>
                      </a: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ru-RU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-76200" y="609600"/>
            <a:ext cx="72390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400" b="1" dirty="0" smtClean="0">
                <a:solidFill>
                  <a:srgbClr val="000099"/>
                </a:solidFill>
                <a:latin typeface="Arial Black" pitchFamily="34" charset="0"/>
              </a:rPr>
              <a:t>Методы решения исходной задачи</a:t>
            </a:r>
            <a:endParaRPr lang="ru-RU" sz="4400" b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066800" y="2057400"/>
            <a:ext cx="63246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Сравнение с данными из заведомо хороших текстов.</a:t>
            </a:r>
          </a:p>
          <a:p>
            <a:pPr marL="514350" indent="-514350" algn="just">
              <a:buFont typeface="+mj-lt"/>
              <a:buAutoNum type="arabicPeriod"/>
            </a:pPr>
            <a:endParaRPr lang="ru-RU" sz="2800" dirty="0" smtClean="0"/>
          </a:p>
          <a:p>
            <a:pPr marL="514350" indent="-514350" algn="just"/>
            <a:r>
              <a:rPr lang="ru-RU" sz="2800" dirty="0" smtClean="0"/>
              <a:t>2.	Машинное обучение с использованием гистограммы текста по </a:t>
            </a:r>
            <a:r>
              <a:rPr lang="en-US" sz="2800" i="1" dirty="0" err="1" smtClean="0"/>
              <a:t>Cor</a:t>
            </a:r>
            <a:r>
              <a:rPr lang="en-US" sz="2800" dirty="0" smtClean="0"/>
              <a:t> </a:t>
            </a:r>
            <a:r>
              <a:rPr lang="ru-RU" sz="2800" dirty="0" smtClean="0"/>
              <a:t>в качестве источника факторов.</a:t>
            </a:r>
          </a:p>
          <a:p>
            <a:pPr marL="514350" indent="-514350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685800" y="619125"/>
            <a:ext cx="76200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400" b="1" dirty="0">
                <a:solidFill>
                  <a:srgbClr val="000099"/>
                </a:solidFill>
                <a:latin typeface="Arial Black" pitchFamily="34" charset="0"/>
              </a:rPr>
              <a:t>С</a:t>
            </a:r>
            <a:r>
              <a:rPr lang="ru-RU" sz="4400" b="1" dirty="0" smtClean="0">
                <a:solidFill>
                  <a:srgbClr val="000099"/>
                </a:solidFill>
                <a:latin typeface="Arial Black" pitchFamily="34" charset="0"/>
              </a:rPr>
              <a:t>равнение </a:t>
            </a:r>
            <a:r>
              <a:rPr lang="ru-RU" sz="4400" b="1" dirty="0">
                <a:solidFill>
                  <a:srgbClr val="000099"/>
                </a:solidFill>
                <a:latin typeface="Arial Black" pitchFamily="34" charset="0"/>
              </a:rPr>
              <a:t>с </a:t>
            </a:r>
            <a:r>
              <a:rPr lang="ru-RU" sz="4400" b="1" dirty="0" smtClean="0">
                <a:solidFill>
                  <a:srgbClr val="000099"/>
                </a:solidFill>
                <a:latin typeface="Arial Black" pitchFamily="34" charset="0"/>
              </a:rPr>
              <a:t>заведомо хорошими текстами</a:t>
            </a:r>
            <a:endParaRPr lang="ru-RU" sz="4400" b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33400" y="2133600"/>
            <a:ext cx="7848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Пусть </a:t>
            </a:r>
            <a:r>
              <a:rPr lang="en-US" sz="2800" i="1" dirty="0"/>
              <a:t>N(T)</a:t>
            </a:r>
            <a:r>
              <a:rPr lang="en-US" sz="2800" dirty="0"/>
              <a:t> – </a:t>
            </a:r>
            <a:r>
              <a:rPr lang="ru-RU" sz="2800" dirty="0"/>
              <a:t>число редких пар в </a:t>
            </a:r>
            <a:r>
              <a:rPr lang="en-US" sz="2800" i="1" dirty="0"/>
              <a:t>T</a:t>
            </a:r>
            <a:r>
              <a:rPr lang="en-US" sz="2800" dirty="0"/>
              <a:t>. </a:t>
            </a:r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Для </a:t>
            </a:r>
            <a:r>
              <a:rPr lang="ru-RU" sz="2800" dirty="0" err="1" smtClean="0"/>
              <a:t>машинно</a:t>
            </a:r>
            <a:r>
              <a:rPr lang="ru-RU" sz="2800" dirty="0" smtClean="0"/>
              <a:t> сгенерированных или модифицированных текстов  </a:t>
            </a:r>
            <a:r>
              <a:rPr lang="en-US" sz="2800" i="1" dirty="0"/>
              <a:t>N(T)</a:t>
            </a:r>
            <a:r>
              <a:rPr lang="en-US" sz="2800" dirty="0"/>
              <a:t> </a:t>
            </a:r>
            <a:r>
              <a:rPr lang="ru-RU" sz="2800" dirty="0"/>
              <a:t>больше, чем </a:t>
            </a:r>
            <a:r>
              <a:rPr lang="ru-RU" sz="2800" dirty="0" smtClean="0"/>
              <a:t>для нормальных текстов примерно той </a:t>
            </a:r>
            <a:r>
              <a:rPr lang="ru-RU" sz="2800" dirty="0"/>
              <a:t>же длины.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457200" y="619125"/>
            <a:ext cx="5791200" cy="828675"/>
          </a:xfrm>
        </p:spPr>
        <p:txBody>
          <a:bodyPr/>
          <a:lstStyle/>
          <a:p>
            <a:pPr marL="0" indent="0" algn="ctr">
              <a:lnSpc>
                <a:spcPts val="3000"/>
              </a:lnSpc>
              <a:buFont typeface="Arial" charset="0"/>
              <a:buNone/>
            </a:pPr>
            <a:r>
              <a:rPr lang="ru-RU" sz="4400" b="1" dirty="0">
                <a:solidFill>
                  <a:srgbClr val="000099"/>
                </a:solidFill>
                <a:latin typeface="Arial Black" pitchFamily="34" charset="0"/>
              </a:rPr>
              <a:t>Статистика </a:t>
            </a:r>
            <a:r>
              <a:rPr lang="en-US" sz="4400" b="1" dirty="0">
                <a:solidFill>
                  <a:srgbClr val="000099"/>
                </a:solidFill>
                <a:latin typeface="Arial Black" pitchFamily="34" charset="0"/>
              </a:rPr>
              <a:t>P(T)</a:t>
            </a:r>
            <a:endParaRPr lang="ru-RU" sz="4400" b="1" dirty="0">
              <a:solidFill>
                <a:srgbClr val="000099"/>
              </a:solidFill>
              <a:latin typeface="Arial Black" pitchFamily="34" charset="0"/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1355725" y="32400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719138" y="3962400"/>
            <a:ext cx="5681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endParaRPr lang="ru-RU" sz="2800" b="0">
              <a:latin typeface="Calibri" pitchFamily="34" charset="0"/>
            </a:endParaRP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685800" y="4114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ru-RU" sz="2800" b="0">
              <a:latin typeface="Calibri" pitchFamily="34" charset="0"/>
            </a:endParaRP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457200" y="2743200"/>
            <a:ext cx="8458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latin typeface="Calibri" pitchFamily="34" charset="0"/>
              </a:rPr>
              <a:t>M(T)</a:t>
            </a:r>
            <a:r>
              <a:rPr lang="en-US" sz="2800" dirty="0">
                <a:latin typeface="Calibri" pitchFamily="34" charset="0"/>
              </a:rPr>
              <a:t> – </a:t>
            </a:r>
            <a:r>
              <a:rPr lang="ru-RU" sz="2800" dirty="0">
                <a:latin typeface="Calibri" pitchFamily="34" charset="0"/>
              </a:rPr>
              <a:t>среднее число редких пар в 10 ближайших к </a:t>
            </a:r>
            <a:r>
              <a:rPr lang="en-US" sz="2800" i="1" dirty="0">
                <a:latin typeface="Calibri" pitchFamily="34" charset="0"/>
              </a:rPr>
              <a:t>T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по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длине текстах </a:t>
            </a:r>
            <a:r>
              <a:rPr lang="en-US" sz="2800" i="1" dirty="0"/>
              <a:t>T</a:t>
            </a:r>
            <a:r>
              <a:rPr lang="en-US" sz="2800" i="1" baseline="-25000" dirty="0"/>
              <a:t>0</a:t>
            </a:r>
            <a:r>
              <a:rPr lang="en-US" sz="2800" i="1" dirty="0"/>
              <a:t>, </a:t>
            </a:r>
            <a:r>
              <a:rPr lang="en-US" sz="2800" i="1" dirty="0" smtClean="0"/>
              <a:t>…</a:t>
            </a:r>
            <a:r>
              <a:rPr lang="ru-RU" sz="2800" i="1" dirty="0" smtClean="0"/>
              <a:t> </a:t>
            </a:r>
            <a:r>
              <a:rPr lang="en-US" sz="2800" i="1" dirty="0" smtClean="0"/>
              <a:t>, T</a:t>
            </a:r>
            <a:r>
              <a:rPr lang="en-US" sz="2800" i="1" baseline="-25000" dirty="0" smtClean="0"/>
              <a:t>9</a:t>
            </a:r>
            <a:r>
              <a:rPr lang="ru-RU" sz="2800" i="1" baseline="-25000" dirty="0" smtClean="0"/>
              <a:t> </a:t>
            </a:r>
            <a:r>
              <a:rPr lang="ru-RU" sz="2800" dirty="0" smtClean="0">
                <a:latin typeface="Calibri" pitchFamily="34" charset="0"/>
              </a:rPr>
              <a:t>из выборки хороших документов</a:t>
            </a:r>
            <a:r>
              <a:rPr lang="en-US" sz="2800" dirty="0" smtClean="0">
                <a:latin typeface="Calibri" pitchFamily="34" charset="0"/>
              </a:rPr>
              <a:t>;</a:t>
            </a:r>
            <a:endParaRPr lang="ru-RU" sz="2800" dirty="0">
              <a:latin typeface="Calibri" pitchFamily="34" charset="0"/>
            </a:endParaRPr>
          </a:p>
          <a:p>
            <a:pPr algn="just"/>
            <a:endParaRPr lang="en-US" sz="2800" dirty="0">
              <a:latin typeface="Calibri" pitchFamily="34" charset="0"/>
            </a:endParaRPr>
          </a:p>
          <a:p>
            <a:pPr algn="just"/>
            <a:r>
              <a:rPr lang="en-US" sz="2800" i="1" dirty="0">
                <a:latin typeface="Calibri" pitchFamily="34" charset="0"/>
              </a:rPr>
              <a:t>D(T)</a:t>
            </a:r>
            <a:r>
              <a:rPr lang="en-US" sz="2800" dirty="0">
                <a:latin typeface="Calibri" pitchFamily="34" charset="0"/>
              </a:rPr>
              <a:t> – </a:t>
            </a:r>
            <a:r>
              <a:rPr lang="ru-RU" sz="2800" dirty="0">
                <a:latin typeface="Calibri" pitchFamily="34" charset="0"/>
              </a:rPr>
              <a:t>дисперсия, соответствующая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 smtClean="0">
                <a:latin typeface="Calibri" pitchFamily="34" charset="0"/>
              </a:rPr>
              <a:t>выборке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ru-RU" sz="2800" dirty="0" smtClean="0">
                <a:latin typeface="Calibri" pitchFamily="34" charset="0"/>
              </a:rPr>
              <a:t>чисел</a:t>
            </a:r>
          </a:p>
          <a:p>
            <a:pPr algn="just"/>
            <a:r>
              <a:rPr lang="en-US" sz="2800" i="1" dirty="0" smtClean="0">
                <a:latin typeface="Calibri" pitchFamily="34" charset="0"/>
              </a:rPr>
              <a:t>N(</a:t>
            </a:r>
            <a:r>
              <a:rPr lang="en-US" sz="2800" i="1" dirty="0" smtClean="0"/>
              <a:t>T</a:t>
            </a:r>
            <a:r>
              <a:rPr lang="en-US" sz="2800" i="1" baseline="-25000" dirty="0" smtClean="0"/>
              <a:t>0</a:t>
            </a:r>
            <a:r>
              <a:rPr lang="en-US" sz="2800" i="1" dirty="0" smtClean="0">
                <a:latin typeface="Calibri" pitchFamily="34" charset="0"/>
              </a:rPr>
              <a:t>),</a:t>
            </a:r>
            <a:r>
              <a:rPr lang="ru-RU" sz="2800" i="1" dirty="0" smtClean="0">
                <a:latin typeface="Calibri" pitchFamily="34" charset="0"/>
              </a:rPr>
              <a:t> </a:t>
            </a:r>
            <a:r>
              <a:rPr lang="en-US" sz="2800" i="1" dirty="0" smtClean="0">
                <a:latin typeface="Calibri" pitchFamily="34" charset="0"/>
              </a:rPr>
              <a:t>…</a:t>
            </a:r>
            <a:r>
              <a:rPr lang="ru-RU" sz="2800" i="1" dirty="0" smtClean="0">
                <a:latin typeface="Calibri" pitchFamily="34" charset="0"/>
              </a:rPr>
              <a:t> </a:t>
            </a:r>
            <a:r>
              <a:rPr lang="en-US" sz="2800" i="1" dirty="0" smtClean="0">
                <a:latin typeface="Calibri" pitchFamily="34" charset="0"/>
              </a:rPr>
              <a:t>,</a:t>
            </a:r>
            <a:r>
              <a:rPr lang="ru-RU" sz="2800" i="1" dirty="0" smtClean="0">
                <a:latin typeface="Calibri" pitchFamily="34" charset="0"/>
              </a:rPr>
              <a:t> </a:t>
            </a:r>
            <a:r>
              <a:rPr lang="en-US" sz="2800" i="1" dirty="0" smtClean="0">
                <a:latin typeface="Calibri" pitchFamily="34" charset="0"/>
              </a:rPr>
              <a:t>N(</a:t>
            </a:r>
            <a:r>
              <a:rPr lang="en-US" sz="2800" i="1" dirty="0" smtClean="0"/>
              <a:t>T</a:t>
            </a:r>
            <a:r>
              <a:rPr lang="en-US" sz="2800" i="1" baseline="-25000" dirty="0" smtClean="0"/>
              <a:t>9</a:t>
            </a:r>
            <a:r>
              <a:rPr lang="en-US" sz="2800" i="1" dirty="0" smtClean="0">
                <a:latin typeface="Calibri" pitchFamily="34" charset="0"/>
              </a:rPr>
              <a:t>).</a:t>
            </a:r>
            <a:endParaRPr lang="ru-RU" sz="2800" i="1" dirty="0">
              <a:latin typeface="Calibri" pitchFamily="34" charset="0"/>
            </a:endParaRPr>
          </a:p>
        </p:txBody>
      </p:sp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762000" y="1447800"/>
          <a:ext cx="7543800" cy="942975"/>
        </p:xfrm>
        <a:graphic>
          <a:graphicData uri="http://schemas.openxmlformats.org/presentationml/2006/ole">
            <p:oleObj spid="_x0000_s92169" name="Формула" r:id="rId3" imgW="2031840" imgH="2538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Тема Office">
  <a:themeElements>
    <a:clrScheme name="8_Тема Office 1">
      <a:dk1>
        <a:srgbClr val="000000"/>
      </a:dk1>
      <a:lt1>
        <a:srgbClr val="FFFFFF"/>
      </a:lt1>
      <a:dk2>
        <a:srgbClr val="BFBFBF"/>
      </a:dk2>
      <a:lt2>
        <a:srgbClr val="D8D8D8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F0000"/>
      </a:hlink>
      <a:folHlink>
        <a:srgbClr val="C00000"/>
      </a:folHlink>
    </a:clrScheme>
    <a:fontScheme name="8_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8_Тема Office 1">
        <a:dk1>
          <a:srgbClr val="000000"/>
        </a:dk1>
        <a:lt1>
          <a:srgbClr val="FFFFFF"/>
        </a:lt1>
        <a:dk2>
          <a:srgbClr val="BFBFBF"/>
        </a:dk2>
        <a:lt2>
          <a:srgbClr val="D8D8D8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0000"/>
        </a:hlink>
        <a:folHlink>
          <a:srgbClr val="C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</TotalTime>
  <Words>548</Words>
  <Application>Microsoft Office PowerPoint</Application>
  <PresentationFormat>Экран (4:3)</PresentationFormat>
  <Paragraphs>115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Оформление по умолчанию</vt:lpstr>
      <vt:lpstr>8_Тема Office</vt:lpstr>
      <vt:lpstr>Формула</vt:lpstr>
      <vt:lpstr>Слайд 1</vt:lpstr>
      <vt:lpstr>Постановка задачи</vt:lpstr>
      <vt:lpstr>Слайд 3</vt:lpstr>
      <vt:lpstr>Пример работы синонимайзера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kustarev</cp:lastModifiedBy>
  <cp:revision>132</cp:revision>
  <cp:lastPrinted>1601-01-01T00:00:00Z</cp:lastPrinted>
  <dcterms:created xsi:type="dcterms:W3CDTF">1601-01-01T00:00:00Z</dcterms:created>
  <dcterms:modified xsi:type="dcterms:W3CDTF">2009-09-19T10:22:06Z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