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65" r:id="rId2"/>
    <p:sldId id="281" r:id="rId3"/>
    <p:sldId id="308" r:id="rId4"/>
    <p:sldId id="298" r:id="rId5"/>
    <p:sldId id="299" r:id="rId6"/>
    <p:sldId id="301" r:id="rId7"/>
    <p:sldId id="302" r:id="rId8"/>
    <p:sldId id="300" r:id="rId9"/>
    <p:sldId id="303" r:id="rId10"/>
    <p:sldId id="304" r:id="rId11"/>
    <p:sldId id="305" r:id="rId12"/>
    <p:sldId id="306" r:id="rId13"/>
    <p:sldId id="307" r:id="rId14"/>
    <p:sldId id="26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B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5" autoAdjust="0"/>
    <p:restoredTop sz="94619" autoAdjust="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1.png"/><Relationship Id="rId4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A7B05-8E78-4061-8641-F0FEF164AA2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BB5D8-7307-458A-B668-F5B2658103F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20C67-54BF-474D-921C-4915FB03EDC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48B06-3624-49A4-AA4F-D56AE7710D7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BB79D-C105-48D7-94DF-8C74A5657D3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583B2-9913-4B9A-BA4B-C14D9DEAF97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DE14D-19A9-498D-9132-A3C0969A1F1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6E293-14D0-47D9-8058-C8B29E79B28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1CA5D-6494-42D9-9A33-8FB3380A610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F950C-5FC0-44B8-B11C-38CF8CD7933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90A52-42D7-4FDD-A000-1A9A5CB4729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E1ADE-F0F2-47E8-9168-B546682B027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6107A-1D0E-4AE3-A386-1519E314998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77F68388-BD15-4B7E-A261-443706B2F61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3994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  <p:sldLayoutId id="2147483674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00113" y="1341438"/>
            <a:ext cx="7623175" cy="2373312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Спектральные характеристики в задачах обработки текстовой информации</a:t>
            </a:r>
            <a:endParaRPr lang="ru-RU" sz="3600" dirty="0" smtClean="0"/>
          </a:p>
        </p:txBody>
      </p:sp>
      <p:sp>
        <p:nvSpPr>
          <p:cNvPr id="5632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ru-RU" b="1" smtClean="0"/>
              <a:t>Зябрев Илья Николаевич</a:t>
            </a:r>
          </a:p>
          <a:p>
            <a:pPr algn="r" eaLnBrk="1" hangingPunct="1"/>
            <a:r>
              <a:rPr lang="ru-RU" sz="2200" smtClean="0"/>
              <a:t>генеральный директор, AlterTrader Research Ltd.</a:t>
            </a:r>
          </a:p>
          <a:p>
            <a:pPr algn="r" eaLnBrk="1" hangingPunct="1"/>
            <a:endParaRPr lang="ru-RU" smtClean="0"/>
          </a:p>
        </p:txBody>
      </p:sp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6604000" y="6159500"/>
          <a:ext cx="2540000" cy="698500"/>
        </p:xfrm>
        <a:graphic>
          <a:graphicData uri="http://schemas.openxmlformats.org/presentationml/2006/ole">
            <p:oleObj spid="_x0000_s56326" name="Image" r:id="rId3" imgW="2539683" imgH="69841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604000" y="6159500"/>
          <a:ext cx="2540000" cy="698500"/>
        </p:xfrm>
        <a:graphic>
          <a:graphicData uri="http://schemas.openxmlformats.org/presentationml/2006/ole">
            <p:oleObj spid="_x0000_s124930" name="Image" r:id="rId3" imgW="2539683" imgH="698413" progId="">
              <p:embed/>
            </p:oleObj>
          </a:graphicData>
        </a:graphic>
      </p:graphicFrame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43" name="Rectangle 9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Степенная функция аппроксимированной </a:t>
            </a:r>
            <a:r>
              <a:rPr lang="en-US" sz="3600" dirty="0" smtClean="0"/>
              <a:t>SLM</a:t>
            </a:r>
            <a:endParaRPr lang="ru-RU" sz="3600" dirty="0"/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8596" y="1714487"/>
            <a:ext cx="81689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– Аппроксимированная спектральная частота лексемы</a:t>
            </a:r>
            <a:r>
              <a:rPr lang="en-US" sz="2400" dirty="0" smtClean="0"/>
              <a:t>: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28596" y="3357562"/>
            <a:ext cx="7572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– Соответствующая аппроксимированная </a:t>
            </a:r>
            <a:r>
              <a:rPr lang="en-US" sz="2400" dirty="0" smtClean="0"/>
              <a:t>SLM (</a:t>
            </a:r>
            <a:r>
              <a:rPr lang="ru-RU" sz="2400" dirty="0" smtClean="0"/>
              <a:t>при переходе к другим константам</a:t>
            </a:r>
            <a:r>
              <a:rPr lang="en-US" sz="2400" dirty="0" smtClean="0"/>
              <a:t>) </a:t>
            </a:r>
            <a:endParaRPr lang="ru-RU" sz="2400" dirty="0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4934" name="Object 6"/>
          <p:cNvGraphicFramePr>
            <a:graphicFrameLocks noChangeAspect="1"/>
          </p:cNvGraphicFramePr>
          <p:nvPr/>
        </p:nvGraphicFramePr>
        <p:xfrm>
          <a:off x="357158" y="2143116"/>
          <a:ext cx="4500594" cy="677508"/>
        </p:xfrm>
        <a:graphic>
          <a:graphicData uri="http://schemas.openxmlformats.org/presentationml/2006/ole">
            <p:oleObj spid="_x0000_s124934" name="Equation" r:id="rId4" imgW="1828800" imgH="266700" progId="">
              <p:embed/>
            </p:oleObj>
          </a:graphicData>
        </a:graphic>
      </p:graphicFrame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4936" name="Object 8"/>
          <p:cNvGraphicFramePr>
            <a:graphicFrameLocks noChangeAspect="1"/>
          </p:cNvGraphicFramePr>
          <p:nvPr/>
        </p:nvGraphicFramePr>
        <p:xfrm>
          <a:off x="500034" y="4214818"/>
          <a:ext cx="6728161" cy="571504"/>
        </p:xfrm>
        <a:graphic>
          <a:graphicData uri="http://schemas.openxmlformats.org/presentationml/2006/ole">
            <p:oleObj spid="_x0000_s124936" name="Equation" r:id="rId5" imgW="25146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604000" y="6159500"/>
          <a:ext cx="2540000" cy="698500"/>
        </p:xfrm>
        <a:graphic>
          <a:graphicData uri="http://schemas.openxmlformats.org/presentationml/2006/ole">
            <p:oleObj spid="_x0000_s125954" name="Image" r:id="rId3" imgW="2539683" imgH="698413" progId="">
              <p:embed/>
            </p:oleObj>
          </a:graphicData>
        </a:graphic>
      </p:graphicFrame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43" name="Rectangle 9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36609"/>
          </a:xfrm>
        </p:spPr>
        <p:txBody>
          <a:bodyPr/>
          <a:lstStyle/>
          <a:p>
            <a:pPr algn="ctr"/>
            <a:r>
              <a:rPr lang="ru-RU" sz="2400" dirty="0" smtClean="0"/>
              <a:t>Графики базовой SLM и аппроксимированной SLM местоимения «Я»</a:t>
            </a:r>
            <a:endParaRPr lang="ru-RU" sz="2400" dirty="0"/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" name="Рисунок 1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357298"/>
            <a:ext cx="771530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604000" y="6159500"/>
          <a:ext cx="2540000" cy="698500"/>
        </p:xfrm>
        <a:graphic>
          <a:graphicData uri="http://schemas.openxmlformats.org/presentationml/2006/ole">
            <p:oleObj spid="_x0000_s126978" name="Image" r:id="rId3" imgW="2539683" imgH="698413" progId="">
              <p:embed/>
            </p:oleObj>
          </a:graphicData>
        </a:graphic>
      </p:graphicFrame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43" name="Rectangle 9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93733"/>
          </a:xfrm>
        </p:spPr>
        <p:txBody>
          <a:bodyPr/>
          <a:lstStyle/>
          <a:p>
            <a:pPr algn="ctr"/>
            <a:r>
              <a:rPr lang="ru-RU" sz="3200" dirty="0" smtClean="0"/>
              <a:t>Результаты сравнения алгоритмов </a:t>
            </a:r>
            <a:r>
              <a:rPr lang="en-US" sz="3200" dirty="0" smtClean="0"/>
              <a:t>R1</a:t>
            </a:r>
            <a:endParaRPr lang="ru-RU" sz="32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85852" y="1214422"/>
          <a:ext cx="5500726" cy="4929223"/>
        </p:xfrm>
        <a:graphic>
          <a:graphicData uri="http://schemas.openxmlformats.org/drawingml/2006/table">
            <a:tbl>
              <a:tblPr/>
              <a:tblGrid>
                <a:gridCol w="3793604"/>
                <a:gridCol w="812915"/>
                <a:gridCol w="894207"/>
              </a:tblGrid>
              <a:tr h="3791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Evaluation\Systems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SLM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aSLM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Average precision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0,256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0,258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Bpref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0,595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0,606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Bpref-10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0,685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0,715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Precision(1)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0,522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0,539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Precision(10)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0,51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0,522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Precision(5)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0,514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0,526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Reciprocal Rank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0,53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0,535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R-precision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0,32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0,321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NDCG@5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0,282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0,284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DCG@5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0,961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1,003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NDCG@10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0,366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0,367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DCG@10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1,451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1,514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604000" y="6159500"/>
          <a:ext cx="2540000" cy="698500"/>
        </p:xfrm>
        <a:graphic>
          <a:graphicData uri="http://schemas.openxmlformats.org/presentationml/2006/ole">
            <p:oleObj spid="_x0000_s128002" name="Image" r:id="rId3" imgW="2539683" imgH="698413" progId="">
              <p:embed/>
            </p:oleObj>
          </a:graphicData>
        </a:graphic>
      </p:graphicFrame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43" name="Rectangle 9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22295"/>
          </a:xfrm>
        </p:spPr>
        <p:txBody>
          <a:bodyPr/>
          <a:lstStyle/>
          <a:p>
            <a:pPr algn="ctr"/>
            <a:r>
              <a:rPr lang="ru-RU" sz="3200" dirty="0" smtClean="0"/>
              <a:t>Результаты сравнения алгоритмов </a:t>
            </a:r>
            <a:r>
              <a:rPr lang="en-US" sz="3200" dirty="0" smtClean="0"/>
              <a:t>R2</a:t>
            </a:r>
            <a:endParaRPr lang="ru-RU" sz="3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214414" y="1071546"/>
          <a:ext cx="6286543" cy="5000658"/>
        </p:xfrm>
        <a:graphic>
          <a:graphicData uri="http://schemas.openxmlformats.org/drawingml/2006/table">
            <a:tbl>
              <a:tblPr/>
              <a:tblGrid>
                <a:gridCol w="4335546"/>
                <a:gridCol w="929046"/>
                <a:gridCol w="1021951"/>
              </a:tblGrid>
              <a:tr h="3846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Evaluation\Systems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SLM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aSLM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Average precision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0,296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0,311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Bpref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0,748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0,779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Bpref-10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0,858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0,893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Precision(1)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0,588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0,619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Precision(10)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0,576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0,602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Precision(5)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0,58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0,608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Reciprocal Rank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0,357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0,371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R-precision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0,597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0,626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NDCG@5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0,435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0,448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DCG@5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1,406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1,451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NDCG@10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0,524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0,545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DCG@10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2,026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2,087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2205038"/>
            <a:ext cx="8229600" cy="1139825"/>
          </a:xfrm>
        </p:spPr>
        <p:txBody>
          <a:bodyPr/>
          <a:lstStyle/>
          <a:p>
            <a:pPr algn="ctr" eaLnBrk="1" hangingPunct="1"/>
            <a:r>
              <a:rPr lang="ru-RU" sz="5400" smtClean="0"/>
              <a:t>Ваши вопросы</a:t>
            </a:r>
          </a:p>
        </p:txBody>
      </p:sp>
      <p:graphicFrame>
        <p:nvGraphicFramePr>
          <p:cNvPr id="58373" name="Object 5"/>
          <p:cNvGraphicFramePr>
            <a:graphicFrameLocks noChangeAspect="1"/>
          </p:cNvGraphicFramePr>
          <p:nvPr>
            <p:ph idx="1"/>
          </p:nvPr>
        </p:nvGraphicFramePr>
        <p:xfrm>
          <a:off x="6604000" y="6159500"/>
          <a:ext cx="2540000" cy="698500"/>
        </p:xfrm>
        <a:graphic>
          <a:graphicData uri="http://schemas.openxmlformats.org/presentationml/2006/ole">
            <p:oleObj spid="_x0000_s58373" name="Image" r:id="rId3" imgW="2539683" imgH="69841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604000" y="6159500"/>
          <a:ext cx="2540000" cy="698500"/>
        </p:xfrm>
        <a:graphic>
          <a:graphicData uri="http://schemas.openxmlformats.org/presentationml/2006/ole">
            <p:oleObj spid="_x0000_s91140" name="Image" r:id="rId3" imgW="2539683" imgH="698413" progId="">
              <p:embed/>
            </p:oleObj>
          </a:graphicData>
        </a:graphic>
      </p:graphicFrame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43" name="Rectangle 9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2000232" y="2000240"/>
          <a:ext cx="5235985" cy="1000132"/>
        </p:xfrm>
        <a:graphic>
          <a:graphicData uri="http://schemas.openxmlformats.org/presentationml/2006/ole">
            <p:oleObj spid="_x0000_s91141" name="Equation" r:id="rId4" imgW="2590800" imgH="482600" progId="">
              <p:embed/>
            </p:oleObj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4286248" y="3143248"/>
          <a:ext cx="2000264" cy="672358"/>
        </p:xfrm>
        <a:graphic>
          <a:graphicData uri="http://schemas.openxmlformats.org/presentationml/2006/ole">
            <p:oleObj spid="_x0000_s91143" name="Equation" r:id="rId5" imgW="1155700" imgH="381000" progId="">
              <p:embed/>
            </p:oleObj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Базовая метрика спектральной модели </a:t>
            </a:r>
            <a:r>
              <a:rPr lang="en-US" sz="3600" dirty="0" smtClean="0"/>
              <a:t>-SLM</a:t>
            </a:r>
            <a:endParaRPr lang="ru-RU" sz="3600" dirty="0"/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714348" y="3929066"/>
            <a:ext cx="8143932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- внутренняя частота леммы L в документе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– длина документа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– спектральная частота слова, число документов коллекции,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которых слово L имеет нормализованную частоту, равную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3286124"/>
            <a:ext cx="34167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Нормализованная частота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604000" y="6159500"/>
          <a:ext cx="2540000" cy="698500"/>
        </p:xfrm>
        <a:graphic>
          <a:graphicData uri="http://schemas.openxmlformats.org/presentationml/2006/ole">
            <p:oleObj spid="_x0000_s130050" name="Image" r:id="rId3" imgW="2539683" imgH="698413" progId="">
              <p:embed/>
            </p:oleObj>
          </a:graphicData>
        </a:graphic>
      </p:graphicFrame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43" name="Rectangle 9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08047"/>
          </a:xfrm>
        </p:spPr>
        <p:txBody>
          <a:bodyPr/>
          <a:lstStyle/>
          <a:p>
            <a:pPr algn="ctr"/>
            <a:r>
              <a:rPr lang="ru-RU" sz="2800" dirty="0" smtClean="0"/>
              <a:t>Графики </a:t>
            </a:r>
            <a:r>
              <a:rPr lang="en-US" sz="2800" dirty="0" smtClean="0"/>
              <a:t>BM25 </a:t>
            </a:r>
            <a:r>
              <a:rPr lang="ru-RU" sz="2800" dirty="0" smtClean="0"/>
              <a:t>и </a:t>
            </a:r>
            <a:r>
              <a:rPr lang="en-US" sz="2800" dirty="0" smtClean="0"/>
              <a:t>SLM </a:t>
            </a:r>
            <a:r>
              <a:rPr lang="ru-RU" sz="2800" dirty="0" smtClean="0"/>
              <a:t>местоимения «Я», приведенные к одному масштабу</a:t>
            </a:r>
            <a:endParaRPr lang="ru-RU" sz="28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1214422"/>
            <a:ext cx="6186515" cy="4706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604000" y="6159500"/>
          <a:ext cx="2540000" cy="698500"/>
        </p:xfrm>
        <a:graphic>
          <a:graphicData uri="http://schemas.openxmlformats.org/presentationml/2006/ole">
            <p:oleObj spid="_x0000_s116738" name="Image" r:id="rId3" imgW="2539683" imgH="698413" progId="">
              <p:embed/>
            </p:oleObj>
          </a:graphicData>
        </a:graphic>
      </p:graphicFrame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43" name="Rectangle 9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Характерные свойства </a:t>
            </a:r>
            <a:r>
              <a:rPr lang="en-US" dirty="0" smtClean="0"/>
              <a:t>SLM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1357298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Характеристика </a:t>
            </a:r>
            <a:r>
              <a:rPr lang="ru-RU" sz="2400" dirty="0" smtClean="0"/>
              <a:t>основана на реальных вероятностных распределениях слов по документам коллекции, а не на теоретических, как во многих других вероятностных подходах к взвешиванию слов, например в DFR.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Вес </a:t>
            </a:r>
            <a:r>
              <a:rPr lang="ru-RU" sz="2400" dirty="0" smtClean="0"/>
              <a:t>слова определяется уникальным для каждого слова спектром, в отличие от большинства других характеристик, в которых разные слова при одинаковых значениях TF и DF характеристик равнозначны.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err="1" smtClean="0"/>
              <a:t>Немонотонность</a:t>
            </a:r>
            <a:r>
              <a:rPr lang="ru-RU" sz="2400" dirty="0" smtClean="0"/>
              <a:t> </a:t>
            </a:r>
            <a:r>
              <a:rPr lang="ru-RU" sz="2400" dirty="0" smtClean="0"/>
              <a:t>изменения значений частотного спектра с ростом нормализованной частоты.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604000" y="6159500"/>
          <a:ext cx="2540000" cy="698500"/>
        </p:xfrm>
        <a:graphic>
          <a:graphicData uri="http://schemas.openxmlformats.org/presentationml/2006/ole">
            <p:oleObj spid="_x0000_s117762" name="Image" r:id="rId3" imgW="2539683" imgH="698413" progId="">
              <p:embed/>
            </p:oleObj>
          </a:graphicData>
        </a:graphic>
      </p:graphicFrame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43" name="Rectangle 9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Результаты сравнения алгоритмов </a:t>
            </a:r>
            <a:r>
              <a:rPr lang="ru-RU" sz="3200" dirty="0" smtClean="0"/>
              <a:t>на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РОМИП-2010</a:t>
            </a:r>
            <a:endParaRPr lang="ru-RU" sz="32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1428736"/>
          <a:ext cx="8429684" cy="4643470"/>
        </p:xfrm>
        <a:graphic>
          <a:graphicData uri="http://schemas.openxmlformats.org/drawingml/2006/table">
            <a:tbl>
              <a:tblPr/>
              <a:tblGrid>
                <a:gridCol w="3084547"/>
                <a:gridCol w="2978910"/>
                <a:gridCol w="2366227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Evaluation\System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BM25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SLM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Average precision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0,455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0,466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Bpref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0,416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0,437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Bpref-10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0,514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0,522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Precision(1)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0,372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0,442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Precision(10)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0,347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0,353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Precision(5)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0,372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0,395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Reciprocal Rank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0,503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R-precision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0,439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0,456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NDCG@5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0,316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0,336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DCG@5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1,091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1,186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NDCG@10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0,415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0,435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DCG@10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1,608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1,689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604000" y="6159500"/>
          <a:ext cx="2540000" cy="698500"/>
        </p:xfrm>
        <a:graphic>
          <a:graphicData uri="http://schemas.openxmlformats.org/presentationml/2006/ole">
            <p:oleObj spid="_x0000_s120834" name="Image" r:id="rId3" imgW="2539683" imgH="698413" progId="">
              <p:embed/>
            </p:oleObj>
          </a:graphicData>
        </a:graphic>
      </p:graphicFrame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43" name="Rectangle 9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Ранжирующие алгоритмы для сравнения моделей</a:t>
            </a:r>
            <a:endParaRPr lang="ru-RU" sz="3600" dirty="0"/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428596" y="1500174"/>
            <a:ext cx="82868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-Оценка релевантности документа определяется только по исследуемой модели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0837" name="Object 5"/>
          <p:cNvGraphicFramePr>
            <a:graphicFrameLocks noChangeAspect="1"/>
          </p:cNvGraphicFramePr>
          <p:nvPr/>
        </p:nvGraphicFramePr>
        <p:xfrm>
          <a:off x="714348" y="2285992"/>
          <a:ext cx="2500330" cy="611192"/>
        </p:xfrm>
        <a:graphic>
          <a:graphicData uri="http://schemas.openxmlformats.org/presentationml/2006/ole">
            <p:oleObj spid="_x0000_s120837" name="Equation" r:id="rId4" imgW="1714500" imgH="419100" progId="">
              <p:embed/>
            </p:oleObj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571472" y="2857496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где </a:t>
            </a:r>
            <a:r>
              <a:rPr lang="ru-RU" dirty="0" err="1" smtClean="0"/>
              <a:t>q</a:t>
            </a:r>
            <a:r>
              <a:rPr lang="ru-RU" dirty="0" smtClean="0"/>
              <a:t> – запрос, </a:t>
            </a:r>
            <a:r>
              <a:rPr lang="ru-RU" dirty="0" err="1" smtClean="0"/>
              <a:t>d</a:t>
            </a:r>
            <a:r>
              <a:rPr lang="ru-RU" dirty="0" smtClean="0"/>
              <a:t> – оцениваемый документ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71472" y="3286124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-Оценка релевантности документа определяется по различным структурным элементам документа</a:t>
            </a:r>
            <a:endParaRPr lang="ru-RU" dirty="0"/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0840" name="Object 8"/>
          <p:cNvGraphicFramePr>
            <a:graphicFrameLocks noChangeAspect="1"/>
          </p:cNvGraphicFramePr>
          <p:nvPr/>
        </p:nvGraphicFramePr>
        <p:xfrm>
          <a:off x="571472" y="4000504"/>
          <a:ext cx="6937424" cy="428628"/>
        </p:xfrm>
        <a:graphic>
          <a:graphicData uri="http://schemas.openxmlformats.org/presentationml/2006/ole">
            <p:oleObj spid="_x0000_s120840" name="Equation" r:id="rId5" imgW="4203700" imgH="266700" progId="">
              <p:embed/>
            </p:oleObj>
          </a:graphicData>
        </a:graphic>
      </p:graphicFrame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4429132"/>
            <a:ext cx="85011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где </a:t>
            </a:r>
            <a:r>
              <a:rPr lang="ru-RU" dirty="0" err="1" smtClean="0"/>
              <a:t>k</a:t>
            </a:r>
            <a:r>
              <a:rPr lang="ru-RU" baseline="-25000" dirty="0" err="1" smtClean="0"/>
              <a:t>doc</a:t>
            </a:r>
            <a:r>
              <a:rPr lang="ru-RU" dirty="0" smtClean="0"/>
              <a:t>, </a:t>
            </a:r>
            <a:r>
              <a:rPr lang="ru-RU" dirty="0" err="1" smtClean="0"/>
              <a:t>k</a:t>
            </a:r>
            <a:r>
              <a:rPr lang="ru-RU" baseline="-25000" dirty="0" err="1" smtClean="0"/>
              <a:t>title</a:t>
            </a:r>
            <a:r>
              <a:rPr lang="ru-RU" dirty="0" smtClean="0"/>
              <a:t>, </a:t>
            </a:r>
            <a:r>
              <a:rPr lang="ru-RU" dirty="0" err="1" smtClean="0"/>
              <a:t>k</a:t>
            </a:r>
            <a:r>
              <a:rPr lang="ru-RU" baseline="-25000" dirty="0" err="1" smtClean="0"/>
              <a:t>begin</a:t>
            </a:r>
            <a:r>
              <a:rPr lang="ru-RU" dirty="0" smtClean="0"/>
              <a:t> – коэффициенты, полученные на основе машинного обучения. Обучение проводилось независимо для каждой модели на основе таблиц </a:t>
            </a:r>
            <a:r>
              <a:rPr lang="ru-RU" dirty="0" err="1" smtClean="0"/>
              <a:t>релевантностей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M</a:t>
            </a:r>
            <a:r>
              <a:rPr lang="ru-RU" baseline="-25000" dirty="0" err="1" smtClean="0"/>
              <a:t>doc</a:t>
            </a:r>
            <a:r>
              <a:rPr lang="ru-RU" dirty="0" smtClean="0"/>
              <a:t>(</a:t>
            </a:r>
            <a:r>
              <a:rPr lang="ru-RU" dirty="0" err="1" smtClean="0"/>
              <a:t>q</a:t>
            </a:r>
            <a:r>
              <a:rPr lang="ru-RU" dirty="0" smtClean="0"/>
              <a:t>, </a:t>
            </a:r>
            <a:r>
              <a:rPr lang="ru-RU" dirty="0" err="1" smtClean="0"/>
              <a:t>d</a:t>
            </a:r>
            <a:r>
              <a:rPr lang="ru-RU" dirty="0" smtClean="0"/>
              <a:t>) – вклад всего документа в оценку его релевантности;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M</a:t>
            </a:r>
            <a:r>
              <a:rPr lang="ru-RU" baseline="-25000" dirty="0" err="1" smtClean="0"/>
              <a:t>title</a:t>
            </a:r>
            <a:r>
              <a:rPr lang="ru-RU" dirty="0" smtClean="0"/>
              <a:t>(</a:t>
            </a:r>
            <a:r>
              <a:rPr lang="ru-RU" dirty="0" err="1" smtClean="0"/>
              <a:t>q</a:t>
            </a:r>
            <a:r>
              <a:rPr lang="ru-RU" dirty="0" smtClean="0"/>
              <a:t>, </a:t>
            </a:r>
            <a:r>
              <a:rPr lang="ru-RU" dirty="0" err="1" smtClean="0"/>
              <a:t>d</a:t>
            </a:r>
            <a:r>
              <a:rPr lang="ru-RU" dirty="0" smtClean="0"/>
              <a:t>) – вклад заголовка документа;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M</a:t>
            </a:r>
            <a:r>
              <a:rPr lang="ru-RU" baseline="-25000" dirty="0" err="1" smtClean="0"/>
              <a:t>begin</a:t>
            </a:r>
            <a:r>
              <a:rPr lang="ru-RU" dirty="0" smtClean="0"/>
              <a:t>(</a:t>
            </a:r>
            <a:r>
              <a:rPr lang="ru-RU" dirty="0" err="1" smtClean="0"/>
              <a:t>q</a:t>
            </a:r>
            <a:r>
              <a:rPr lang="ru-RU" dirty="0" smtClean="0"/>
              <a:t>, </a:t>
            </a:r>
            <a:r>
              <a:rPr lang="ru-RU" dirty="0" err="1" smtClean="0"/>
              <a:t>d</a:t>
            </a:r>
            <a:r>
              <a:rPr lang="ru-RU" dirty="0" smtClean="0"/>
              <a:t>) – вклад начальной части документа;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604000" y="6159500"/>
          <a:ext cx="2540000" cy="698500"/>
        </p:xfrm>
        <a:graphic>
          <a:graphicData uri="http://schemas.openxmlformats.org/presentationml/2006/ole">
            <p:oleObj spid="_x0000_s122882" name="Image" r:id="rId3" imgW="2539683" imgH="698413" progId="">
              <p:embed/>
            </p:oleObj>
          </a:graphicData>
        </a:graphic>
      </p:graphicFrame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43" name="Rectangle 9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Ранжирующие алгоритмы для сравнения моделей</a:t>
            </a:r>
            <a:endParaRPr lang="ru-RU" sz="3600" dirty="0"/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1428736"/>
            <a:ext cx="1438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– для </a:t>
            </a:r>
            <a:r>
              <a:rPr lang="en-US" dirty="0" smtClean="0"/>
              <a:t>SLM: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2714620"/>
            <a:ext cx="1502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– для </a:t>
            </a:r>
            <a:r>
              <a:rPr lang="en-US" dirty="0" smtClean="0"/>
              <a:t>BM25: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71472" y="4071942"/>
            <a:ext cx="1438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– для </a:t>
            </a:r>
            <a:r>
              <a:rPr lang="en-US" dirty="0" smtClean="0"/>
              <a:t>DFR: </a:t>
            </a:r>
            <a:endParaRPr lang="ru-RU" dirty="0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2885" name="Object 5"/>
          <p:cNvGraphicFramePr>
            <a:graphicFrameLocks noChangeAspect="1"/>
          </p:cNvGraphicFramePr>
          <p:nvPr/>
        </p:nvGraphicFramePr>
        <p:xfrm>
          <a:off x="500034" y="1857364"/>
          <a:ext cx="3013791" cy="714380"/>
        </p:xfrm>
        <a:graphic>
          <a:graphicData uri="http://schemas.openxmlformats.org/presentationml/2006/ole">
            <p:oleObj spid="_x0000_s122885" name="Equation" r:id="rId4" imgW="1295400" imgH="304800" progId="">
              <p:embed/>
            </p:oleObj>
          </a:graphicData>
        </a:graphic>
      </p:graphicFrame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2891" name="Object 11"/>
          <p:cNvGraphicFramePr>
            <a:graphicFrameLocks noChangeAspect="1"/>
          </p:cNvGraphicFramePr>
          <p:nvPr/>
        </p:nvGraphicFramePr>
        <p:xfrm>
          <a:off x="571471" y="4572008"/>
          <a:ext cx="3071835" cy="744687"/>
        </p:xfrm>
        <a:graphic>
          <a:graphicData uri="http://schemas.openxmlformats.org/presentationml/2006/ole">
            <p:oleObj spid="_x0000_s122891" name="Equation" r:id="rId5" imgW="1282700" imgH="304800" progId="">
              <p:embed/>
            </p:oleObj>
          </a:graphicData>
        </a:graphic>
      </p:graphicFrame>
      <p:sp>
        <p:nvSpPr>
          <p:cNvPr id="1228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Object 12"/>
          <p:cNvGraphicFramePr>
            <a:graphicFrameLocks noChangeAspect="1"/>
          </p:cNvGraphicFramePr>
          <p:nvPr/>
        </p:nvGraphicFramePr>
        <p:xfrm>
          <a:off x="500034" y="3143248"/>
          <a:ext cx="3429024" cy="767334"/>
        </p:xfrm>
        <a:graphic>
          <a:graphicData uri="http://schemas.openxmlformats.org/presentationml/2006/ole">
            <p:oleObj spid="_x0000_s122892" name="Equation" r:id="rId6" imgW="1371600" imgH="304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604000" y="6159500"/>
          <a:ext cx="2540000" cy="698500"/>
        </p:xfrm>
        <a:graphic>
          <a:graphicData uri="http://schemas.openxmlformats.org/presentationml/2006/ole">
            <p:oleObj spid="_x0000_s118786" name="Image" r:id="rId3" imgW="2539683" imgH="698413" progId="">
              <p:embed/>
            </p:oleObj>
          </a:graphicData>
        </a:graphic>
      </p:graphicFrame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43" name="Rectangle 9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08047"/>
          </a:xfrm>
        </p:spPr>
        <p:txBody>
          <a:bodyPr/>
          <a:lstStyle/>
          <a:p>
            <a:pPr algn="ctr"/>
            <a:r>
              <a:rPr lang="ru-RU" sz="3200" dirty="0" smtClean="0"/>
              <a:t>Результаты сравнения алгоритмов </a:t>
            </a:r>
            <a:r>
              <a:rPr lang="en-US" sz="3200" dirty="0" smtClean="0"/>
              <a:t>R1</a:t>
            </a:r>
            <a:endParaRPr lang="ru-RU" sz="32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0001" y="1357298"/>
          <a:ext cx="8001090" cy="4786340"/>
        </p:xfrm>
        <a:graphic>
          <a:graphicData uri="http://schemas.openxmlformats.org/drawingml/2006/table">
            <a:tbl>
              <a:tblPr/>
              <a:tblGrid>
                <a:gridCol w="2613331"/>
                <a:gridCol w="1949304"/>
                <a:gridCol w="1983741"/>
                <a:gridCol w="1454714"/>
              </a:tblGrid>
              <a:tr h="3681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Evaluation\Systems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DFR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BM25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SLM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Average precision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0,224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0,226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0,256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Bpref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0,551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0,555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0,595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Bpref-10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0,64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0,643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0,685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Precision(1)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0,454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0,472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0,522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Precision(10)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0,442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0,46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0,51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Precision(5)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0,444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0,464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0,514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Reciprocal Rank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0,458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0,48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0,53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R-precision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0,28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0,296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0,32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NDCG@5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0,242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0,257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0,282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DCG@5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0,835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0,863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0,961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NDCG@10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0,330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0,339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0,366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DCG@10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1,306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1,315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1,451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604000" y="6159500"/>
          <a:ext cx="2540000" cy="698500"/>
        </p:xfrm>
        <a:graphic>
          <a:graphicData uri="http://schemas.openxmlformats.org/presentationml/2006/ole">
            <p:oleObj spid="_x0000_s123906" name="Image" r:id="rId3" imgW="2539683" imgH="698413" progId="">
              <p:embed/>
            </p:oleObj>
          </a:graphicData>
        </a:graphic>
      </p:graphicFrame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43" name="Rectangle 9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08047"/>
          </a:xfrm>
        </p:spPr>
        <p:txBody>
          <a:bodyPr/>
          <a:lstStyle/>
          <a:p>
            <a:pPr algn="ctr"/>
            <a:r>
              <a:rPr lang="ru-RU" sz="3200" dirty="0" smtClean="0"/>
              <a:t>Результаты сравнения алгоритмов </a:t>
            </a:r>
            <a:r>
              <a:rPr lang="en-US" sz="3200" dirty="0" smtClean="0"/>
              <a:t>R2</a:t>
            </a:r>
            <a:endParaRPr lang="ru-RU" sz="32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7158" y="1357298"/>
          <a:ext cx="8501121" cy="4754880"/>
        </p:xfrm>
        <a:graphic>
          <a:graphicData uri="http://schemas.openxmlformats.org/drawingml/2006/table">
            <a:tbl>
              <a:tblPr/>
              <a:tblGrid>
                <a:gridCol w="2776652"/>
                <a:gridCol w="2681561"/>
                <a:gridCol w="2130036"/>
                <a:gridCol w="912872"/>
              </a:tblGrid>
              <a:tr h="3626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Evaluation\Systems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DFR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BM25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SLM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Average precision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0,26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0,266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0,296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Bpref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0,678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0,685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0,748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Bpref-10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0,782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0,788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0,858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Precision(1)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0,522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0,538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0,588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Precision(10)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0,512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0,53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0,576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Precision(5)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0,514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0,53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0,58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Reciprocal Rank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0,322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0,34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0,357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R-precision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0,526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0,542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0,597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NDCG@5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0,379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0,387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0,435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DCG@5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1,203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1,231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1,406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NDCG@10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0,467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0,478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0,524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DCG@10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1,772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1,802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2,026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6989" marR="66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Край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600</TotalTime>
  <Words>567</Words>
  <Application>Microsoft Office PowerPoint</Application>
  <PresentationFormat>Экран (4:3)</PresentationFormat>
  <Paragraphs>257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Край</vt:lpstr>
      <vt:lpstr>Image</vt:lpstr>
      <vt:lpstr>Equation</vt:lpstr>
      <vt:lpstr>Спектральные характеристики в задачах обработки текстовой информации</vt:lpstr>
      <vt:lpstr>Базовая метрика спектральной модели -SLM</vt:lpstr>
      <vt:lpstr>Графики BM25 и SLM местоимения «Я», приведенные к одному масштабу</vt:lpstr>
      <vt:lpstr>Характерные свойства SLM</vt:lpstr>
      <vt:lpstr>Результаты сравнения алгоритмов на  РОМИП-2010</vt:lpstr>
      <vt:lpstr>Ранжирующие алгоритмы для сравнения моделей</vt:lpstr>
      <vt:lpstr>Ранжирующие алгоритмы для сравнения моделей</vt:lpstr>
      <vt:lpstr>Результаты сравнения алгоритмов R1</vt:lpstr>
      <vt:lpstr>Результаты сравнения алгоритмов R2</vt:lpstr>
      <vt:lpstr>Степенная функция аппроксимированной SLM</vt:lpstr>
      <vt:lpstr>Графики базовой SLM и аппроксимированной SLM местоимения «Я»</vt:lpstr>
      <vt:lpstr>Результаты сравнения алгоритмов R1</vt:lpstr>
      <vt:lpstr>Результаты сравнения алгоритмов R2</vt:lpstr>
      <vt:lpstr>Ваши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Поисковая система как черный ящик</dc:title>
  <dc:creator>Uncle</dc:creator>
  <cp:lastModifiedBy>user</cp:lastModifiedBy>
  <cp:revision>73</cp:revision>
  <dcterms:created xsi:type="dcterms:W3CDTF">2009-11-10T06:27:51Z</dcterms:created>
  <dcterms:modified xsi:type="dcterms:W3CDTF">2011-10-18T12:38:31Z</dcterms:modified>
</cp:coreProperties>
</file>