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60" r:id="rId5"/>
    <p:sldId id="259" r:id="rId6"/>
    <p:sldId id="261" r:id="rId7"/>
    <p:sldId id="277" r:id="rId8"/>
    <p:sldId id="278" r:id="rId9"/>
    <p:sldId id="269" r:id="rId10"/>
    <p:sldId id="281" r:id="rId11"/>
    <p:sldId id="282" r:id="rId12"/>
    <p:sldId id="270" r:id="rId13"/>
    <p:sldId id="283" r:id="rId14"/>
    <p:sldId id="284" r:id="rId15"/>
    <p:sldId id="285" r:id="rId16"/>
    <p:sldId id="271" r:id="rId17"/>
    <p:sldId id="286" r:id="rId18"/>
    <p:sldId id="287" r:id="rId19"/>
    <p:sldId id="272" r:id="rId20"/>
    <p:sldId id="288" r:id="rId21"/>
    <p:sldId id="289" r:id="rId22"/>
    <p:sldId id="291" r:id="rId23"/>
    <p:sldId id="279" r:id="rId24"/>
    <p:sldId id="280" r:id="rId25"/>
    <p:sldId id="273" r:id="rId26"/>
    <p:sldId id="274" r:id="rId27"/>
    <p:sldId id="275" r:id="rId28"/>
    <p:sldId id="292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74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0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87B31-FE40-4652-9344-F1F4EBE8DDFD}" type="datetimeFigureOut">
              <a:rPr lang="ru-RU" smtClean="0"/>
              <a:pPr/>
              <a:t>20.10.2011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BCC6D-B119-48B2-A4FD-D52C4BB206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RCDL. Voronezh.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D4282-7F26-4666-9F89-C4F35C8CEE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-soloviev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rco.ru/" TargetMode="External"/><Relationship Id="rId2" Type="http://schemas.openxmlformats.org/officeDocument/2006/relationships/hyperlink" Target="http://aot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u.lti.cs.cmu.edu/trac/Ephyra/wiki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qa.lib.bmstu.ru/" TargetMode="External"/><Relationship Id="rId2" Type="http://schemas.openxmlformats.org/officeDocument/2006/relationships/hyperlink" Target="mailto:a-soloviev@mail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Autofit/>
          </a:bodyPr>
          <a:lstStyle/>
          <a:p>
            <a:r>
              <a:rPr lang="en-US" b="1" dirty="0"/>
              <a:t>Syntactic and semantic models and </a:t>
            </a:r>
            <a:r>
              <a:rPr lang="en-US" b="1" dirty="0" smtClean="0"/>
              <a:t>algorithms in</a:t>
            </a:r>
            <a:br>
              <a:rPr lang="en-US" b="1" dirty="0" smtClean="0"/>
            </a:br>
            <a:r>
              <a:rPr lang="en-US" b="1" dirty="0" smtClean="0"/>
              <a:t>Question Answering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560840" cy="1752600"/>
          </a:xfrm>
        </p:spPr>
        <p:txBody>
          <a:bodyPr/>
          <a:lstStyle/>
          <a:p>
            <a:r>
              <a:rPr lang="en-US" dirty="0" smtClean="0"/>
              <a:t>Alexander </a:t>
            </a:r>
            <a:r>
              <a:rPr lang="en-US" dirty="0" err="1" smtClean="0"/>
              <a:t>Solovyev</a:t>
            </a:r>
            <a:endParaRPr lang="en-US" dirty="0" smtClean="0"/>
          </a:p>
          <a:p>
            <a:r>
              <a:rPr lang="en-US" dirty="0" smtClean="0"/>
              <a:t>Bauman Moscow Sate Technical University</a:t>
            </a:r>
          </a:p>
          <a:p>
            <a:r>
              <a:rPr lang="en-US" dirty="0" smtClean="0">
                <a:hlinkClick r:id="rId2"/>
              </a:rPr>
              <a:t>a-soloviev@mail.ru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Tree edit distance with </a:t>
            </a:r>
            <a:r>
              <a:rPr lang="en-US" dirty="0" err="1" smtClean="0"/>
              <a:t>subtree</a:t>
            </a:r>
            <a:r>
              <a:rPr lang="en-US" dirty="0" smtClean="0"/>
              <a:t> removal</a:t>
            </a:r>
            <a:endParaRPr lang="ru-RU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116568"/>
            <a:ext cx="8064896" cy="447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28" name="Equation" r:id="rId4" imgW="114120" imgH="215640" progId="Equation.3">
              <p:embed/>
            </p:oleObj>
          </a:graphicData>
        </a:graphic>
      </p:graphicFrame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7" name="Picture 1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5517232"/>
            <a:ext cx="5086350" cy="514350"/>
          </a:xfrm>
          <a:prstGeom prst="rect">
            <a:avLst/>
          </a:prstGeom>
          <a:noFill/>
        </p:spPr>
      </p:pic>
      <p:pic>
        <p:nvPicPr>
          <p:cNvPr id="30736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6021288"/>
            <a:ext cx="5648325" cy="457200"/>
          </a:xfrm>
          <a:prstGeom prst="rect">
            <a:avLst/>
          </a:prstGeom>
          <a:noFill/>
        </p:spPr>
      </p:pic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0" y="971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63888" y="692696"/>
            <a:ext cx="5580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[Zhang, </a:t>
            </a:r>
            <a:r>
              <a:rPr lang="en-US" dirty="0" err="1" smtClean="0"/>
              <a:t>Shasha</a:t>
            </a:r>
            <a:r>
              <a:rPr lang="en-US" dirty="0" smtClean="0"/>
              <a:t>. Simple fast algorithms for the editing distance between tree and related problems. 1989]</a:t>
            </a:r>
            <a:endParaRPr lang="ru-RU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Tree edit distance </a:t>
            </a:r>
            <a:r>
              <a:rPr lang="en-US" sz="3600" dirty="0" err="1" smtClean="0"/>
              <a:t>vs</a:t>
            </a:r>
            <a:r>
              <a:rPr lang="en-US" sz="3600" dirty="0" smtClean="0"/>
              <a:t> Bag-of-words performance</a:t>
            </a:r>
            <a:endParaRPr lang="ru-RU" sz="3600" dirty="0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6610350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987824" y="1052736"/>
            <a:ext cx="61561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[</a:t>
            </a:r>
            <a:r>
              <a:rPr lang="en-US" dirty="0" err="1" smtClean="0"/>
              <a:t>Punyakanok</a:t>
            </a:r>
            <a:r>
              <a:rPr lang="en-US" dirty="0" smtClean="0"/>
              <a:t> et al. Natural Language Inference via Dependency Tree Mapping. An Application to Question Answering. 2004]</a:t>
            </a:r>
            <a:endParaRPr lang="ru-RU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6818" y="2492897"/>
            <a:ext cx="5137181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24128" y="2204864"/>
            <a:ext cx="1570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TREC 2002 QA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868145" y="4869160"/>
            <a:ext cx="3275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Significant limitation of</a:t>
            </a:r>
            <a:br>
              <a:rPr lang="en-US" sz="2400" dirty="0" smtClean="0"/>
            </a:br>
            <a:r>
              <a:rPr lang="en-US" sz="2400" dirty="0" smtClean="0"/>
              <a:t>Zhang-</a:t>
            </a:r>
            <a:r>
              <a:rPr lang="en-US" sz="2400" dirty="0" err="1" smtClean="0"/>
              <a:t>Shasha</a:t>
            </a:r>
            <a:r>
              <a:rPr lang="en-US" sz="2400" dirty="0" smtClean="0"/>
              <a:t> algorithm:</a:t>
            </a:r>
            <a:br>
              <a:rPr lang="en-US" sz="2400" dirty="0" smtClean="0"/>
            </a:br>
            <a:r>
              <a:rPr lang="en-US" sz="2400" dirty="0" smtClean="0"/>
              <a:t>ordered trees only!</a:t>
            </a:r>
            <a:endParaRPr lang="ru-RU" sz="2400" dirty="0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0000" contrast="50000"/>
          </a:blip>
          <a:srcRect l="4643" t="12685" r="2491" b="5436"/>
          <a:stretch>
            <a:fillRect/>
          </a:stretch>
        </p:blipFill>
        <p:spPr bwMode="auto">
          <a:xfrm>
            <a:off x="323528" y="1025352"/>
            <a:ext cx="7776864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rees alignment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9269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[</a:t>
            </a:r>
            <a:r>
              <a:rPr lang="en-US" sz="1600" dirty="0" err="1" smtClean="0"/>
              <a:t>Krahmer</a:t>
            </a:r>
            <a:r>
              <a:rPr lang="en-US" sz="1600" dirty="0" smtClean="0"/>
              <a:t>, </a:t>
            </a:r>
            <a:r>
              <a:rPr lang="en-US" sz="1600" dirty="0" err="1" smtClean="0"/>
              <a:t>Bosma</a:t>
            </a:r>
            <a:r>
              <a:rPr lang="en-US" sz="1600" dirty="0" smtClean="0"/>
              <a:t>. Normalized alignment of dependency trees for detecting textual entailment. 2006]</a:t>
            </a:r>
            <a:endParaRPr lang="ru-RU" sz="16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en-US" dirty="0" smtClean="0"/>
              <a:t>Trees alignment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80526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Given two dependency trees representing question statement and </a:t>
            </a:r>
            <a:r>
              <a:rPr lang="en-US" sz="2800" dirty="0" smtClean="0"/>
              <a:t>snippet: </a:t>
            </a:r>
            <a:r>
              <a:rPr lang="en-US" sz="2800" i="1" dirty="0" err="1" smtClean="0"/>
              <a:t>T</a:t>
            </a:r>
            <a:r>
              <a:rPr lang="en-US" sz="2800" i="1" baseline="-25000" dirty="0" err="1" smtClean="0"/>
              <a:t>q</a:t>
            </a:r>
            <a:r>
              <a:rPr lang="en-US" sz="2800" i="1" dirty="0" smtClean="0"/>
              <a:t>, </a:t>
            </a:r>
            <a:r>
              <a:rPr lang="en-US" sz="2800" i="1" dirty="0" err="1" smtClean="0"/>
              <a:t>T</a:t>
            </a:r>
            <a:r>
              <a:rPr lang="en-US" sz="2800" i="1" baseline="-25000" dirty="0" err="1" smtClean="0"/>
              <a:t>p</a:t>
            </a:r>
            <a:endParaRPr lang="en-US" sz="2800" i="1" baseline="-25000" dirty="0" smtClean="0"/>
          </a:p>
          <a:p>
            <a:r>
              <a:rPr lang="en-US" sz="2800" dirty="0" smtClean="0"/>
              <a:t>Skip penalty </a:t>
            </a:r>
            <a:r>
              <a:rPr lang="en-US" sz="2800" i="1" dirty="0" smtClean="0"/>
              <a:t>SP, </a:t>
            </a:r>
            <a:r>
              <a:rPr lang="en-US" sz="2800" dirty="0" smtClean="0"/>
              <a:t>Parent </a:t>
            </a:r>
            <a:r>
              <a:rPr lang="en-US" sz="2800" dirty="0" smtClean="0"/>
              <a:t>weight </a:t>
            </a:r>
            <a:r>
              <a:rPr lang="en-US" sz="2800" i="1" dirty="0" smtClean="0"/>
              <a:t>PW</a:t>
            </a:r>
          </a:p>
          <a:p>
            <a:r>
              <a:rPr lang="en-US" sz="2800" dirty="0" smtClean="0"/>
              <a:t>Calculate </a:t>
            </a:r>
            <a:r>
              <a:rPr lang="en-US" sz="2800" dirty="0" smtClean="0"/>
              <a:t>sub-trees match matrix S=|</a:t>
            </a:r>
            <a:r>
              <a:rPr lang="en-US" sz="2800" i="1" dirty="0" err="1" smtClean="0"/>
              <a:t>T</a:t>
            </a:r>
            <a:r>
              <a:rPr lang="en-US" sz="2800" i="1" baseline="-25000" dirty="0" err="1" smtClean="0"/>
              <a:t>q</a:t>
            </a:r>
            <a:r>
              <a:rPr lang="en-US" sz="2800" dirty="0" err="1" smtClean="0"/>
              <a:t>|x|</a:t>
            </a:r>
            <a:r>
              <a:rPr lang="en-US" sz="2800" i="1" dirty="0" err="1" smtClean="0"/>
              <a:t>T</a:t>
            </a:r>
            <a:r>
              <a:rPr lang="en-US" sz="2800" i="1" baseline="-25000" dirty="0" err="1" smtClean="0"/>
              <a:t>p</a:t>
            </a:r>
            <a:r>
              <a:rPr lang="en-US" sz="2800" dirty="0" smtClean="0"/>
              <a:t>|</a:t>
            </a:r>
          </a:p>
          <a:p>
            <a:r>
              <a:rPr lang="en-US" sz="2800" dirty="0" smtClean="0"/>
              <a:t>Every element </a:t>
            </a:r>
            <a:r>
              <a:rPr lang="en-US" sz="2800" i="1" dirty="0" smtClean="0"/>
              <a:t>s=&lt;</a:t>
            </a:r>
            <a:r>
              <a:rPr lang="en-US" sz="2800" i="1" dirty="0" err="1" smtClean="0"/>
              <a:t>v</a:t>
            </a:r>
            <a:r>
              <a:rPr lang="en-US" sz="2800" i="1" baseline="-25000" dirty="0" err="1" smtClean="0"/>
              <a:t>q</a:t>
            </a:r>
            <a:r>
              <a:rPr lang="en-US" sz="2800" i="1" dirty="0" err="1" smtClean="0"/>
              <a:t>,v</a:t>
            </a:r>
            <a:r>
              <a:rPr lang="en-US" sz="2800" i="1" baseline="-25000" dirty="0" err="1" smtClean="0"/>
              <a:t>p</a:t>
            </a:r>
            <a:r>
              <a:rPr lang="en-US" sz="2800" i="1" dirty="0" smtClean="0"/>
              <a:t>&gt;</a:t>
            </a:r>
            <a:r>
              <a:rPr lang="en-US" sz="2800" dirty="0" smtClean="0"/>
              <a:t> to be calculated recursively</a:t>
            </a:r>
          </a:p>
          <a:p>
            <a:r>
              <a:rPr lang="en-US" sz="2800" dirty="0" smtClean="0"/>
              <a:t>Trees similarity is a score of predicates similarity</a:t>
            </a:r>
          </a:p>
          <a:p>
            <a:pPr>
              <a:buNone/>
            </a:pPr>
            <a:r>
              <a:rPr lang="en-US" sz="2800" i="1" dirty="0" smtClean="0"/>
              <a:t>Modification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To replace </a:t>
            </a:r>
            <a:r>
              <a:rPr lang="en-US" sz="2800" dirty="0" smtClean="0"/>
              <a:t>question focus by </a:t>
            </a:r>
            <a:r>
              <a:rPr lang="en-US" sz="2800" i="1" dirty="0" smtClean="0"/>
              <a:t>*ANS*</a:t>
            </a:r>
          </a:p>
          <a:p>
            <a:r>
              <a:rPr lang="en-US" sz="2800" dirty="0" smtClean="0"/>
              <a:t>To replace </a:t>
            </a:r>
            <a:r>
              <a:rPr lang="en-US" sz="2800" dirty="0" smtClean="0"/>
              <a:t>answer in </a:t>
            </a:r>
            <a:r>
              <a:rPr lang="en-US" sz="2800" dirty="0" smtClean="0"/>
              <a:t>snippet </a:t>
            </a:r>
            <a:r>
              <a:rPr lang="en-US" sz="2800" dirty="0" smtClean="0"/>
              <a:t>by </a:t>
            </a:r>
            <a:r>
              <a:rPr lang="en-US" sz="2800" i="1" dirty="0" smtClean="0"/>
              <a:t>*ANS</a:t>
            </a:r>
            <a:r>
              <a:rPr lang="en-US" sz="2800" i="1" dirty="0" smtClean="0"/>
              <a:t>*</a:t>
            </a:r>
            <a:endParaRPr lang="en-US" sz="2800" dirty="0" smtClean="0"/>
          </a:p>
          <a:p>
            <a:r>
              <a:rPr lang="en-US" sz="2800" dirty="0" smtClean="0"/>
              <a:t>to </a:t>
            </a:r>
            <a:r>
              <a:rPr lang="en-US" sz="2800" dirty="0" smtClean="0"/>
              <a:t>rotate trees to have *ANS* in roots, and use similarities of these roots.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9269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[</a:t>
            </a:r>
            <a:r>
              <a:rPr lang="en-US" sz="1600" dirty="0" err="1" smtClean="0"/>
              <a:t>Krahmer</a:t>
            </a:r>
            <a:r>
              <a:rPr lang="en-US" sz="1600" dirty="0" smtClean="0"/>
              <a:t>, </a:t>
            </a:r>
            <a:r>
              <a:rPr lang="en-US" sz="1600" dirty="0" err="1" smtClean="0"/>
              <a:t>Bosma</a:t>
            </a:r>
            <a:r>
              <a:rPr lang="en-US" sz="1600" dirty="0" smtClean="0"/>
              <a:t>. Normalized alignment of dependency trees for detecting textual entailment. 2006]</a:t>
            </a:r>
            <a:endParaRPr lang="ru-RU" sz="16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US" dirty="0" smtClean="0"/>
              <a:t>Trees alignment</a:t>
            </a:r>
            <a:endParaRPr lang="ru-RU" dirty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125413" y="1052513"/>
          <a:ext cx="3636962" cy="1462087"/>
        </p:xfrm>
        <a:graphic>
          <a:graphicData uri="http://schemas.openxmlformats.org/presentationml/2006/ole">
            <p:oleObj spid="_x0000_s33794" name="Equation" r:id="rId3" imgW="2145960" imgH="863280" progId="Equation.3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199156" y="2780928"/>
          <a:ext cx="7469188" cy="338138"/>
        </p:xfrm>
        <a:graphic>
          <a:graphicData uri="http://schemas.openxmlformats.org/presentationml/2006/ole">
            <p:oleObj spid="_x0000_s33795" name="Equation" r:id="rId4" imgW="4483080" imgH="203040" progId="Equation.3">
              <p:embed/>
            </p:oleObj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254818" y="5589240"/>
          <a:ext cx="4821238" cy="922338"/>
        </p:xfrm>
        <a:graphic>
          <a:graphicData uri="http://schemas.openxmlformats.org/presentationml/2006/ole">
            <p:oleObj spid="_x0000_s33796" name="Equation" r:id="rId5" imgW="2920680" imgH="55872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9269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[</a:t>
            </a:r>
            <a:r>
              <a:rPr lang="en-US" sz="1600" dirty="0" err="1" smtClean="0"/>
              <a:t>Krahmer</a:t>
            </a:r>
            <a:r>
              <a:rPr lang="en-US" sz="1600" dirty="0" smtClean="0"/>
              <a:t>, </a:t>
            </a:r>
            <a:r>
              <a:rPr lang="en-US" sz="1600" dirty="0" err="1" smtClean="0"/>
              <a:t>Bosma</a:t>
            </a:r>
            <a:r>
              <a:rPr lang="en-US" sz="1600" dirty="0" smtClean="0"/>
              <a:t>. Normalized alignment of dependency trees for detecting textual entailment. 2006]</a:t>
            </a:r>
            <a:endParaRPr lang="ru-RU" sz="1600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79512" y="3276721"/>
          <a:ext cx="3672408" cy="2528543"/>
        </p:xfrm>
        <a:graphic>
          <a:graphicData uri="http://schemas.openxmlformats.org/presentationml/2006/ole">
            <p:oleObj spid="_x0000_s33797" name="Equation" r:id="rId6" imgW="2323800" imgH="16002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95936" y="1124744"/>
            <a:ext cx="48965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root node </a:t>
            </a:r>
            <a:r>
              <a:rPr lang="en-US" sz="2000" i="1" dirty="0" smtClean="0"/>
              <a:t>v</a:t>
            </a:r>
            <a:r>
              <a:rPr lang="en-US" sz="2000" dirty="0" smtClean="0"/>
              <a:t> can be directly aligned to root node </a:t>
            </a:r>
            <a:r>
              <a:rPr lang="en-US" sz="2000" i="1" dirty="0" smtClean="0"/>
              <a:t>v’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any of the children of v can be aligned to v’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v can be aligned to any of the children of v’ with skip penalty</a:t>
            </a:r>
            <a:endParaRPr lang="ru-RU" sz="20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76056" y="3212976"/>
            <a:ext cx="4067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P(v, v’) is the set of all possible pairings of the n children of v against the m children of v’, which amounts to the power set of {1…n}×{1…m}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|</a:t>
            </a:r>
            <a:r>
              <a:rPr lang="en-US" sz="2000" dirty="0" err="1" smtClean="0"/>
              <a:t>v’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|/|v’| represent the number of tokens dominated by the j-</a:t>
            </a:r>
            <a:r>
              <a:rPr lang="en-US" sz="2000" dirty="0" err="1" smtClean="0"/>
              <a:t>th</a:t>
            </a:r>
            <a:r>
              <a:rPr lang="en-US" sz="2000" dirty="0" smtClean="0"/>
              <a:t> child node of node v’ in the </a:t>
            </a:r>
            <a:r>
              <a:rPr lang="en-US" sz="2000" dirty="0" smtClean="0"/>
              <a:t>question </a:t>
            </a:r>
            <a:r>
              <a:rPr lang="en-US" sz="2000" dirty="0" smtClean="0"/>
              <a:t>divided by the total number of </a:t>
            </a:r>
            <a:r>
              <a:rPr lang="en-US" sz="2000" dirty="0" smtClean="0"/>
              <a:t>tokens dominated </a:t>
            </a:r>
            <a:r>
              <a:rPr lang="en-US" sz="2000" dirty="0" smtClean="0"/>
              <a:t>by node v’.</a:t>
            </a:r>
            <a:endParaRPr lang="ru-RU" sz="2000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Trees alignment performance in RTE-2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07904" y="1700808"/>
            <a:ext cx="4978896" cy="4525963"/>
          </a:xfrm>
        </p:spPr>
        <p:txBody>
          <a:bodyPr>
            <a:normAutofit/>
          </a:bodyPr>
          <a:lstStyle/>
          <a:p>
            <a:r>
              <a:rPr lang="en-US" u="sng" dirty="0" smtClean="0"/>
              <a:t>BUT</a:t>
            </a:r>
            <a:r>
              <a:rPr lang="en-US" dirty="0" smtClean="0"/>
              <a:t>, For the RTE-2 test set, </a:t>
            </a:r>
            <a:r>
              <a:rPr lang="en-US" dirty="0" err="1" smtClean="0"/>
              <a:t>Zanzotto</a:t>
            </a:r>
            <a:r>
              <a:rPr lang="en-US" dirty="0" smtClean="0"/>
              <a:t> et al. found that simple lexical overlapping (sophisticated bag-of-words) achieves accuracy of 60%, better than any other sophisticated lexical methods they tested</a:t>
            </a:r>
            <a:endParaRPr lang="ru-RU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28384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717032"/>
            <a:ext cx="33432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69269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/>
              <a:t>[</a:t>
            </a:r>
            <a:r>
              <a:rPr lang="en-US" sz="1600" dirty="0" err="1" smtClean="0"/>
              <a:t>Krahmer</a:t>
            </a:r>
            <a:r>
              <a:rPr lang="en-US" sz="1600" dirty="0" smtClean="0"/>
              <a:t>, </a:t>
            </a:r>
            <a:r>
              <a:rPr lang="en-US" sz="1600" dirty="0" err="1" smtClean="0"/>
              <a:t>Bosma</a:t>
            </a:r>
            <a:r>
              <a:rPr lang="en-US" sz="1600" dirty="0" smtClean="0"/>
              <a:t>. Normalized alignment of dependency trees for detecting textual entailment. 2006]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3429000"/>
            <a:ext cx="1000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accuracy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187624" y="1124744"/>
            <a:ext cx="1257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parameters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2636912"/>
            <a:ext cx="3240360" cy="36004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4869160"/>
            <a:ext cx="3563888" cy="36004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US" dirty="0" smtClean="0"/>
              <a:t>Predicates matching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345638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Semantic Role Labeling:</a:t>
            </a:r>
          </a:p>
          <a:p>
            <a:r>
              <a:rPr lang="en-US" dirty="0" smtClean="0"/>
              <a:t>Terms labeled either as predicates or arguments</a:t>
            </a:r>
          </a:p>
          <a:p>
            <a:r>
              <a:rPr lang="en-US" dirty="0" smtClean="0"/>
              <a:t>Every term fills some predicate’s argument  position</a:t>
            </a:r>
          </a:p>
          <a:p>
            <a:r>
              <a:rPr lang="en-US" dirty="0" smtClean="0"/>
              <a:t>Predicate-argument relationship is labeled by type of argument: ARG0, ARG1, ARGM-LOC, ARGM-TMP etc.</a:t>
            </a:r>
          </a:p>
          <a:p>
            <a:r>
              <a:rPr lang="en-US" dirty="0" err="1" smtClean="0"/>
              <a:t>Schlaefer’s</a:t>
            </a:r>
            <a:r>
              <a:rPr lang="en-US" dirty="0" smtClean="0"/>
              <a:t> method ignores labels and not uses deep syntax dependencies. SRL gives two-level hierarchy: predicates and arguments. Dependencies between arguments are not considered – they all depends on predicate.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331641" y="69269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OpenEphyra</a:t>
            </a:r>
            <a:r>
              <a:rPr lang="en-US" dirty="0" smtClean="0"/>
              <a:t>: [</a:t>
            </a:r>
            <a:r>
              <a:rPr lang="en-GB" dirty="0" err="1" smtClean="0"/>
              <a:t>Schlaefer</a:t>
            </a:r>
            <a:r>
              <a:rPr lang="en-GB" dirty="0" smtClean="0"/>
              <a:t>. A Semantic Approach to Question Answering. 2007]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4437112"/>
            <a:ext cx="45940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&lt;ARGM_TMP&gt;In what year was&lt;/ARGM_TMP&gt;</a:t>
            </a:r>
          </a:p>
          <a:p>
            <a:r>
              <a:rPr lang="en-US" dirty="0" smtClean="0"/>
              <a:t>&lt;ARG1&gt;the Carnegie Mellon campus&lt;/ARG1&gt;</a:t>
            </a:r>
          </a:p>
          <a:p>
            <a:r>
              <a:rPr lang="en-US" dirty="0" smtClean="0"/>
              <a:t>&lt;ARGM_LOC&gt;at the west coast&lt;/ARGM_LOC&gt;</a:t>
            </a:r>
          </a:p>
          <a:p>
            <a:r>
              <a:rPr lang="en-US" dirty="0" smtClean="0"/>
              <a:t>&lt;TARGET&gt;established&lt;/TARGET&gt;?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5301208"/>
            <a:ext cx="46827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&lt;ARG1&gt;The CMU campus&lt;/ARG1&gt; </a:t>
            </a:r>
            <a:br>
              <a:rPr lang="en-US" dirty="0" smtClean="0"/>
            </a:br>
            <a:r>
              <a:rPr lang="en-US" dirty="0" smtClean="0"/>
              <a:t>&lt;ARGM_LOC&gt;at the US west cost&lt;/ARGM_LOC&gt;</a:t>
            </a:r>
            <a:br>
              <a:rPr lang="en-US" dirty="0" smtClean="0"/>
            </a:br>
            <a:r>
              <a:rPr lang="en-US" dirty="0" smtClean="0"/>
              <a:t>was &lt;TARGET&gt;founded&lt;/TARGET&gt;</a:t>
            </a:r>
            <a:br>
              <a:rPr lang="en-US" dirty="0" smtClean="0"/>
            </a:br>
            <a:r>
              <a:rPr lang="en-US" dirty="0" smtClean="0"/>
              <a:t>&lt;ARGM_TMP&gt;in the year 2002&lt;/ARGM_TMP&gt;</a:t>
            </a:r>
            <a:endParaRPr lang="ru-RU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US" dirty="0" smtClean="0"/>
              <a:t>Predicates matching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3312368"/>
          </a:xfrm>
        </p:spPr>
        <p:txBody>
          <a:bodyPr/>
          <a:lstStyle/>
          <a:p>
            <a:r>
              <a:rPr lang="en-US" dirty="0" smtClean="0"/>
              <a:t>Given two Semantic-Role-Labeled statements: question and </a:t>
            </a:r>
            <a:r>
              <a:rPr lang="en-US" dirty="0" smtClean="0"/>
              <a:t>snippet</a:t>
            </a:r>
            <a:endParaRPr lang="en-US" dirty="0" smtClean="0"/>
          </a:p>
          <a:p>
            <a:r>
              <a:rPr lang="en-US" dirty="0" smtClean="0"/>
              <a:t>Calculate similarity between all possible predicate-predicate </a:t>
            </a:r>
            <a:r>
              <a:rPr lang="en-US" dirty="0" smtClean="0"/>
              <a:t>pairs</a:t>
            </a:r>
            <a:endParaRPr lang="en-US" dirty="0" smtClean="0"/>
          </a:p>
          <a:p>
            <a:r>
              <a:rPr lang="en-US" dirty="0" smtClean="0"/>
              <a:t>Score of the best match to consider as answer </a:t>
            </a:r>
            <a:r>
              <a:rPr lang="en-US" dirty="0" smtClean="0"/>
              <a:t>confidence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920565" y="692696"/>
            <a:ext cx="6223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GB" dirty="0" err="1" smtClean="0"/>
              <a:t>Schlaefer</a:t>
            </a:r>
            <a:r>
              <a:rPr lang="en-GB" dirty="0" smtClean="0"/>
              <a:t>. A Semantic Approach to Question Answering. 2007]</a:t>
            </a:r>
            <a:endParaRPr lang="ru-RU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86221" y="4797425"/>
          <a:ext cx="5349875" cy="1173163"/>
        </p:xfrm>
        <a:graphic>
          <a:graphicData uri="http://schemas.openxmlformats.org/presentationml/2006/ole">
            <p:oleObj spid="_x0000_s37889" name="Equation" r:id="rId3" imgW="3568680" imgH="787320" progId="Equation.3">
              <p:embed/>
            </p:oleObj>
          </a:graphicData>
        </a:graphic>
      </p:graphicFrame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5921202" y="5877272"/>
          <a:ext cx="2683246" cy="432048"/>
        </p:xfrm>
        <a:graphic>
          <a:graphicData uri="http://schemas.openxmlformats.org/presentationml/2006/ole">
            <p:oleObj spid="_x0000_s37893" name="Equation" r:id="rId4" imgW="1498320" imgH="241200" progId="Equation.3">
              <p:embed/>
            </p:oleObj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5652120" y="4581128"/>
          <a:ext cx="1512168" cy="373133"/>
        </p:xfrm>
        <a:graphic>
          <a:graphicData uri="http://schemas.openxmlformats.org/presentationml/2006/ole">
            <p:oleObj spid="_x0000_s37894" name="Equation" r:id="rId5" imgW="977760" imgH="24120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588224" y="5013176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wordnet</a:t>
            </a:r>
            <a:r>
              <a:rPr lang="en-US" dirty="0" smtClean="0"/>
              <a:t>-based lexical similarity of terms</a:t>
            </a:r>
            <a:endParaRPr lang="ru-RU" dirty="0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US" dirty="0" smtClean="0"/>
              <a:t>Predicates matching performance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920565" y="692696"/>
            <a:ext cx="6223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en-GB" dirty="0" err="1" smtClean="0"/>
              <a:t>Schlaefer</a:t>
            </a:r>
            <a:r>
              <a:rPr lang="en-GB" dirty="0" smtClean="0"/>
              <a:t>. A Semantic Approach to Question Answering. 2007]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67544" y="2132856"/>
          <a:ext cx="8229600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Technique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Questions Answered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Questions Correct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Precision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Recall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Answer type analysis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0.479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0.387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Pattern learning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0.233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Semantic parsing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0.584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0.201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75656" y="4797152"/>
            <a:ext cx="61107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Precision and recall on TREC 11 questions </a:t>
            </a:r>
            <a:r>
              <a:rPr lang="en-US" b="1" dirty="0" smtClean="0"/>
              <a:t>with correct answers</a:t>
            </a:r>
            <a:br>
              <a:rPr lang="en-US" b="1" dirty="0" smtClean="0"/>
            </a:br>
            <a:r>
              <a:rPr lang="en-US" dirty="0" smtClean="0"/>
              <a:t>(500 -53=447 factoid questions)</a:t>
            </a:r>
            <a:endParaRPr lang="ru-RU" b="1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US" dirty="0" smtClean="0"/>
              <a:t>Parallel traversal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Given two </a:t>
            </a:r>
            <a:r>
              <a:rPr lang="en-US" u="sng" dirty="0" smtClean="0"/>
              <a:t>directed graphs</a:t>
            </a:r>
            <a:r>
              <a:rPr lang="en-US" dirty="0" smtClean="0"/>
              <a:t> representing semantic relations in question statement and in </a:t>
            </a:r>
            <a:r>
              <a:rPr lang="en-US" dirty="0" smtClean="0"/>
              <a:t>snippet</a:t>
            </a:r>
            <a:endParaRPr lang="en-US" dirty="0" smtClean="0"/>
          </a:p>
          <a:p>
            <a:r>
              <a:rPr lang="en-US" dirty="0" smtClean="0"/>
              <a:t>Replace focus by *ANS* in question and answer by *ANS* in </a:t>
            </a:r>
            <a:r>
              <a:rPr lang="en-US" dirty="0" smtClean="0"/>
              <a:t>snippet</a:t>
            </a:r>
            <a:endParaRPr lang="en-US" dirty="0" smtClean="0"/>
          </a:p>
          <a:p>
            <a:r>
              <a:rPr lang="en-US" dirty="0" smtClean="0"/>
              <a:t>Shortcut every </a:t>
            </a:r>
            <a:r>
              <a:rPr lang="en-US" dirty="0" smtClean="0"/>
              <a:t>node in snippet: </a:t>
            </a:r>
            <a:r>
              <a:rPr lang="en-US" dirty="0" smtClean="0"/>
              <a:t>for every pair of incoming and outgoing edge (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err="1" smtClean="0"/>
              <a:t>,e</a:t>
            </a:r>
            <a:r>
              <a:rPr lang="en-US" baseline="-25000" dirty="0" err="1" smtClean="0"/>
              <a:t>o</a:t>
            </a:r>
            <a:r>
              <a:rPr lang="en-US" dirty="0" smtClean="0"/>
              <a:t>) create a new edge (source(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</a:t>
            </a:r>
            <a:r>
              <a:rPr lang="en-US" dirty="0" smtClean="0"/>
              <a:t>),target(</a:t>
            </a:r>
            <a:r>
              <a:rPr lang="en-US" dirty="0" err="1" smtClean="0"/>
              <a:t>e</a:t>
            </a:r>
            <a:r>
              <a:rPr lang="en-US" baseline="-25000" dirty="0" err="1" smtClean="0"/>
              <a:t>o</a:t>
            </a:r>
            <a:r>
              <a:rPr lang="en-US" dirty="0" smtClean="0"/>
              <a:t>))</a:t>
            </a:r>
          </a:p>
          <a:p>
            <a:pPr>
              <a:buNone/>
            </a:pPr>
            <a:r>
              <a:rPr lang="en-US" dirty="0" smtClean="0"/>
              <a:t> (continued..)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764704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/>
              <a:t>[</a:t>
            </a:r>
            <a:r>
              <a:rPr lang="en-US" sz="1900" dirty="0" err="1" smtClean="0"/>
              <a:t>Solovyev</a:t>
            </a:r>
            <a:r>
              <a:rPr lang="en-US" sz="1900" dirty="0" smtClean="0"/>
              <a:t>. </a:t>
            </a:r>
            <a:r>
              <a:rPr lang="en-GB" sz="1900" dirty="0" smtClean="0"/>
              <a:t>Who is to blame and Where the dog is buried? Method of answers validations based on fuzzy matching of semantic graphs in Question answering system. </a:t>
            </a:r>
            <a:r>
              <a:rPr lang="en-GB" sz="1900" dirty="0" err="1" smtClean="0"/>
              <a:t>Romip</a:t>
            </a:r>
            <a:r>
              <a:rPr lang="en-GB" sz="1900" dirty="0" smtClean="0"/>
              <a:t> 2010</a:t>
            </a:r>
            <a:r>
              <a:rPr lang="en-US" sz="1900" dirty="0" smtClean="0"/>
              <a:t>]</a:t>
            </a:r>
            <a:endParaRPr lang="ru-RU" sz="190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877272"/>
          </a:xfrm>
        </p:spPr>
        <p:txBody>
          <a:bodyPr>
            <a:normAutofit/>
          </a:bodyPr>
          <a:lstStyle/>
          <a:p>
            <a:r>
              <a:rPr lang="en-US" dirty="0" smtClean="0"/>
              <a:t>Question Answering and Answer Validation task</a:t>
            </a:r>
          </a:p>
          <a:p>
            <a:r>
              <a:rPr lang="en-US" dirty="0" smtClean="0"/>
              <a:t>Answer Validation via Recognizing Text Entailment</a:t>
            </a:r>
          </a:p>
          <a:p>
            <a:pPr lvl="1"/>
            <a:r>
              <a:rPr lang="en-US" dirty="0" smtClean="0"/>
              <a:t>Bags of Words/Links intersection </a:t>
            </a:r>
            <a:r>
              <a:rPr lang="en-US" sz="1600" dirty="0" smtClean="0"/>
              <a:t>[Wang 2008]</a:t>
            </a:r>
            <a:endParaRPr lang="en-US" dirty="0" smtClean="0"/>
          </a:p>
          <a:p>
            <a:pPr lvl="1"/>
            <a:r>
              <a:rPr lang="en-US" dirty="0" smtClean="0"/>
              <a:t>Tree edit distance </a:t>
            </a:r>
            <a:r>
              <a:rPr lang="en-US" sz="1600" dirty="0" smtClean="0"/>
              <a:t>[</a:t>
            </a:r>
            <a:r>
              <a:rPr lang="en-GB" sz="1600" dirty="0" err="1"/>
              <a:t>Panyakanok</a:t>
            </a:r>
            <a:r>
              <a:rPr lang="en-GB" sz="1600" dirty="0"/>
              <a:t>, Roth, </a:t>
            </a:r>
            <a:r>
              <a:rPr lang="en-GB" sz="1600" dirty="0" err="1"/>
              <a:t>Yih</a:t>
            </a:r>
            <a:r>
              <a:rPr lang="en-GB" sz="1600" dirty="0"/>
              <a:t> </a:t>
            </a:r>
            <a:r>
              <a:rPr lang="en-GB" sz="1600" dirty="0" smtClean="0"/>
              <a:t>2004</a:t>
            </a:r>
            <a:r>
              <a:rPr lang="en-US" sz="1600" dirty="0" smtClean="0"/>
              <a:t>]</a:t>
            </a:r>
            <a:endParaRPr lang="en-US" dirty="0" smtClean="0"/>
          </a:p>
          <a:p>
            <a:pPr lvl="1"/>
            <a:r>
              <a:rPr lang="en-US" dirty="0" smtClean="0"/>
              <a:t>Trees alignment </a:t>
            </a:r>
            <a:r>
              <a:rPr lang="en-US" sz="1600" dirty="0" smtClean="0"/>
              <a:t>[</a:t>
            </a:r>
            <a:r>
              <a:rPr lang="en-GB" sz="1600" dirty="0" err="1"/>
              <a:t>Marsi</a:t>
            </a:r>
            <a:r>
              <a:rPr lang="en-GB" sz="1600" dirty="0"/>
              <a:t>, </a:t>
            </a:r>
            <a:r>
              <a:rPr lang="en-GB" sz="1600" dirty="0" err="1"/>
              <a:t>Krahmer</a:t>
            </a:r>
            <a:r>
              <a:rPr lang="en-GB" sz="1600" dirty="0"/>
              <a:t>, </a:t>
            </a:r>
            <a:r>
              <a:rPr lang="en-GB" sz="1600" dirty="0" err="1"/>
              <a:t>Bosma</a:t>
            </a:r>
            <a:r>
              <a:rPr lang="en-GB" sz="1600" dirty="0"/>
              <a:t>, </a:t>
            </a:r>
            <a:r>
              <a:rPr lang="en-GB" sz="1600" dirty="0" err="1"/>
              <a:t>Theune</a:t>
            </a:r>
            <a:r>
              <a:rPr lang="en-GB" sz="1600" dirty="0"/>
              <a:t> </a:t>
            </a:r>
            <a:r>
              <a:rPr lang="en-GB" sz="1600" dirty="0" smtClean="0"/>
              <a:t>2006</a:t>
            </a:r>
            <a:r>
              <a:rPr lang="en-US" sz="1600" dirty="0" smtClean="0"/>
              <a:t>]</a:t>
            </a:r>
            <a:endParaRPr lang="en-US" dirty="0" smtClean="0"/>
          </a:p>
          <a:p>
            <a:pPr lvl="1"/>
            <a:r>
              <a:rPr lang="en-US" dirty="0" smtClean="0"/>
              <a:t>Predicates matching </a:t>
            </a:r>
            <a:r>
              <a:rPr lang="en-US" sz="1600" dirty="0" smtClean="0"/>
              <a:t>[</a:t>
            </a:r>
            <a:r>
              <a:rPr lang="en-GB" sz="1600" dirty="0" err="1"/>
              <a:t>Schlaefer</a:t>
            </a:r>
            <a:r>
              <a:rPr lang="en-GB" sz="1600" dirty="0"/>
              <a:t> </a:t>
            </a:r>
            <a:r>
              <a:rPr lang="en-GB" sz="1600" dirty="0" smtClean="0"/>
              <a:t>2007</a:t>
            </a:r>
            <a:r>
              <a:rPr lang="en-US" sz="1600" dirty="0" smtClean="0"/>
              <a:t>]</a:t>
            </a:r>
            <a:endParaRPr lang="en-US" dirty="0" smtClean="0"/>
          </a:p>
          <a:p>
            <a:pPr lvl="1"/>
            <a:r>
              <a:rPr lang="en-US" dirty="0" smtClean="0"/>
              <a:t>Parallel traversal </a:t>
            </a:r>
            <a:r>
              <a:rPr lang="en-US" sz="1600" dirty="0" smtClean="0"/>
              <a:t>[</a:t>
            </a:r>
            <a:r>
              <a:rPr lang="en-US" sz="1600" dirty="0" err="1" smtClean="0"/>
              <a:t>Solovyev</a:t>
            </a:r>
            <a:r>
              <a:rPr lang="en-US" sz="1600" dirty="0" smtClean="0"/>
              <a:t> 2010]</a:t>
            </a:r>
            <a:endParaRPr lang="en-US" dirty="0" smtClean="0"/>
          </a:p>
          <a:p>
            <a:pPr lvl="1"/>
            <a:r>
              <a:rPr lang="en-US" dirty="0" smtClean="0"/>
              <a:t>Automatic logic prove for logical forms </a:t>
            </a:r>
            <a:r>
              <a:rPr lang="en-US" sz="1600" dirty="0" smtClean="0"/>
              <a:t>[</a:t>
            </a:r>
            <a:r>
              <a:rPr lang="en-US" sz="1600" dirty="0" err="1" smtClean="0"/>
              <a:t>Akhmatova</a:t>
            </a:r>
            <a:r>
              <a:rPr lang="en-US" sz="1600" dirty="0" smtClean="0"/>
              <a:t> 2005]</a:t>
            </a:r>
            <a:endParaRPr lang="en-US" dirty="0" smtClean="0"/>
          </a:p>
          <a:p>
            <a:r>
              <a:rPr lang="en-US" dirty="0" smtClean="0"/>
              <a:t>Cross-application of syntax and semantic models in various algorithms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US" dirty="0" smtClean="0"/>
              <a:t>Parallel traversal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764704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/>
              <a:t>[</a:t>
            </a:r>
            <a:r>
              <a:rPr lang="en-US" sz="1900" dirty="0" err="1" smtClean="0"/>
              <a:t>Solovyev</a:t>
            </a:r>
            <a:r>
              <a:rPr lang="en-US" sz="1900" dirty="0" smtClean="0"/>
              <a:t>. </a:t>
            </a:r>
            <a:r>
              <a:rPr lang="en-GB" sz="1900" dirty="0" smtClean="0"/>
              <a:t>Who is to blame and Where the dog is buried? Method of answers validations based on fuzzy matching of semantic graphs in Question answering system. </a:t>
            </a:r>
            <a:r>
              <a:rPr lang="en-GB" sz="1900" dirty="0" err="1" smtClean="0"/>
              <a:t>Romip</a:t>
            </a:r>
            <a:r>
              <a:rPr lang="en-GB" sz="1900" dirty="0" smtClean="0"/>
              <a:t> 2010</a:t>
            </a:r>
            <a:r>
              <a:rPr lang="en-US" sz="1900" dirty="0" smtClean="0"/>
              <a:t>]</a:t>
            </a:r>
            <a:endParaRPr lang="ru-RU" sz="1900" dirty="0"/>
          </a:p>
        </p:txBody>
      </p:sp>
      <p:graphicFrame>
        <p:nvGraphicFramePr>
          <p:cNvPr id="5" name="Содержимое 4"/>
          <p:cNvGraphicFramePr>
            <a:graphicFrameLocks noChangeAspect="1"/>
          </p:cNvGraphicFramePr>
          <p:nvPr>
            <p:ph idx="1"/>
          </p:nvPr>
        </p:nvGraphicFramePr>
        <p:xfrm>
          <a:off x="179512" y="2780928"/>
          <a:ext cx="8589363" cy="1008112"/>
        </p:xfrm>
        <a:graphic>
          <a:graphicData uri="http://schemas.openxmlformats.org/presentationml/2006/ole">
            <p:oleObj spid="_x0000_s47106" name="Equation" r:id="rId3" imgW="3898800" imgH="45720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23527" y="4005064"/>
          <a:ext cx="6336705" cy="812398"/>
        </p:xfrm>
        <a:graphic>
          <a:graphicData uri="http://schemas.openxmlformats.org/presentationml/2006/ole">
            <p:oleObj spid="_x0000_s47107" name="Equation" r:id="rId4" imgW="2971800" imgH="380880" progId="Equation.3">
              <p:embed/>
            </p:oleObj>
          </a:graphicData>
        </a:graphic>
      </p:graphicFrame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323529" y="5149532"/>
          <a:ext cx="6264696" cy="799748"/>
        </p:xfrm>
        <a:graphic>
          <a:graphicData uri="http://schemas.openxmlformats.org/presentationml/2006/ole">
            <p:oleObj spid="_x0000_s47108" name="Equation" r:id="rId5" imgW="2984400" imgH="380880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51520" y="1628800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Calculate similarity of nodes *ANS* and *ANS* by recursive formula:</a:t>
            </a:r>
            <a:endParaRPr lang="ru-RU" sz="2800" dirty="0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US" dirty="0" smtClean="0"/>
              <a:t>Parallel traversal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764704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/>
              <a:t>[</a:t>
            </a:r>
            <a:r>
              <a:rPr lang="en-US" sz="1900" dirty="0" err="1" smtClean="0"/>
              <a:t>Solovyev</a:t>
            </a:r>
            <a:r>
              <a:rPr lang="en-US" sz="1900" dirty="0" smtClean="0"/>
              <a:t>. </a:t>
            </a:r>
            <a:r>
              <a:rPr lang="en-GB" sz="1900" dirty="0" smtClean="0"/>
              <a:t>Who is to blame and Where the dog is buried? Method of answers validations based on fuzzy matching of semantic graphs in Question answering system. </a:t>
            </a:r>
            <a:r>
              <a:rPr lang="en-GB" sz="1900" dirty="0" err="1" smtClean="0"/>
              <a:t>Romip</a:t>
            </a:r>
            <a:r>
              <a:rPr lang="en-GB" sz="1900" dirty="0" smtClean="0"/>
              <a:t> 2010</a:t>
            </a:r>
            <a:r>
              <a:rPr lang="en-US" sz="1900" dirty="0" smtClean="0"/>
              <a:t>]</a:t>
            </a:r>
            <a:endParaRPr lang="ru-RU" sz="1900" dirty="0"/>
          </a:p>
        </p:txBody>
      </p:sp>
      <p:pic>
        <p:nvPicPr>
          <p:cNvPr id="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20000"/>
            <a:grayscl/>
          </a:blip>
          <a:srcRect/>
          <a:stretch>
            <a:fillRect/>
          </a:stretch>
        </p:blipFill>
        <p:spPr bwMode="auto">
          <a:xfrm>
            <a:off x="2047558" y="1410233"/>
            <a:ext cx="7003449" cy="482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 cstate="print">
            <a:lum contrast="20000"/>
            <a:grayscl/>
          </a:blip>
          <a:srcRect/>
          <a:stretch>
            <a:fillRect/>
          </a:stretch>
        </p:blipFill>
        <p:spPr bwMode="auto">
          <a:xfrm>
            <a:off x="12278" y="3933825"/>
            <a:ext cx="2903538" cy="2924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Parallel traversal performance on ROMIP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92696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/>
              <a:t>[</a:t>
            </a:r>
            <a:r>
              <a:rPr lang="en-US" sz="1900" dirty="0" err="1" smtClean="0"/>
              <a:t>Solovyev</a:t>
            </a:r>
            <a:r>
              <a:rPr lang="en-US" sz="1900" dirty="0" smtClean="0"/>
              <a:t>. </a:t>
            </a:r>
            <a:r>
              <a:rPr lang="en-GB" sz="1900" dirty="0" smtClean="0"/>
              <a:t>Who is to blame and Where the dog is buried? Method of answers validations based on fuzzy matching of semantic graphs in Question answering system. </a:t>
            </a:r>
            <a:r>
              <a:rPr lang="en-GB" sz="1900" dirty="0" err="1" smtClean="0"/>
              <a:t>Romip</a:t>
            </a:r>
            <a:r>
              <a:rPr lang="en-GB" sz="1900" dirty="0" smtClean="0"/>
              <a:t> 2010</a:t>
            </a:r>
            <a:r>
              <a:rPr lang="en-US" sz="1900" dirty="0" smtClean="0"/>
              <a:t>]</a:t>
            </a:r>
            <a:endParaRPr lang="ru-RU" sz="1900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043608" y="2708920"/>
          <a:ext cx="6672063" cy="2083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4021"/>
                <a:gridCol w="2224021"/>
                <a:gridCol w="2224021"/>
              </a:tblGrid>
              <a:tr h="467885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Recall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Error</a:t>
                      </a:r>
                      <a:endParaRPr lang="ru-RU" sz="2000" dirty="0"/>
                    </a:p>
                  </a:txBody>
                  <a:tcPr/>
                </a:tc>
              </a:tr>
              <a:tr h="8075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myrtle-</a:t>
                      </a:r>
                      <a:r>
                        <a:rPr lang="en-US" sz="2000" dirty="0" err="1" smtClean="0"/>
                        <a:t>lucene</a:t>
                      </a:r>
                      <a:r>
                        <a:rPr lang="en-US" sz="2000" dirty="0" smtClean="0"/>
                        <a:t/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(bag-of-words)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0.083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0.598</a:t>
                      </a:r>
                      <a:endParaRPr lang="ru-RU" sz="2000" dirty="0"/>
                    </a:p>
                  </a:txBody>
                  <a:tcPr/>
                </a:tc>
              </a:tr>
              <a:tr h="8075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myrtle-</a:t>
                      </a:r>
                      <a:r>
                        <a:rPr lang="en-US" sz="2000" dirty="0" err="1" smtClean="0"/>
                        <a:t>seman</a:t>
                      </a:r>
                      <a:r>
                        <a:rPr lang="en-US" sz="2000" dirty="0" smtClean="0"/>
                        <a:t/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(parallel traversal)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0.050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0.264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2423"/>
            <a:ext cx="5004048" cy="6870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3968" y="0"/>
            <a:ext cx="4860032" cy="1417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Automatic logic prove for logical forms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64088" y="2204864"/>
            <a:ext cx="3563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text. </a:t>
            </a:r>
            <a:r>
              <a:rPr lang="en-US" i="1" dirty="0"/>
              <a:t>A boy bought a desk.</a:t>
            </a:r>
          </a:p>
          <a:p>
            <a:r>
              <a:rPr lang="en-US" b="1" dirty="0"/>
              <a:t>hypothesis. </a:t>
            </a:r>
            <a:r>
              <a:rPr lang="en-US" i="1" dirty="0"/>
              <a:t>A boy bought a table.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292080" y="3075925"/>
            <a:ext cx="3563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Axiom extracted from </a:t>
            </a:r>
            <a:r>
              <a:rPr lang="en-US" dirty="0" err="1"/>
              <a:t>WordNet</a:t>
            </a:r>
            <a:r>
              <a:rPr lang="en-US" dirty="0"/>
              <a:t>:</a:t>
            </a:r>
          </a:p>
          <a:p>
            <a:r>
              <a:rPr lang="en-US" i="1" dirty="0"/>
              <a:t>X is a </a:t>
            </a:r>
            <a:r>
              <a:rPr lang="en-US" i="1" dirty="0" err="1"/>
              <a:t>desk→X</a:t>
            </a:r>
            <a:r>
              <a:rPr lang="en-US" i="1" dirty="0"/>
              <a:t> is a table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292080" y="3796005"/>
            <a:ext cx="37079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Input for Otter: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exists </a:t>
            </a:r>
            <a:r>
              <a:rPr lang="en-US" i="1" dirty="0"/>
              <a:t>x exists y exists e (boy(x) &amp; bought(e, x, y) &amp; desk(y</a:t>
            </a:r>
            <a:r>
              <a:rPr lang="en-US" i="1" dirty="0" smtClean="0"/>
              <a:t>)).</a:t>
            </a:r>
            <a:br>
              <a:rPr lang="en-US" i="1" dirty="0" smtClean="0"/>
            </a:br>
            <a:endParaRPr lang="en-US" i="1" dirty="0"/>
          </a:p>
          <a:p>
            <a:r>
              <a:rPr lang="en-US" dirty="0"/>
              <a:t>all </a:t>
            </a:r>
            <a:r>
              <a:rPr lang="en-US" i="1" dirty="0"/>
              <a:t>x (desk(x) → table(x</a:t>
            </a:r>
            <a:r>
              <a:rPr lang="en-US" i="1" dirty="0" smtClean="0"/>
              <a:t>)).</a:t>
            </a:r>
            <a:br>
              <a:rPr lang="en-US" i="1" dirty="0" smtClean="0"/>
            </a:br>
            <a:endParaRPr lang="en-US" i="1" dirty="0"/>
          </a:p>
          <a:p>
            <a:r>
              <a:rPr lang="es-ES" dirty="0"/>
              <a:t>-(exists </a:t>
            </a:r>
            <a:r>
              <a:rPr lang="es-ES" i="1" dirty="0"/>
              <a:t>x, y, e (boy(x) &amp; bought(e, x, y) &amp; table(y))).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07496" y="1340768"/>
            <a:ext cx="4536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[</a:t>
            </a:r>
            <a:r>
              <a:rPr lang="en-US" dirty="0" err="1" smtClean="0"/>
              <a:t>Akhmatova</a:t>
            </a:r>
            <a:r>
              <a:rPr lang="en-US" dirty="0" smtClean="0"/>
              <a:t> et al. Recognizing Textual Entailment Via Atomic Propositions. 2006]</a:t>
            </a:r>
            <a:endParaRPr lang="ru-RU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dirty="0" smtClean="0"/>
              <a:t>Automatic logic prove. Example.</a:t>
            </a:r>
            <a:endParaRPr lang="ru-RU" dirty="0"/>
          </a:p>
        </p:txBody>
      </p:sp>
      <p:pic>
        <p:nvPicPr>
          <p:cNvPr id="358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8080156" cy="5392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Cross-application of models and algorithms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68760"/>
          <a:ext cx="9143999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1652"/>
                <a:gridCol w="2205946"/>
                <a:gridCol w="1706490"/>
                <a:gridCol w="1981091"/>
                <a:gridCol w="179882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Bag of words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Syntax dependencies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Semantic dependencies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Logic</a:t>
                      </a:r>
                      <a:r>
                        <a:rPr lang="en-US" baseline="0" dirty="0" smtClean="0"/>
                        <a:t> forms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Sets intersection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Wang</a:t>
                      </a:r>
                      <a:r>
                        <a:rPr lang="en-US" baseline="0" dirty="0" smtClean="0"/>
                        <a:t> 2008</a:t>
                      </a:r>
                      <a:br>
                        <a:rPr lang="en-US" baseline="0" dirty="0" smtClean="0"/>
                      </a:br>
                      <a:r>
                        <a:rPr lang="en-US" baseline="0" dirty="0" err="1" smtClean="0"/>
                        <a:t>Zanzotto</a:t>
                      </a:r>
                      <a:r>
                        <a:rPr lang="en-US" baseline="0" dirty="0" smtClean="0"/>
                        <a:t> 2006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ru-RU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Wang</a:t>
                      </a:r>
                      <a:r>
                        <a:rPr lang="en-US" baseline="0" dirty="0" smtClean="0"/>
                        <a:t> 20</a:t>
                      </a:r>
                      <a:r>
                        <a:rPr lang="en-US" dirty="0" smtClean="0"/>
                        <a:t>08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Predicates matching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ru-RU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Schlaefer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2007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Trees alignment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Marsi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Krahmer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Bosma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Theune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2006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ru-RU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Tree-edit distance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Panyakanok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Roth, </a:t>
                      </a:r>
                      <a:r>
                        <a:rPr lang="en-GB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Yih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2004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ru-RU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Parallel traversal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</a:t>
                      </a:r>
                      <a:endParaRPr lang="ru-RU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Solovyev</a:t>
                      </a:r>
                      <a:r>
                        <a:rPr lang="en-US" dirty="0" smtClean="0"/>
                        <a:t> 2010</a:t>
                      </a:r>
                      <a:endParaRPr lang="ru-RU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Automatic theorem prove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Akhmatova</a:t>
                      </a:r>
                      <a:r>
                        <a:rPr lang="en-US" baseline="0" dirty="0" smtClean="0"/>
                        <a:t> 20</a:t>
                      </a:r>
                      <a:r>
                        <a:rPr lang="en-US" dirty="0" smtClean="0"/>
                        <a:t>05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There are many works on RTE and AVE in QA use Dependency trees</a:t>
            </a:r>
          </a:p>
          <a:p>
            <a:r>
              <a:rPr lang="en-US" dirty="0" smtClean="0"/>
              <a:t>Authors usually stick to single parsing model from the very beginning till the end</a:t>
            </a:r>
          </a:p>
          <a:p>
            <a:r>
              <a:rPr lang="en-US" dirty="0" smtClean="0"/>
              <a:t>There is an opportunity for replacing underlying model in existing algorithms (experiments A, B, C, D, E)</a:t>
            </a:r>
          </a:p>
          <a:p>
            <a:r>
              <a:rPr lang="en-US" dirty="0" smtClean="0"/>
              <a:t>Looks like in most works syntax relations are enough, authors ignores sophisticated semantic attributes</a:t>
            </a:r>
          </a:p>
          <a:p>
            <a:r>
              <a:rPr lang="en-US" dirty="0" smtClean="0"/>
              <a:t>Almost nothing done in Russian language</a:t>
            </a:r>
          </a:p>
          <a:p>
            <a:r>
              <a:rPr lang="en-US" dirty="0" smtClean="0"/>
              <a:t>In current project all algorithms above implemented</a:t>
            </a:r>
          </a:p>
          <a:p>
            <a:r>
              <a:rPr lang="en-US" dirty="0" smtClean="0"/>
              <a:t>Russian AVE collection is being developed…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640960" cy="5976663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1450" dirty="0" smtClean="0"/>
              <a:t>QA overview:</a:t>
            </a:r>
          </a:p>
          <a:p>
            <a:pPr lvl="0"/>
            <a:r>
              <a:rPr lang="en-US" sz="1450" dirty="0" err="1" smtClean="0"/>
              <a:t>Ittycheriah</a:t>
            </a:r>
            <a:r>
              <a:rPr lang="en-US" sz="1450" dirty="0" smtClean="0"/>
              <a:t>, Abraham. A Statistical Approach for Open Domain Question Answering // Advances in Open Domain Question Answering. Springer Netherlands, 2006. Part 1. Vol.32.</a:t>
            </a:r>
          </a:p>
          <a:p>
            <a:r>
              <a:rPr lang="en-US" sz="1450" dirty="0" err="1" smtClean="0"/>
              <a:t>Prager</a:t>
            </a:r>
            <a:r>
              <a:rPr lang="en-US" sz="1450" dirty="0" smtClean="0"/>
              <a:t>, John. Open-Domain Question-Answering // Foundation and Trends in Information Retrieval, </a:t>
            </a:r>
            <a:r>
              <a:rPr lang="en-US" sz="1450" dirty="0" err="1" smtClean="0"/>
              <a:t>vol</a:t>
            </a:r>
            <a:r>
              <a:rPr lang="en-US" sz="1450" dirty="0" smtClean="0"/>
              <a:t> 1, no 2, pp 91-231, 2006.</a:t>
            </a:r>
          </a:p>
          <a:p>
            <a:r>
              <a:rPr lang="en-GB" sz="1450" dirty="0" smtClean="0"/>
              <a:t>Rodrigo, Á., </a:t>
            </a:r>
            <a:r>
              <a:rPr lang="en-GB" sz="1450" dirty="0" err="1" smtClean="0"/>
              <a:t>Peñas</a:t>
            </a:r>
            <a:r>
              <a:rPr lang="en-GB" sz="1450" dirty="0" smtClean="0"/>
              <a:t>, A., and </a:t>
            </a:r>
            <a:r>
              <a:rPr lang="en-GB" sz="1450" dirty="0" err="1" smtClean="0"/>
              <a:t>Verdejo</a:t>
            </a:r>
            <a:r>
              <a:rPr lang="en-GB" sz="1450" dirty="0" smtClean="0"/>
              <a:t>, F. 2009. Overview of the answer validation exercise 2008. In Proceedings of the 9th CLEF 2008. Lecture Notes In Computer Science. Springer-</a:t>
            </a:r>
            <a:r>
              <a:rPr lang="en-GB" sz="1450" dirty="0" err="1" smtClean="0"/>
              <a:t>Verlag</a:t>
            </a:r>
            <a:r>
              <a:rPr lang="en-GB" sz="1450" dirty="0" smtClean="0"/>
              <a:t>, Berlin, Heidelberg, 296-313.</a:t>
            </a:r>
          </a:p>
          <a:p>
            <a:pPr>
              <a:buNone/>
            </a:pPr>
            <a:r>
              <a:rPr lang="en-US" sz="1450" dirty="0" smtClean="0"/>
              <a:t>RTE in QA:</a:t>
            </a:r>
          </a:p>
          <a:p>
            <a:r>
              <a:rPr lang="en-GB" sz="1450" dirty="0" smtClean="0"/>
              <a:t>Wang, Neumann. Using Recognizing Textual Entailment as a Core Engine for Answer Validation // Working Notes for the CLEF 2008 Workshop.</a:t>
            </a:r>
          </a:p>
          <a:p>
            <a:r>
              <a:rPr lang="en-US" sz="1450" dirty="0" err="1" smtClean="0"/>
              <a:t>Panyakanok</a:t>
            </a:r>
            <a:r>
              <a:rPr lang="en-US" sz="1450" dirty="0" smtClean="0"/>
              <a:t>, V., Roth, D. and </a:t>
            </a:r>
            <a:r>
              <a:rPr lang="en-US" sz="1450" dirty="0" err="1" smtClean="0"/>
              <a:t>Yih</a:t>
            </a:r>
            <a:r>
              <a:rPr lang="en-US" sz="1450" dirty="0" smtClean="0"/>
              <a:t>, W. Natural language interface via dependency tree mapping: An application to question answering // AI and Math.- January 2004.</a:t>
            </a:r>
            <a:endParaRPr lang="ru-RU" sz="1450" dirty="0" smtClean="0"/>
          </a:p>
          <a:p>
            <a:r>
              <a:rPr lang="en-US" sz="1450" dirty="0" smtClean="0"/>
              <a:t>Zhang, </a:t>
            </a:r>
            <a:r>
              <a:rPr lang="en-US" sz="1450" dirty="0" err="1" smtClean="0"/>
              <a:t>Shasha</a:t>
            </a:r>
            <a:r>
              <a:rPr lang="en-US" sz="1450" dirty="0" smtClean="0"/>
              <a:t>. Simple fast algorithms for the editing distance between tree and related problems. 1989</a:t>
            </a:r>
          </a:p>
          <a:p>
            <a:pPr lvl="0"/>
            <a:r>
              <a:rPr lang="en-US" sz="1450" dirty="0" err="1" smtClean="0"/>
              <a:t>Marsi</a:t>
            </a:r>
            <a:r>
              <a:rPr lang="en-US" sz="1450" dirty="0" smtClean="0"/>
              <a:t>, E. and </a:t>
            </a:r>
            <a:r>
              <a:rPr lang="en-US" sz="1450" dirty="0" err="1" smtClean="0"/>
              <a:t>Krahmer</a:t>
            </a:r>
            <a:r>
              <a:rPr lang="en-US" sz="1450" dirty="0" smtClean="0"/>
              <a:t>, E. and </a:t>
            </a:r>
            <a:r>
              <a:rPr lang="en-US" sz="1450" dirty="0" err="1" smtClean="0"/>
              <a:t>Bosma</a:t>
            </a:r>
            <a:r>
              <a:rPr lang="en-US" sz="1450" dirty="0" smtClean="0"/>
              <a:t>, W.E. and </a:t>
            </a:r>
            <a:r>
              <a:rPr lang="en-US" sz="1450" dirty="0" err="1" smtClean="0"/>
              <a:t>Theune</a:t>
            </a:r>
            <a:r>
              <a:rPr lang="en-US" sz="1450" dirty="0" smtClean="0"/>
              <a:t>, M. (2006) Normalized Alignment of Dependency Trees for Detecting Textual Entailment. In: Second PASCAL </a:t>
            </a:r>
            <a:r>
              <a:rPr lang="en-US" sz="1450" dirty="0" err="1" smtClean="0"/>
              <a:t>Recognising</a:t>
            </a:r>
            <a:r>
              <a:rPr lang="en-US" sz="1450" dirty="0" smtClean="0"/>
              <a:t> Textual Entailment Challenge, 10-12 April 2006, Venice, Italy.</a:t>
            </a:r>
            <a:endParaRPr lang="ru-RU" sz="1450" dirty="0" smtClean="0"/>
          </a:p>
          <a:p>
            <a:pPr lvl="0"/>
            <a:r>
              <a:rPr lang="en-US" sz="1450" dirty="0" err="1" smtClean="0"/>
              <a:t>Schlaefer</a:t>
            </a:r>
            <a:r>
              <a:rPr lang="en-US" sz="1450" dirty="0" smtClean="0"/>
              <a:t>, </a:t>
            </a:r>
            <a:r>
              <a:rPr lang="en-US" sz="1450" dirty="0" err="1" smtClean="0"/>
              <a:t>Nico</a:t>
            </a:r>
            <a:r>
              <a:rPr lang="en-US" sz="1450" dirty="0" smtClean="0"/>
              <a:t>. A Semantic Approach to Question Answering: </a:t>
            </a:r>
            <a:r>
              <a:rPr lang="en-US" sz="1450" dirty="0" err="1" smtClean="0"/>
              <a:t>Saarbrücken</a:t>
            </a:r>
            <a:r>
              <a:rPr lang="en-US" sz="1450" dirty="0" smtClean="0"/>
              <a:t> 2007.</a:t>
            </a:r>
            <a:endParaRPr lang="ru-RU" sz="1450" dirty="0" smtClean="0"/>
          </a:p>
          <a:p>
            <a:pPr lvl="0"/>
            <a:r>
              <a:rPr lang="en-US" sz="1450" dirty="0" err="1" smtClean="0"/>
              <a:t>Akhmatova</a:t>
            </a:r>
            <a:r>
              <a:rPr lang="en-US" sz="1450" dirty="0" smtClean="0"/>
              <a:t>, E. Textual Entailment Resolution via Atomic Propositions // Proceedings of the PASCAL Challenges Workshop on </a:t>
            </a:r>
            <a:r>
              <a:rPr lang="en-US" sz="1450" dirty="0" err="1" smtClean="0"/>
              <a:t>Recognising</a:t>
            </a:r>
            <a:r>
              <a:rPr lang="en-US" sz="1450" dirty="0" smtClean="0"/>
              <a:t> Textual Entailment, Southampton, UK (2005) 61–64.</a:t>
            </a:r>
            <a:endParaRPr lang="en-GB" sz="1450" dirty="0" smtClean="0"/>
          </a:p>
          <a:p>
            <a:r>
              <a:rPr lang="en-US" sz="1450" dirty="0" err="1" smtClean="0"/>
              <a:t>Solovyev</a:t>
            </a:r>
            <a:r>
              <a:rPr lang="en-US" sz="1450" dirty="0" smtClean="0"/>
              <a:t>. </a:t>
            </a:r>
            <a:r>
              <a:rPr lang="en-GB" sz="1450" dirty="0" smtClean="0"/>
              <a:t>Who is to blame and Where the dog is </a:t>
            </a:r>
            <a:r>
              <a:rPr lang="en-GB" sz="1450" dirty="0" smtClean="0"/>
              <a:t>buried</a:t>
            </a:r>
            <a:r>
              <a:rPr lang="en-GB" sz="1450" dirty="0" smtClean="0"/>
              <a:t>? Method of answers </a:t>
            </a:r>
            <a:r>
              <a:rPr lang="en-GB" sz="1450" dirty="0" smtClean="0"/>
              <a:t>validation </a:t>
            </a:r>
            <a:r>
              <a:rPr lang="en-GB" sz="1450" dirty="0" smtClean="0"/>
              <a:t>based on fuzzy matching of semantic graphs in Question answering system. </a:t>
            </a:r>
            <a:r>
              <a:rPr lang="en-GB" sz="1450" dirty="0" err="1" smtClean="0"/>
              <a:t>Romip</a:t>
            </a:r>
            <a:r>
              <a:rPr lang="en-GB" sz="1450" dirty="0" smtClean="0"/>
              <a:t> 2010</a:t>
            </a:r>
          </a:p>
          <a:p>
            <a:pPr>
              <a:buNone/>
            </a:pPr>
            <a:r>
              <a:rPr lang="en-GB" sz="1450" dirty="0" smtClean="0"/>
              <a:t>Tools:</a:t>
            </a:r>
            <a:endParaRPr lang="en-US" sz="1450" dirty="0" smtClean="0"/>
          </a:p>
          <a:p>
            <a:r>
              <a:rPr lang="en-US" sz="1450" dirty="0" smtClean="0">
                <a:hlinkClick r:id="rId2"/>
              </a:rPr>
              <a:t>http://</a:t>
            </a:r>
            <a:r>
              <a:rPr lang="en-US" sz="1450" dirty="0" smtClean="0">
                <a:hlinkClick r:id="rId2"/>
              </a:rPr>
              <a:t>aot.ru</a:t>
            </a:r>
            <a:r>
              <a:rPr lang="en-US" sz="1450" dirty="0" smtClean="0"/>
              <a:t> 	</a:t>
            </a:r>
            <a:r>
              <a:rPr lang="en-US" sz="1450" dirty="0" smtClean="0">
                <a:hlinkClick r:id="rId3"/>
              </a:rPr>
              <a:t>http</a:t>
            </a:r>
            <a:r>
              <a:rPr lang="en-US" sz="1450" dirty="0" smtClean="0">
                <a:hlinkClick r:id="rId3"/>
              </a:rPr>
              <a:t>://</a:t>
            </a:r>
            <a:r>
              <a:rPr lang="en-US" sz="1450" dirty="0" smtClean="0">
                <a:hlinkClick r:id="rId3"/>
              </a:rPr>
              <a:t>rco.ru</a:t>
            </a:r>
            <a:r>
              <a:rPr lang="en-US" sz="1450" dirty="0" smtClean="0"/>
              <a:t> 	</a:t>
            </a:r>
            <a:r>
              <a:rPr lang="en-GB" sz="1450" u="sng" dirty="0" smtClean="0">
                <a:hlinkClick r:id="rId4"/>
              </a:rPr>
              <a:t>http</a:t>
            </a:r>
            <a:r>
              <a:rPr lang="en-GB" sz="1450" u="sng" dirty="0" smtClean="0">
                <a:hlinkClick r:id="rId4"/>
              </a:rPr>
              <a:t>://mu.lti.cs.cmu.edu/trac/Ephyra/wiki</a:t>
            </a:r>
            <a:endParaRPr lang="en-US" sz="1450" dirty="0" smtClean="0"/>
          </a:p>
          <a:p>
            <a:pPr>
              <a:buNone/>
            </a:pPr>
            <a:endParaRPr lang="ru-RU" sz="145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a-soloviev@mail.ru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http://qa.lib.bmstu.ru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US" dirty="0" smtClean="0"/>
              <a:t>Question Answering</a:t>
            </a:r>
            <a:endParaRPr lang="ru-RU" dirty="0"/>
          </a:p>
        </p:txBody>
      </p:sp>
      <p:pic>
        <p:nvPicPr>
          <p:cNvPr id="1843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2519" t="22818" r="14393" b="2317"/>
          <a:stretch>
            <a:fillRect/>
          </a:stretch>
        </p:blipFill>
        <p:spPr bwMode="auto">
          <a:xfrm>
            <a:off x="1" y="980728"/>
            <a:ext cx="9144000" cy="5516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Meta-search architecture</a:t>
            </a:r>
            <a:endParaRPr lang="ru-RU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12776"/>
            <a:ext cx="6958689" cy="475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024" y="200"/>
            <a:ext cx="7956376" cy="682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0"/>
            <a:ext cx="6444208" cy="1124744"/>
          </a:xfrm>
        </p:spPr>
        <p:txBody>
          <a:bodyPr/>
          <a:lstStyle/>
          <a:p>
            <a:r>
              <a:rPr lang="en-US" dirty="0" smtClean="0"/>
              <a:t>Answer Validation task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en-US" dirty="0" smtClean="0"/>
              <a:t>Bag of words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424936" cy="51125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Used as baseline method or backup strategy</a:t>
            </a:r>
          </a:p>
          <a:p>
            <a:r>
              <a:rPr lang="en-US" dirty="0" smtClean="0"/>
              <a:t>Given two sentences – question and </a:t>
            </a:r>
            <a:r>
              <a:rPr lang="en-US" dirty="0" smtClean="0"/>
              <a:t>snippet</a:t>
            </a:r>
            <a:endParaRPr lang="en-US" dirty="0" smtClean="0"/>
          </a:p>
          <a:p>
            <a:r>
              <a:rPr lang="en-US" dirty="0" smtClean="0"/>
              <a:t>Replace question focus by </a:t>
            </a:r>
            <a:r>
              <a:rPr lang="en-US" i="1" dirty="0" smtClean="0"/>
              <a:t>*ANS*</a:t>
            </a:r>
          </a:p>
          <a:p>
            <a:r>
              <a:rPr lang="en-US" dirty="0" smtClean="0"/>
              <a:t>Replace answer in </a:t>
            </a:r>
            <a:r>
              <a:rPr lang="en-US" dirty="0" smtClean="0"/>
              <a:t>snippet </a:t>
            </a:r>
            <a:r>
              <a:rPr lang="en-US" dirty="0" smtClean="0"/>
              <a:t>by </a:t>
            </a:r>
            <a:r>
              <a:rPr lang="en-US" i="1" dirty="0" smtClean="0"/>
              <a:t>*ANS*</a:t>
            </a:r>
          </a:p>
          <a:p>
            <a:r>
              <a:rPr lang="en-US" dirty="0" smtClean="0"/>
              <a:t>Remove stop words and punctuations</a:t>
            </a:r>
          </a:p>
          <a:p>
            <a:r>
              <a:rPr lang="en-US" dirty="0" smtClean="0"/>
              <a:t>Count sets of distinct words in question and supporting text – </a:t>
            </a:r>
            <a:r>
              <a:rPr lang="en-US" i="1" dirty="0" smtClean="0"/>
              <a:t>Q</a:t>
            </a:r>
            <a:r>
              <a:rPr lang="en-US" dirty="0" smtClean="0"/>
              <a:t> and </a:t>
            </a:r>
            <a:r>
              <a:rPr lang="en-US" i="1" dirty="0" smtClean="0"/>
              <a:t>P</a:t>
            </a:r>
          </a:p>
          <a:p>
            <a:r>
              <a:rPr lang="en-US" dirty="0" smtClean="0"/>
              <a:t>c=|Q∩</a:t>
            </a:r>
            <a:r>
              <a:rPr lang="en-US" dirty="0"/>
              <a:t>P</a:t>
            </a:r>
            <a:r>
              <a:rPr lang="en-US" dirty="0" smtClean="0"/>
              <a:t>|/|Q|</a:t>
            </a:r>
          </a:p>
          <a:p>
            <a:r>
              <a:rPr lang="en-US" dirty="0" smtClean="0"/>
              <a:t>Answer is supported by </a:t>
            </a:r>
            <a:r>
              <a:rPr lang="en-US" dirty="0" smtClean="0"/>
              <a:t>snippet if </a:t>
            </a:r>
            <a:r>
              <a:rPr lang="en-US" i="1" dirty="0" smtClean="0"/>
              <a:t>c &gt; threshold</a:t>
            </a:r>
            <a:r>
              <a:rPr lang="en-US" dirty="0" smtClean="0"/>
              <a:t> (e.g. </a:t>
            </a:r>
            <a:r>
              <a:rPr lang="en-US" i="1" dirty="0" smtClean="0"/>
              <a:t>0.7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5896" y="764704"/>
            <a:ext cx="55081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 smtClean="0"/>
              <a:t>Backup strategy in [Wang, Neumann. Using Recognizing Textual Entailment as a Core Engine for Answer Validation. 2008]</a:t>
            </a:r>
            <a:endParaRPr lang="ru-RU" sz="1600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Bag of words example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is the fastest car in the world?</a:t>
            </a:r>
          </a:p>
          <a:p>
            <a:r>
              <a:rPr lang="en-US" dirty="0" smtClean="0"/>
              <a:t>The Jaguar XJ220 is the dearest, fastest and the most sought after car in the world.</a:t>
            </a:r>
          </a:p>
          <a:p>
            <a:pPr>
              <a:buNone/>
            </a:pPr>
            <a:r>
              <a:rPr lang="en-US" dirty="0"/>
              <a:t>→</a:t>
            </a:r>
            <a:endParaRPr lang="en-US" dirty="0" smtClean="0"/>
          </a:p>
          <a:p>
            <a:r>
              <a:rPr lang="en-US" dirty="0" smtClean="0"/>
              <a:t>*ANS* is the fastest car in the world?</a:t>
            </a:r>
          </a:p>
          <a:p>
            <a:r>
              <a:rPr lang="en-US" dirty="0" smtClean="0"/>
              <a:t>The *ANS* is the dearest, fastest and the most sought after car in the world.</a:t>
            </a:r>
          </a:p>
          <a:p>
            <a:r>
              <a:rPr lang="en-US" dirty="0" smtClean="0"/>
              <a:t>|Q∩P|={*ANS*, is, the, fastest, car, in, world}</a:t>
            </a:r>
          </a:p>
          <a:p>
            <a:r>
              <a:rPr lang="en-US" dirty="0" smtClean="0"/>
              <a:t>c</a:t>
            </a:r>
            <a:r>
              <a:rPr lang="en-US" dirty="0" smtClean="0"/>
              <a:t>=|Q∩P|/|Q</a:t>
            </a:r>
            <a:r>
              <a:rPr lang="en-US" dirty="0" smtClean="0"/>
              <a:t>|=7/7=1.0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en-US" dirty="0" smtClean="0"/>
              <a:t>Bag of links example</a:t>
            </a:r>
            <a:endParaRPr lang="ru-RU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4968"/>
            <a:ext cx="63627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68960"/>
            <a:ext cx="87249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516216" y="908720"/>
            <a:ext cx="20882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*ANS*-is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car-is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the-car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fastest-car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in-is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world-in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the-world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?-is</a:t>
            </a:r>
            <a:endParaRPr lang="ru-RU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826675"/>
            <a:ext cx="20882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The-*ANS*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*ANS*-is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car-is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the-car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fastest-car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in-is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35696" y="4826675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world-in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the-world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.-is</a:t>
            </a:r>
          </a:p>
          <a:p>
            <a:r>
              <a:rPr lang="en-US" dirty="0" smtClean="0"/>
              <a:t>…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779912" y="5517232"/>
            <a:ext cx="4320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 c = |Q∩P|/|Q| = 7/7 = 1.0</a:t>
            </a: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en-US" dirty="0" smtClean="0"/>
              <a:t>Tree edit distance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67944" y="1124744"/>
            <a:ext cx="5076056" cy="496855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Given two </a:t>
            </a:r>
            <a:r>
              <a:rPr lang="en-US" u="sng" dirty="0" smtClean="0"/>
              <a:t>ordered</a:t>
            </a:r>
            <a:r>
              <a:rPr lang="en-US" dirty="0" smtClean="0"/>
              <a:t> dependency trees representing question statement and </a:t>
            </a:r>
            <a:r>
              <a:rPr lang="en-US" dirty="0" smtClean="0"/>
              <a:t>snippet: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q</a:t>
            </a:r>
            <a:r>
              <a:rPr lang="en-US" i="1" dirty="0" smtClean="0"/>
              <a:t>,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p</a:t>
            </a:r>
            <a:endParaRPr lang="en-US" dirty="0" smtClean="0"/>
          </a:p>
          <a:p>
            <a:r>
              <a:rPr lang="en-US" dirty="0" smtClean="0"/>
              <a:t>Cost of deleting a node from tree: </a:t>
            </a:r>
            <a:r>
              <a:rPr lang="el-GR" i="1" dirty="0" smtClean="0"/>
              <a:t>γ</a:t>
            </a:r>
            <a:r>
              <a:rPr lang="en-US" i="1" dirty="0" smtClean="0"/>
              <a:t>(a→</a:t>
            </a:r>
            <a:r>
              <a:rPr lang="el-GR" i="1" dirty="0" smtClean="0"/>
              <a:t>λ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Cost of inserting a node into tree: </a:t>
            </a:r>
            <a:r>
              <a:rPr lang="el-GR" i="1" dirty="0" smtClean="0"/>
              <a:t>γ</a:t>
            </a:r>
            <a:r>
              <a:rPr lang="en-US" i="1" dirty="0" smtClean="0"/>
              <a:t>(</a:t>
            </a:r>
            <a:r>
              <a:rPr lang="el-GR" i="1" dirty="0" smtClean="0"/>
              <a:t>λ</a:t>
            </a:r>
            <a:r>
              <a:rPr lang="en-US" i="1" dirty="0" smtClean="0"/>
              <a:t>→a)</a:t>
            </a:r>
          </a:p>
          <a:p>
            <a:r>
              <a:rPr lang="en-US" dirty="0" smtClean="0"/>
              <a:t>Cost of changing a node: </a:t>
            </a:r>
            <a:r>
              <a:rPr lang="el-GR" i="1" dirty="0" smtClean="0"/>
              <a:t>γ</a:t>
            </a:r>
            <a:r>
              <a:rPr lang="en-US" i="1" dirty="0" smtClean="0"/>
              <a:t>(</a:t>
            </a:r>
            <a:r>
              <a:rPr lang="en-US" i="1" dirty="0" err="1" smtClean="0"/>
              <a:t>a→b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Cost of a sequence of operations</a:t>
            </a:r>
            <a:br>
              <a:rPr lang="en-US" dirty="0" smtClean="0"/>
            </a:br>
            <a:r>
              <a:rPr lang="en-US" i="1" dirty="0" smtClean="0"/>
              <a:t>S = &lt;s</a:t>
            </a:r>
            <a:r>
              <a:rPr lang="en-US" i="1" baseline="-25000" dirty="0" smtClean="0"/>
              <a:t>1</a:t>
            </a:r>
            <a:r>
              <a:rPr lang="en-US" i="1" dirty="0" smtClean="0"/>
              <a:t>; s</a:t>
            </a:r>
            <a:r>
              <a:rPr lang="en-US" i="1" baseline="-25000" dirty="0" smtClean="0"/>
              <a:t>2</a:t>
            </a:r>
            <a:r>
              <a:rPr lang="en-US" i="1" dirty="0" smtClean="0"/>
              <a:t>;…;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k</a:t>
            </a:r>
            <a:r>
              <a:rPr lang="en-US" i="1" dirty="0" smtClean="0"/>
              <a:t>&gt; </a:t>
            </a:r>
            <a:r>
              <a:rPr lang="en-US" dirty="0" smtClean="0"/>
              <a:t>is</a:t>
            </a:r>
            <a:r>
              <a:rPr lang="en-US" i="1" dirty="0" smtClean="0"/>
              <a:t> </a:t>
            </a:r>
            <a:r>
              <a:rPr lang="el-GR" i="1" dirty="0" smtClean="0"/>
              <a:t>γ</a:t>
            </a:r>
            <a:r>
              <a:rPr lang="en-US" i="1" dirty="0" smtClean="0"/>
              <a:t>(S) =</a:t>
            </a:r>
            <a:r>
              <a:rPr lang="el-GR" i="1" dirty="0" smtClean="0"/>
              <a:t>Σ γ</a:t>
            </a:r>
            <a:r>
              <a:rPr lang="en-US" i="1" dirty="0" smtClean="0"/>
              <a:t>(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Find a minimum cost of transformation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p</a:t>
            </a:r>
            <a:r>
              <a:rPr lang="en-US" dirty="0" smtClean="0"/>
              <a:t> to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q</a:t>
            </a:r>
            <a:r>
              <a:rPr lang="en-US" dirty="0" smtClean="0"/>
              <a:t>: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764704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[</a:t>
            </a:r>
            <a:r>
              <a:rPr lang="en-US" sz="1400" dirty="0" err="1" smtClean="0"/>
              <a:t>Punyakanok</a:t>
            </a:r>
            <a:r>
              <a:rPr lang="en-US" sz="1400" dirty="0" smtClean="0"/>
              <a:t> et al. Natural Language Inference via Dependency Tree Mapping. An Application to Question Answering. 2004]</a:t>
            </a:r>
            <a:endParaRPr lang="ru-RU" sz="14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752"/>
            <a:ext cx="4136295" cy="5010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4572000" y="6021288"/>
          <a:ext cx="4281488" cy="568325"/>
        </p:xfrm>
        <a:graphic>
          <a:graphicData uri="http://schemas.openxmlformats.org/presentationml/2006/ole">
            <p:oleObj spid="_x0000_s9223" name="Equation" r:id="rId4" imgW="2108160" imgH="279360" progId="Equation.3">
              <p:embed/>
            </p:oleObj>
          </a:graphicData>
        </a:graphic>
      </p:graphicFrame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20.10.2011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D4282-7F26-4666-9F89-C4F35C8CEEB7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RCDL. Voronezh.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2768</TotalTime>
  <Words>1906</Words>
  <Application>Microsoft Office PowerPoint</Application>
  <PresentationFormat>Экран (4:3)</PresentationFormat>
  <Paragraphs>297</Paragraphs>
  <Slides>28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1" baseType="lpstr">
      <vt:lpstr>Тема Office</vt:lpstr>
      <vt:lpstr>Equation</vt:lpstr>
      <vt:lpstr>Microsoft Equation 3.0</vt:lpstr>
      <vt:lpstr>Syntactic and semantic models and algorithms in Question Answering</vt:lpstr>
      <vt:lpstr>Agenda</vt:lpstr>
      <vt:lpstr>Question Answering</vt:lpstr>
      <vt:lpstr>Meta-search architecture</vt:lpstr>
      <vt:lpstr>Answer Validation task</vt:lpstr>
      <vt:lpstr>Bag of words</vt:lpstr>
      <vt:lpstr>Bag of words example</vt:lpstr>
      <vt:lpstr>Bag of links example</vt:lpstr>
      <vt:lpstr>Tree edit distance</vt:lpstr>
      <vt:lpstr>Tree edit distance with subtree removal</vt:lpstr>
      <vt:lpstr>Tree edit distance vs Bag-of-words performance</vt:lpstr>
      <vt:lpstr>Trees alignment</vt:lpstr>
      <vt:lpstr>Trees alignment</vt:lpstr>
      <vt:lpstr>Trees alignment</vt:lpstr>
      <vt:lpstr>Trees alignment performance in RTE-2</vt:lpstr>
      <vt:lpstr>Predicates matching </vt:lpstr>
      <vt:lpstr>Predicates matching </vt:lpstr>
      <vt:lpstr>Predicates matching performance </vt:lpstr>
      <vt:lpstr>Parallel traversal</vt:lpstr>
      <vt:lpstr>Parallel traversal</vt:lpstr>
      <vt:lpstr>Parallel traversal</vt:lpstr>
      <vt:lpstr>Parallel traversal performance on ROMIP</vt:lpstr>
      <vt:lpstr>Automatic logic prove for logical forms</vt:lpstr>
      <vt:lpstr>Automatic logic prove. Example.</vt:lpstr>
      <vt:lpstr>Cross-application of models and algorithms</vt:lpstr>
      <vt:lpstr>Conclusion</vt:lpstr>
      <vt:lpstr>References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Syntactic and semantic models and algorithms in Question Answering</dc:title>
  <dc:creator>Александр Соловьёв</dc:creator>
  <cp:lastModifiedBy>Александр Соловьёв</cp:lastModifiedBy>
  <cp:revision>115</cp:revision>
  <dcterms:created xsi:type="dcterms:W3CDTF">2011-10-08T09:28:25Z</dcterms:created>
  <dcterms:modified xsi:type="dcterms:W3CDTF">2011-10-20T07:06:50Z</dcterms:modified>
</cp:coreProperties>
</file>