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2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9221B1F-F313-44DE-8B7C-278A7371453D}" type="datetimeFigureOut">
              <a:rPr lang="ru-RU" smtClean="0"/>
              <a:pPr/>
              <a:t>21.10.2011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5900343-A904-4590-8F0C-C2EFCF2032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21B1F-F313-44DE-8B7C-278A7371453D}" type="datetimeFigureOut">
              <a:rPr lang="ru-RU" smtClean="0"/>
              <a:pPr/>
              <a:t>21.10.2011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00343-A904-4590-8F0C-C2EFCF2032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9221B1F-F313-44DE-8B7C-278A7371453D}" type="datetimeFigureOut">
              <a:rPr lang="ru-RU" smtClean="0"/>
              <a:pPr/>
              <a:t>21.10.2011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5900343-A904-4590-8F0C-C2EFCF2032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21B1F-F313-44DE-8B7C-278A7371453D}" type="datetimeFigureOut">
              <a:rPr lang="ru-RU" smtClean="0"/>
              <a:pPr/>
              <a:t>21.10.2011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5900343-A904-4590-8F0C-C2EFCF2032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21B1F-F313-44DE-8B7C-278A7371453D}" type="datetimeFigureOut">
              <a:rPr lang="ru-RU" smtClean="0"/>
              <a:pPr/>
              <a:t>21.10.2011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5900343-A904-4590-8F0C-C2EFCF2032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9221B1F-F313-44DE-8B7C-278A7371453D}" type="datetimeFigureOut">
              <a:rPr lang="ru-RU" smtClean="0"/>
              <a:pPr/>
              <a:t>21.10.2011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5900343-A904-4590-8F0C-C2EFCF2032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9221B1F-F313-44DE-8B7C-278A7371453D}" type="datetimeFigureOut">
              <a:rPr lang="ru-RU" smtClean="0"/>
              <a:pPr/>
              <a:t>21.10.2011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5900343-A904-4590-8F0C-C2EFCF2032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21B1F-F313-44DE-8B7C-278A7371453D}" type="datetimeFigureOut">
              <a:rPr lang="ru-RU" smtClean="0"/>
              <a:pPr/>
              <a:t>21.10.2011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5900343-A904-4590-8F0C-C2EFCF2032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21B1F-F313-44DE-8B7C-278A7371453D}" type="datetimeFigureOut">
              <a:rPr lang="ru-RU" smtClean="0"/>
              <a:pPr/>
              <a:t>21.10.2011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5900343-A904-4590-8F0C-C2EFCF2032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21B1F-F313-44DE-8B7C-278A7371453D}" type="datetimeFigureOut">
              <a:rPr lang="ru-RU" smtClean="0"/>
              <a:pPr/>
              <a:t>21.10.2011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5900343-A904-4590-8F0C-C2EFCF2032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9221B1F-F313-44DE-8B7C-278A7371453D}" type="datetimeFigureOut">
              <a:rPr lang="ru-RU" smtClean="0"/>
              <a:pPr/>
              <a:t>21.10.2011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5900343-A904-4590-8F0C-C2EFCF2032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9221B1F-F313-44DE-8B7C-278A7371453D}" type="datetimeFigureOut">
              <a:rPr lang="ru-RU" smtClean="0"/>
              <a:pPr/>
              <a:t>21.10.2011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5900343-A904-4590-8F0C-C2EFCF2032A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Многоуровневые </a:t>
            </a:r>
            <a:r>
              <a:rPr lang="ru-RU" dirty="0" smtClean="0"/>
              <a:t>спецификации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в концептуальном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и </a:t>
            </a:r>
            <a:r>
              <a:rPr lang="ru-RU" dirty="0"/>
              <a:t>онтологическом моделировании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1400" dirty="0" smtClean="0"/>
              <a:t>А</a:t>
            </a:r>
            <a:r>
              <a:rPr lang="en-US" sz="1400" dirty="0" smtClean="0"/>
              <a:t>.</a:t>
            </a:r>
            <a:r>
              <a:rPr lang="en-US" sz="1400" dirty="0" smtClean="0">
                <a:latin typeface="Lucida Sans Unicode"/>
                <a:cs typeface="Lucida Sans Unicode"/>
              </a:rPr>
              <a:t> </a:t>
            </a:r>
            <a:r>
              <a:rPr lang="ru-RU" sz="1400" dirty="0" smtClean="0"/>
              <a:t>Е.</a:t>
            </a:r>
            <a:r>
              <a:rPr lang="en-US" sz="1400" dirty="0" smtClean="0">
                <a:latin typeface="Lucida Sans Unicode"/>
                <a:cs typeface="Lucida Sans Unicode"/>
              </a:rPr>
              <a:t> </a:t>
            </a:r>
            <a:r>
              <a:rPr lang="ru-RU" sz="1400" dirty="0" err="1" smtClean="0"/>
              <a:t>Вовченко</a:t>
            </a:r>
            <a:r>
              <a:rPr lang="ru-RU" sz="1400" dirty="0" smtClean="0"/>
              <a:t>,</a:t>
            </a:r>
            <a:r>
              <a:rPr lang="en-US" sz="1400" dirty="0" smtClean="0"/>
              <a:t> </a:t>
            </a:r>
            <a:r>
              <a:rPr lang="ru-RU" sz="1400" dirty="0" smtClean="0"/>
              <a:t>В.</a:t>
            </a:r>
            <a:r>
              <a:rPr lang="en-US" sz="1400" dirty="0" smtClean="0">
                <a:latin typeface="Lucida Sans Unicode"/>
                <a:cs typeface="Lucida Sans Unicode"/>
              </a:rPr>
              <a:t> </a:t>
            </a:r>
            <a:r>
              <a:rPr lang="ru-RU" sz="1400" dirty="0" smtClean="0"/>
              <a:t>Н.</a:t>
            </a:r>
            <a:r>
              <a:rPr lang="en-US" sz="1400" dirty="0" smtClean="0">
                <a:latin typeface="Lucida Sans Unicode"/>
                <a:cs typeface="Lucida Sans Unicode"/>
              </a:rPr>
              <a:t> </a:t>
            </a:r>
            <a:r>
              <a:rPr lang="ru-RU" sz="1400" dirty="0" smtClean="0"/>
              <a:t>Захаров,</a:t>
            </a:r>
            <a:r>
              <a:rPr lang="en-US" sz="1400" dirty="0" smtClean="0"/>
              <a:t> </a:t>
            </a:r>
            <a:r>
              <a:rPr lang="ru-RU" sz="1400" dirty="0" smtClean="0"/>
              <a:t>Л.</a:t>
            </a:r>
            <a:r>
              <a:rPr lang="en-US" sz="1400" dirty="0" smtClean="0">
                <a:latin typeface="Lucida Sans Unicode"/>
                <a:cs typeface="Lucida Sans Unicode"/>
              </a:rPr>
              <a:t> </a:t>
            </a:r>
            <a:r>
              <a:rPr lang="ru-RU" sz="1400" dirty="0" smtClean="0"/>
              <a:t>А.</a:t>
            </a:r>
            <a:r>
              <a:rPr lang="en-US" sz="1400" dirty="0" smtClean="0">
                <a:latin typeface="Lucida Sans Unicode"/>
                <a:cs typeface="Lucida Sans Unicode"/>
              </a:rPr>
              <a:t> </a:t>
            </a:r>
            <a:r>
              <a:rPr lang="ru-RU" sz="1400" dirty="0" smtClean="0"/>
              <a:t>Калиниченко,</a:t>
            </a:r>
            <a:r>
              <a:rPr lang="en-US" sz="1400" dirty="0" smtClean="0"/>
              <a:t> </a:t>
            </a:r>
            <a:r>
              <a:rPr lang="ru-RU" sz="1400" dirty="0" smtClean="0"/>
              <a:t>Д.</a:t>
            </a:r>
            <a:r>
              <a:rPr lang="en-US" sz="1400" dirty="0" smtClean="0">
                <a:latin typeface="Lucida Sans Unicode"/>
                <a:cs typeface="Lucida Sans Unicode"/>
              </a:rPr>
              <a:t> </a:t>
            </a:r>
            <a:r>
              <a:rPr lang="ru-RU" sz="1400" dirty="0" smtClean="0"/>
              <a:t>Ю.</a:t>
            </a:r>
            <a:r>
              <a:rPr lang="en-US" sz="1400" dirty="0" smtClean="0">
                <a:latin typeface="Lucida Sans Unicode"/>
                <a:cs typeface="Lucida Sans Unicode"/>
              </a:rPr>
              <a:t> </a:t>
            </a:r>
            <a:r>
              <a:rPr lang="ru-RU" sz="1400" dirty="0" smtClean="0"/>
              <a:t>Ковалёв</a:t>
            </a:r>
            <a:r>
              <a:rPr lang="ru-RU" sz="1400" dirty="0"/>
              <a:t>,</a:t>
            </a:r>
            <a:br>
              <a:rPr lang="ru-RU" sz="1400" dirty="0"/>
            </a:br>
            <a:r>
              <a:rPr lang="ru-RU" sz="1400" dirty="0" smtClean="0"/>
              <a:t>О.</a:t>
            </a:r>
            <a:r>
              <a:rPr lang="en-US" sz="1400" dirty="0" smtClean="0">
                <a:latin typeface="Lucida Sans Unicode"/>
                <a:cs typeface="Lucida Sans Unicode"/>
              </a:rPr>
              <a:t> </a:t>
            </a:r>
            <a:r>
              <a:rPr lang="ru-RU" sz="1400" dirty="0" smtClean="0"/>
              <a:t>В.</a:t>
            </a:r>
            <a:r>
              <a:rPr lang="en-US" sz="1400" dirty="0" smtClean="0">
                <a:latin typeface="Lucida Sans Unicode"/>
                <a:cs typeface="Lucida Sans Unicode"/>
              </a:rPr>
              <a:t> </a:t>
            </a:r>
            <a:r>
              <a:rPr lang="ru-RU" sz="1400" dirty="0" smtClean="0"/>
              <a:t>Рябухин</a:t>
            </a:r>
            <a:r>
              <a:rPr lang="ru-RU" sz="1400" dirty="0"/>
              <a:t>, </a:t>
            </a:r>
            <a:r>
              <a:rPr lang="ru-RU" sz="1400" u="sng" dirty="0" smtClean="0"/>
              <a:t>Н.</a:t>
            </a:r>
            <a:r>
              <a:rPr lang="en-US" sz="1400" u="sng" dirty="0" smtClean="0">
                <a:latin typeface="Lucida Sans Unicode"/>
                <a:cs typeface="Lucida Sans Unicode"/>
              </a:rPr>
              <a:t> </a:t>
            </a:r>
            <a:r>
              <a:rPr lang="ru-RU" sz="1400" u="sng" dirty="0" smtClean="0"/>
              <a:t>А.</a:t>
            </a:r>
            <a:r>
              <a:rPr lang="en-US" sz="1400" u="sng" dirty="0" smtClean="0">
                <a:latin typeface="Lucida Sans Unicode"/>
                <a:cs typeface="Lucida Sans Unicode"/>
              </a:rPr>
              <a:t> </a:t>
            </a:r>
            <a:r>
              <a:rPr lang="ru-RU" sz="1400" u="sng" dirty="0" smtClean="0"/>
              <a:t>Скворцов</a:t>
            </a:r>
            <a:r>
              <a:rPr lang="ru-RU" sz="1400" dirty="0"/>
              <a:t>, </a:t>
            </a:r>
            <a:r>
              <a:rPr lang="ru-RU" sz="1400" dirty="0" smtClean="0"/>
              <a:t>С.</a:t>
            </a:r>
            <a:r>
              <a:rPr lang="en-US" sz="1400" dirty="0" smtClean="0">
                <a:latin typeface="Lucida Sans Unicode"/>
                <a:cs typeface="Lucida Sans Unicode"/>
              </a:rPr>
              <a:t> </a:t>
            </a:r>
            <a:r>
              <a:rPr lang="ru-RU" sz="1400" dirty="0" smtClean="0"/>
              <a:t>А.</a:t>
            </a:r>
            <a:r>
              <a:rPr lang="en-US" sz="1400" dirty="0" smtClean="0">
                <a:latin typeface="Lucida Sans Unicode"/>
                <a:cs typeface="Lucida Sans Unicode"/>
              </a:rPr>
              <a:t> </a:t>
            </a:r>
            <a:r>
              <a:rPr lang="ru-RU" sz="1400" dirty="0" err="1" smtClean="0"/>
              <a:t>Ступников</a:t>
            </a:r>
            <a:endParaRPr lang="en-US" sz="1400" dirty="0" smtClean="0"/>
          </a:p>
          <a:p>
            <a:r>
              <a:rPr lang="ru-RU" sz="1400" dirty="0" smtClean="0"/>
              <a:t>Институт проблем информатики РАН</a:t>
            </a:r>
            <a:endParaRPr lang="ru-RU" sz="1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Решение проблемы сложности многоуровневых спецификаций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Рассмотрим уровень </a:t>
            </a:r>
            <a:r>
              <a:rPr lang="ru-RU" dirty="0" err="1" smtClean="0"/>
              <a:t>i</a:t>
            </a:r>
            <a:endParaRPr lang="ru-RU" dirty="0" smtClean="0"/>
          </a:p>
          <a:p>
            <a:pPr lvl="1"/>
            <a:r>
              <a:rPr lang="ru-RU" dirty="0" smtClean="0"/>
              <a:t>спецификации образуют иерархии типов и классов того же уровня</a:t>
            </a:r>
          </a:p>
          <a:p>
            <a:pPr lvl="1"/>
            <a:r>
              <a:rPr lang="ru-RU" dirty="0" smtClean="0"/>
              <a:t>значениями типов и экземплярами классов, являются исключительно спецификации уровня i-1</a:t>
            </a:r>
          </a:p>
          <a:p>
            <a:r>
              <a:rPr lang="ru-RU" dirty="0" smtClean="0"/>
              <a:t>Абстрагируясь от остальных уровней, получим одноуровневую классификацию для данного уровня</a:t>
            </a:r>
          </a:p>
          <a:p>
            <a:pPr lvl="1"/>
            <a:r>
              <a:rPr lang="ru-RU" dirty="0" smtClean="0"/>
              <a:t>Сложность каждого уровня отдельно не зависит от многоуровневого характера спецификаций в целом</a:t>
            </a:r>
          </a:p>
          <a:p>
            <a:pPr lvl="1"/>
            <a:r>
              <a:rPr lang="ru-RU" dirty="0" smtClean="0"/>
              <a:t>Если сложность модели спецификаций одного уровня такова, что некоторые логические задачи разрешимы, то их можно решать автоматически применительно к данному уровню спецификаций</a:t>
            </a:r>
          </a:p>
          <a:p>
            <a:pPr lvl="1"/>
            <a:r>
              <a:rPr lang="ru-RU" dirty="0" smtClean="0"/>
              <a:t>Спецификации других уровней на решение этих задач не влияют</a:t>
            </a:r>
          </a:p>
          <a:p>
            <a:pPr lvl="1"/>
            <a:endParaRPr lang="ru-RU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Применение в метамоделях</a:t>
            </a:r>
            <a:r>
              <a:rPr lang="en-US" dirty="0" smtClean="0"/>
              <a:t> </a:t>
            </a:r>
            <a:r>
              <a:rPr lang="ru-RU" dirty="0" smtClean="0"/>
              <a:t>языков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b="1" dirty="0" smtClean="0"/>
              <a:t>Обобщённая метамодель: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{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AttributeConstruct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in: type;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supertype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Construct;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argumentNumber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integer;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attr_domain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{set;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type_of_element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TypeConstruct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 };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attr_range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{set;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type_of_element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TypeConstruct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 };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attr_inverse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AttributeConstruct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...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};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Описания уровня метамодели не зависят от аннотируемых ими спецификаций</a:t>
            </a:r>
          </a:p>
          <a:p>
            <a:r>
              <a:rPr lang="ru-RU" dirty="0" smtClean="0"/>
              <a:t>Возможен автоматический поиск  всех схожих конструкций с точки зрения метамодели</a:t>
            </a:r>
            <a:endParaRPr lang="en-US" dirty="0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b="1" dirty="0" smtClean="0"/>
              <a:t>Метамодель: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{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AssociationConstruct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in: type;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sypertype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AttributeConstruct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attr_domain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AbstractType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attr_range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AbstractType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attr_inverse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AssociationConstruct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oneArgInv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{in: predicate, invariant;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{ predicative: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{all p/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AssociationConstruct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p.argumentNumber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= 1)}};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};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Аннотация конструкции языка</a:t>
            </a:r>
          </a:p>
          <a:p>
            <a:pPr>
              <a:buNone/>
            </a:pPr>
            <a:r>
              <a:rPr lang="ru-RU" b="1" dirty="0" smtClean="0"/>
              <a:t>определениями метамодели: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spatialCoord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CoordEQJ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metaslot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in: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associationConstruct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end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Многоуровневые </a:t>
            </a:r>
            <a:r>
              <a:rPr lang="ru-RU" dirty="0" smtClean="0"/>
              <a:t>спецификации</a:t>
            </a:r>
            <a:br>
              <a:rPr lang="ru-RU" dirty="0" smtClean="0"/>
            </a:br>
            <a:r>
              <a:rPr lang="ru-RU" dirty="0" smtClean="0"/>
              <a:t>для решения научной 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Физическая модель</a:t>
            </a:r>
            <a:br>
              <a:rPr lang="ru-RU" dirty="0" smtClean="0"/>
            </a:br>
            <a:r>
              <a:rPr lang="ru-RU" dirty="0" smtClean="0"/>
              <a:t>симбиотической звезды</a:t>
            </a:r>
          </a:p>
          <a:p>
            <a:pPr lvl="1"/>
            <a:r>
              <a:rPr lang="ru-RU" dirty="0" smtClean="0"/>
              <a:t>Тесная система из пары звёзд</a:t>
            </a:r>
          </a:p>
          <a:p>
            <a:pPr lvl="1"/>
            <a:r>
              <a:rPr lang="ru-RU" dirty="0" smtClean="0"/>
              <a:t>1 - красный гигант, </a:t>
            </a:r>
            <a:r>
              <a:rPr lang="ru-RU" dirty="0" smtClean="0"/>
              <a:t>заполнивший</a:t>
            </a:r>
            <a:br>
              <a:rPr lang="ru-RU" dirty="0" smtClean="0"/>
            </a:br>
            <a:r>
              <a:rPr lang="ru-RU" dirty="0" smtClean="0"/>
              <a:t>полость </a:t>
            </a:r>
            <a:r>
              <a:rPr lang="ru-RU" dirty="0" err="1" smtClean="0"/>
              <a:t>Роша</a:t>
            </a:r>
            <a:endParaRPr lang="ru-RU" dirty="0" smtClean="0"/>
          </a:p>
          <a:p>
            <a:pPr lvl="1"/>
            <a:r>
              <a:rPr lang="ru-RU" dirty="0" smtClean="0"/>
              <a:t>2 - горячий белый карлик</a:t>
            </a:r>
            <a:r>
              <a:rPr lang="ru-RU" dirty="0" smtClean="0"/>
              <a:t>, </a:t>
            </a:r>
            <a:r>
              <a:rPr lang="ru-RU" dirty="0" err="1" smtClean="0"/>
              <a:t>аккрецирующий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вещество с </a:t>
            </a:r>
            <a:r>
              <a:rPr lang="ru-RU" dirty="0" smtClean="0"/>
              <a:t>соседней звезды с </a:t>
            </a:r>
            <a:r>
              <a:rPr lang="ru-RU" dirty="0" smtClean="0"/>
              <a:t>образованием</a:t>
            </a:r>
            <a:br>
              <a:rPr lang="ru-RU" dirty="0" smtClean="0"/>
            </a:br>
            <a:r>
              <a:rPr lang="ru-RU" dirty="0" err="1" smtClean="0"/>
              <a:t>аккреционного</a:t>
            </a:r>
            <a:r>
              <a:rPr lang="ru-RU" dirty="0" smtClean="0"/>
              <a:t> </a:t>
            </a:r>
            <a:r>
              <a:rPr lang="ru-RU" dirty="0" smtClean="0"/>
              <a:t>диска</a:t>
            </a:r>
          </a:p>
          <a:p>
            <a:r>
              <a:rPr lang="ru-RU" dirty="0" smtClean="0"/>
              <a:t>Наблюдаемые параметры симбиотических звезд</a:t>
            </a:r>
          </a:p>
          <a:p>
            <a:pPr lvl="1"/>
            <a:r>
              <a:rPr lang="ru-RU" dirty="0" smtClean="0"/>
              <a:t>Излучение в жёстком ультрафиолетовом или рентгеновском диапазоне</a:t>
            </a:r>
          </a:p>
          <a:p>
            <a:pPr lvl="1"/>
            <a:r>
              <a:rPr lang="ru-RU" dirty="0" smtClean="0"/>
              <a:t>Яркое излучение в инфракрасном диапазоне</a:t>
            </a:r>
            <a:br>
              <a:rPr lang="ru-RU" dirty="0" smtClean="0"/>
            </a:br>
            <a:r>
              <a:rPr lang="ru-RU" dirty="0" smtClean="0"/>
              <a:t>(положительный показатель цвета B-R)</a:t>
            </a:r>
          </a:p>
          <a:p>
            <a:pPr lvl="1"/>
            <a:r>
              <a:rPr lang="ru-RU" dirty="0" smtClean="0"/>
              <a:t>Отсутствие излучения в </a:t>
            </a:r>
            <a:r>
              <a:rPr lang="ru-RU" dirty="0" err="1" smtClean="0"/>
              <a:t>гамма-диапазоне</a:t>
            </a:r>
            <a:endParaRPr lang="ru-RU" dirty="0" smtClean="0"/>
          </a:p>
          <a:p>
            <a:pPr lvl="1"/>
            <a:r>
              <a:rPr lang="ru-RU" dirty="0" smtClean="0"/>
              <a:t>Особенности спектральных линий</a:t>
            </a:r>
          </a:p>
        </p:txBody>
      </p:sp>
      <p:pic>
        <p:nvPicPr>
          <p:cNvPr id="1026" name="Picture 2"/>
          <p:cNvPicPr preferRelativeResize="0"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1844824"/>
            <a:ext cx="2329671" cy="180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Спецификация физической модели</a:t>
            </a:r>
            <a:br>
              <a:rPr lang="ru-RU" dirty="0" smtClean="0"/>
            </a:br>
            <a:r>
              <a:rPr lang="ru-RU" dirty="0" smtClean="0"/>
              <a:t>(онтология)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{ System;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in: type;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…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},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{ Component;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in: type;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…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},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{ Pair;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in: type;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supertype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: Component;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{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SingleStar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;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in: type;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supertype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: Component;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…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};</a:t>
            </a:r>
          </a:p>
          <a:p>
            <a:pPr marL="0" indent="0">
              <a:spcBef>
                <a:spcPts val="0"/>
              </a:spcBef>
              <a:buNone/>
            </a:pP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{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SymbioticStarPhysModel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;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in: type;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supertype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: System;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symbPhysModelInv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: {in: predicate, invariant;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{ predicative: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{all s/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SymbioticSystem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cardinal(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s.pairs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) = 1 &amp;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      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ex p/Pair, u/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SingleStar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v/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SingleStar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is_in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s.pairs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p) &amp;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        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p.kind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= Semidetached &amp;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p.primary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= u &amp;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p.secondary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= v &amp;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        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u.starType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RedGiant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&amp;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u.isRocheLobeFilled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&amp;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^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u.hasAccretionDisc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&amp;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        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v.starType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WhiteDwarf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&amp;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^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v.isRocheLobeFilled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&amp;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v.hasAccretionDisc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))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}}};</a:t>
            </a:r>
          </a:p>
          <a:p>
            <a:pPr marL="0" indent="0">
              <a:spcBef>
                <a:spcPts val="0"/>
              </a:spcBef>
              <a:buNone/>
            </a:pP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{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symbioticStarPhysModel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in: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metatype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superclass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: system;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instance_section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SymbioticStarPhysModel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};</a:t>
            </a:r>
          </a:p>
          <a:p>
            <a:pPr marL="0" indent="0">
              <a:spcBef>
                <a:spcPts val="0"/>
              </a:spcBef>
              <a:buNone/>
            </a:pP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Спецификация наблюдаемых параметров (концептуальная схема)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{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SymbioticStar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in: type,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symbioticStarPhysModel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supertype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BinarySystem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VariableStar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symbioticInv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: {in: predicate, invariant;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{ predicative: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{all s/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SymbioticStar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(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      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ex u/Magnitude (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is_in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s.magnitudes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u) &amp;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         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u.passband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= UVE |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u.passband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= X) &amp;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u.magValue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&gt; 0 ) &amp;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      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ex b/Magnitude,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r/Magnitude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is_in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s.magnitudes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b)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&amp;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is_in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s.magnitudes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r) &amp;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          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b.passband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= B &amp;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r.passband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= R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&amp;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b.magValue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r.magValue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&gt; 2) &amp;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      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^ ex g/Magnitude (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is_in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s.magnitudes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g) &amp;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          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g.passband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= Gamma &amp;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g.magValue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&gt; 0)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};</a:t>
            </a:r>
          </a:p>
          <a:p>
            <a:pPr marL="0" indent="0">
              <a:spcBef>
                <a:spcPts val="0"/>
              </a:spcBef>
              <a:buNone/>
            </a:pP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{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symbioticStar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in: class;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superclass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binaryStar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variableStar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instance_section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SymbioticStar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};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53136"/>
          </a:xfrm>
        </p:spPr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Концептуальные схемы различных методов к решению задачи</a:t>
            </a:r>
          </a:p>
          <a:p>
            <a:pPr lvl="1"/>
            <a:r>
              <a:rPr lang="ru-RU" dirty="0" smtClean="0"/>
              <a:t>Фотометрические наблюдения</a:t>
            </a:r>
          </a:p>
          <a:p>
            <a:pPr lvl="1"/>
            <a:r>
              <a:rPr lang="ru-RU" dirty="0" smtClean="0"/>
              <a:t>Спектрометрические </a:t>
            </a:r>
            <a:r>
              <a:rPr lang="ru-RU" dirty="0" smtClean="0"/>
              <a:t>наблюдения</a:t>
            </a:r>
            <a:endParaRPr lang="ru-RU" dirty="0" smtClean="0"/>
          </a:p>
          <a:p>
            <a:r>
              <a:rPr lang="ru-RU" dirty="0" smtClean="0"/>
              <a:t>Концептуальные схемы различных источников данных о </a:t>
            </a:r>
            <a:r>
              <a:rPr lang="ru-RU" dirty="0" smtClean="0"/>
              <a:t>звёздах</a:t>
            </a:r>
          </a:p>
          <a:p>
            <a:r>
              <a:rPr lang="ru-RU" dirty="0" smtClean="0"/>
              <a:t>С другой стороны, с конкретной концептуальной схемой может быть связано не одно </a:t>
            </a:r>
            <a:r>
              <a:rPr lang="ru-RU" dirty="0" err="1" smtClean="0"/>
              <a:t>метаописание</a:t>
            </a:r>
            <a:endParaRPr lang="ru-RU" dirty="0" smtClean="0"/>
          </a:p>
          <a:p>
            <a:pPr lvl="1"/>
            <a:r>
              <a:rPr lang="ru-RU" dirty="0" smtClean="0"/>
              <a:t>Физическая модель двойной системы звезд</a:t>
            </a:r>
          </a:p>
          <a:p>
            <a:pPr lvl="1"/>
            <a:r>
              <a:rPr lang="ru-RU" dirty="0" smtClean="0"/>
              <a:t>Модель пространственной ориентации системы к наблюдателю</a:t>
            </a:r>
            <a:endParaRPr lang="ru-RU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203848" y="1700808"/>
            <a:ext cx="17007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Онтология</a:t>
            </a:r>
            <a:br>
              <a:rPr lang="ru-RU" dirty="0" smtClean="0"/>
            </a:br>
            <a:r>
              <a:rPr lang="ru-RU" dirty="0" smtClean="0"/>
              <a:t>двойных звёзд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619672" y="2780928"/>
            <a:ext cx="17838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Концептуальная</a:t>
            </a:r>
            <a:br>
              <a:rPr lang="ru-RU" dirty="0" smtClean="0"/>
            </a:br>
            <a:r>
              <a:rPr lang="ru-RU" dirty="0" smtClean="0"/>
              <a:t>схема 1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860032" y="2708920"/>
            <a:ext cx="17838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Концептуальная</a:t>
            </a:r>
            <a:br>
              <a:rPr lang="ru-RU" dirty="0" smtClean="0"/>
            </a:br>
            <a:r>
              <a:rPr lang="ru-RU" dirty="0" smtClean="0"/>
              <a:t>схема </a:t>
            </a:r>
            <a:r>
              <a:rPr lang="en-US" dirty="0" smtClean="0"/>
              <a:t>N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563888" y="278092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    .    .</a:t>
            </a:r>
            <a:endParaRPr lang="ru-RU" dirty="0"/>
          </a:p>
        </p:txBody>
      </p:sp>
      <p:cxnSp>
        <p:nvCxnSpPr>
          <p:cNvPr id="9" name="Прямая со стрелкой 8"/>
          <p:cNvCxnSpPr>
            <a:stCxn id="5" idx="0"/>
            <a:endCxn id="4" idx="2"/>
          </p:cNvCxnSpPr>
          <p:nvPr/>
        </p:nvCxnSpPr>
        <p:spPr>
          <a:xfrm flipV="1">
            <a:off x="2511615" y="2347139"/>
            <a:ext cx="1542627" cy="4337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6" idx="0"/>
            <a:endCxn id="4" idx="2"/>
          </p:cNvCxnSpPr>
          <p:nvPr/>
        </p:nvCxnSpPr>
        <p:spPr>
          <a:xfrm flipH="1" flipV="1">
            <a:off x="4054242" y="2347139"/>
            <a:ext cx="1697733" cy="3617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endCxn id="4" idx="2"/>
          </p:cNvCxnSpPr>
          <p:nvPr/>
        </p:nvCxnSpPr>
        <p:spPr>
          <a:xfrm flipH="1" flipV="1">
            <a:off x="4054242" y="2347139"/>
            <a:ext cx="13702" cy="2897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endCxn id="4" idx="2"/>
          </p:cNvCxnSpPr>
          <p:nvPr/>
        </p:nvCxnSpPr>
        <p:spPr>
          <a:xfrm flipV="1">
            <a:off x="3923928" y="2347139"/>
            <a:ext cx="130314" cy="2897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endCxn id="4" idx="2"/>
          </p:cNvCxnSpPr>
          <p:nvPr/>
        </p:nvCxnSpPr>
        <p:spPr>
          <a:xfrm flipH="1" flipV="1">
            <a:off x="4054242" y="2347139"/>
            <a:ext cx="157718" cy="2897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Диалекты языка спецификации</a:t>
            </a:r>
            <a:br>
              <a:rPr lang="ru-RU" dirty="0" smtClean="0"/>
            </a:br>
            <a:r>
              <a:rPr lang="ru-RU" dirty="0" smtClean="0"/>
              <a:t>на разных уровнях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Спецификации различных уровней на языке СИНТЕЗ могут быть сгенерированы в результате трансляции из спецификаций на различных языках</a:t>
            </a:r>
          </a:p>
          <a:p>
            <a:pPr lvl="1"/>
            <a:r>
              <a:rPr lang="ru-RU" dirty="0" smtClean="0"/>
              <a:t>При условии существования реверсивного отображения спецификации на исходных языках могут быть восстановлены</a:t>
            </a:r>
            <a:endParaRPr lang="en-US" dirty="0" smtClean="0"/>
          </a:p>
          <a:p>
            <a:r>
              <a:rPr lang="ru-RU" dirty="0" smtClean="0"/>
              <a:t>Сложность спецификаций на разных уровнях может быть разной</a:t>
            </a:r>
          </a:p>
          <a:p>
            <a:pPr lvl="1"/>
            <a:r>
              <a:rPr lang="ru-RU" dirty="0" smtClean="0"/>
              <a:t>Для онтологии физической модели двойной звезды важна разрешимость задачи включения классов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ru-RU" dirty="0" smtClean="0"/>
              <a:t>например, возможность отображения спецификаций в </a:t>
            </a:r>
            <a:r>
              <a:rPr lang="en-US" dirty="0" smtClean="0"/>
              <a:t>OWL DL)</a:t>
            </a:r>
            <a:endParaRPr lang="ru-RU" dirty="0" smtClean="0"/>
          </a:p>
          <a:p>
            <a:pPr lvl="1"/>
            <a:r>
              <a:rPr lang="ru-RU" dirty="0" smtClean="0"/>
              <a:t>Для концептуальной схемы наблюдательных параметров двойных звёзд важна разрешимость запросов для получения наблюдательных данных</a:t>
            </a:r>
            <a:r>
              <a:rPr lang="en-US" dirty="0" smtClean="0"/>
              <a:t> (</a:t>
            </a:r>
            <a:r>
              <a:rPr lang="ru-RU" dirty="0" smtClean="0"/>
              <a:t>например, отображение в </a:t>
            </a:r>
            <a:r>
              <a:rPr lang="en-US" dirty="0" smtClean="0"/>
              <a:t>SQL)</a:t>
            </a:r>
            <a:endParaRPr lang="ru-RU" dirty="0" smtClean="0"/>
          </a:p>
          <a:p>
            <a:r>
              <a:rPr lang="ru-RU" dirty="0" smtClean="0"/>
              <a:t>Семантика интерпретации правил в спецификациях может быть различной на разных уровнях (например, в соответствии с различными диалектами </a:t>
            </a:r>
            <a:r>
              <a:rPr lang="en-US" dirty="0" smtClean="0"/>
              <a:t>RIF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Многоуровневые </a:t>
            </a:r>
            <a:r>
              <a:rPr lang="ru-RU" dirty="0" smtClean="0"/>
              <a:t>спецификации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в концептуальном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и </a:t>
            </a:r>
            <a:r>
              <a:rPr lang="ru-RU" dirty="0"/>
              <a:t>онтологическом моделировании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1400" dirty="0" smtClean="0"/>
              <a:t>А</a:t>
            </a:r>
            <a:r>
              <a:rPr lang="en-US" sz="1400" dirty="0" smtClean="0"/>
              <a:t>.</a:t>
            </a:r>
            <a:r>
              <a:rPr lang="en-US" sz="1400" dirty="0" smtClean="0">
                <a:latin typeface="Lucida Sans Unicode"/>
                <a:cs typeface="Lucida Sans Unicode"/>
              </a:rPr>
              <a:t> </a:t>
            </a:r>
            <a:r>
              <a:rPr lang="ru-RU" sz="1400" dirty="0" smtClean="0"/>
              <a:t>Е.</a:t>
            </a:r>
            <a:r>
              <a:rPr lang="en-US" sz="1400" dirty="0" smtClean="0">
                <a:latin typeface="Lucida Sans Unicode"/>
                <a:cs typeface="Lucida Sans Unicode"/>
              </a:rPr>
              <a:t> </a:t>
            </a:r>
            <a:r>
              <a:rPr lang="ru-RU" sz="1400" dirty="0" err="1" smtClean="0"/>
              <a:t>Вовченко</a:t>
            </a:r>
            <a:r>
              <a:rPr lang="ru-RU" sz="1400" dirty="0" smtClean="0"/>
              <a:t>,</a:t>
            </a:r>
            <a:r>
              <a:rPr lang="en-US" sz="1400" dirty="0" smtClean="0"/>
              <a:t> </a:t>
            </a:r>
            <a:r>
              <a:rPr lang="ru-RU" sz="1400" dirty="0" smtClean="0"/>
              <a:t>В.</a:t>
            </a:r>
            <a:r>
              <a:rPr lang="en-US" sz="1400" dirty="0" smtClean="0">
                <a:latin typeface="Lucida Sans Unicode"/>
                <a:cs typeface="Lucida Sans Unicode"/>
              </a:rPr>
              <a:t> </a:t>
            </a:r>
            <a:r>
              <a:rPr lang="ru-RU" sz="1400" dirty="0" smtClean="0"/>
              <a:t>Н.</a:t>
            </a:r>
            <a:r>
              <a:rPr lang="en-US" sz="1400" dirty="0" smtClean="0">
                <a:latin typeface="Lucida Sans Unicode"/>
                <a:cs typeface="Lucida Sans Unicode"/>
              </a:rPr>
              <a:t> </a:t>
            </a:r>
            <a:r>
              <a:rPr lang="ru-RU" sz="1400" dirty="0" smtClean="0"/>
              <a:t>Захаров,</a:t>
            </a:r>
            <a:r>
              <a:rPr lang="en-US" sz="1400" dirty="0" smtClean="0"/>
              <a:t> </a:t>
            </a:r>
            <a:r>
              <a:rPr lang="ru-RU" sz="1400" dirty="0" smtClean="0"/>
              <a:t>Л.</a:t>
            </a:r>
            <a:r>
              <a:rPr lang="en-US" sz="1400" dirty="0" smtClean="0">
                <a:latin typeface="Lucida Sans Unicode"/>
                <a:cs typeface="Lucida Sans Unicode"/>
              </a:rPr>
              <a:t> </a:t>
            </a:r>
            <a:r>
              <a:rPr lang="ru-RU" sz="1400" dirty="0" smtClean="0"/>
              <a:t>А.</a:t>
            </a:r>
            <a:r>
              <a:rPr lang="en-US" sz="1400" dirty="0" smtClean="0">
                <a:latin typeface="Lucida Sans Unicode"/>
                <a:cs typeface="Lucida Sans Unicode"/>
              </a:rPr>
              <a:t> </a:t>
            </a:r>
            <a:r>
              <a:rPr lang="ru-RU" sz="1400" dirty="0" smtClean="0"/>
              <a:t>Калиниченко,</a:t>
            </a:r>
            <a:r>
              <a:rPr lang="en-US" sz="1400" dirty="0" smtClean="0"/>
              <a:t> </a:t>
            </a:r>
            <a:r>
              <a:rPr lang="ru-RU" sz="1400" dirty="0" smtClean="0"/>
              <a:t>Д.</a:t>
            </a:r>
            <a:r>
              <a:rPr lang="en-US" sz="1400" dirty="0" smtClean="0">
                <a:latin typeface="Lucida Sans Unicode"/>
                <a:cs typeface="Lucida Sans Unicode"/>
              </a:rPr>
              <a:t> </a:t>
            </a:r>
            <a:r>
              <a:rPr lang="ru-RU" sz="1400" dirty="0" smtClean="0"/>
              <a:t>Ю.</a:t>
            </a:r>
            <a:r>
              <a:rPr lang="en-US" sz="1400" dirty="0" smtClean="0">
                <a:latin typeface="Lucida Sans Unicode"/>
                <a:cs typeface="Lucida Sans Unicode"/>
              </a:rPr>
              <a:t> </a:t>
            </a:r>
            <a:r>
              <a:rPr lang="ru-RU" sz="1400" dirty="0" smtClean="0"/>
              <a:t>Ковалёв</a:t>
            </a:r>
            <a:r>
              <a:rPr lang="ru-RU" sz="1400" dirty="0"/>
              <a:t>,</a:t>
            </a:r>
            <a:br>
              <a:rPr lang="ru-RU" sz="1400" dirty="0"/>
            </a:br>
            <a:r>
              <a:rPr lang="ru-RU" sz="1400" dirty="0" smtClean="0"/>
              <a:t>О.</a:t>
            </a:r>
            <a:r>
              <a:rPr lang="en-US" sz="1400" dirty="0" smtClean="0">
                <a:latin typeface="Lucida Sans Unicode"/>
                <a:cs typeface="Lucida Sans Unicode"/>
              </a:rPr>
              <a:t> </a:t>
            </a:r>
            <a:r>
              <a:rPr lang="ru-RU" sz="1400" dirty="0" smtClean="0"/>
              <a:t>В.</a:t>
            </a:r>
            <a:r>
              <a:rPr lang="en-US" sz="1400" dirty="0" smtClean="0">
                <a:latin typeface="Lucida Sans Unicode"/>
                <a:cs typeface="Lucida Sans Unicode"/>
              </a:rPr>
              <a:t> </a:t>
            </a:r>
            <a:r>
              <a:rPr lang="ru-RU" sz="1400" dirty="0" smtClean="0"/>
              <a:t>Рябухин</a:t>
            </a:r>
            <a:r>
              <a:rPr lang="ru-RU" sz="1400" dirty="0"/>
              <a:t>, </a:t>
            </a:r>
            <a:r>
              <a:rPr lang="ru-RU" sz="1400" u="sng" dirty="0" smtClean="0"/>
              <a:t>Н.</a:t>
            </a:r>
            <a:r>
              <a:rPr lang="en-US" sz="1400" u="sng" dirty="0" smtClean="0">
                <a:latin typeface="Lucida Sans Unicode"/>
                <a:cs typeface="Lucida Sans Unicode"/>
              </a:rPr>
              <a:t> </a:t>
            </a:r>
            <a:r>
              <a:rPr lang="ru-RU" sz="1400" u="sng" dirty="0" smtClean="0"/>
              <a:t>А.</a:t>
            </a:r>
            <a:r>
              <a:rPr lang="en-US" sz="1400" u="sng" dirty="0" smtClean="0">
                <a:latin typeface="Lucida Sans Unicode"/>
                <a:cs typeface="Lucida Sans Unicode"/>
              </a:rPr>
              <a:t> </a:t>
            </a:r>
            <a:r>
              <a:rPr lang="ru-RU" sz="1400" u="sng" dirty="0" smtClean="0"/>
              <a:t>Скворцов</a:t>
            </a:r>
            <a:r>
              <a:rPr lang="ru-RU" sz="1400" dirty="0"/>
              <a:t>, </a:t>
            </a:r>
            <a:r>
              <a:rPr lang="ru-RU" sz="1400" dirty="0" smtClean="0"/>
              <a:t>С.</a:t>
            </a:r>
            <a:r>
              <a:rPr lang="en-US" sz="1400" dirty="0" smtClean="0">
                <a:latin typeface="Lucida Sans Unicode"/>
                <a:cs typeface="Lucida Sans Unicode"/>
              </a:rPr>
              <a:t> </a:t>
            </a:r>
            <a:r>
              <a:rPr lang="ru-RU" sz="1400" dirty="0" smtClean="0"/>
              <a:t>А.</a:t>
            </a:r>
            <a:r>
              <a:rPr lang="en-US" sz="1400" dirty="0" smtClean="0">
                <a:latin typeface="Lucida Sans Unicode"/>
                <a:cs typeface="Lucida Sans Unicode"/>
              </a:rPr>
              <a:t> </a:t>
            </a:r>
            <a:r>
              <a:rPr lang="ru-RU" sz="1400" dirty="0" err="1" smtClean="0"/>
              <a:t>Ступников</a:t>
            </a:r>
            <a:endParaRPr lang="en-US" sz="1400" dirty="0" smtClean="0"/>
          </a:p>
          <a:p>
            <a:r>
              <a:rPr lang="ru-RU" sz="1400" dirty="0" smtClean="0"/>
              <a:t>Институт проблем информатики РАН</a:t>
            </a:r>
            <a:endParaRPr lang="ru-RU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доклада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Отношение «класс-экземпляр»</a:t>
            </a:r>
            <a:r>
              <a:rPr lang="en-US" dirty="0" smtClean="0"/>
              <a:t> </a:t>
            </a:r>
            <a:r>
              <a:rPr lang="ru-RU" dirty="0" smtClean="0"/>
              <a:t>и </a:t>
            </a:r>
            <a:r>
              <a:rPr lang="ru-RU" dirty="0" err="1" smtClean="0"/>
              <a:t>многоуровневость</a:t>
            </a:r>
            <a:r>
              <a:rPr lang="ru-RU" dirty="0" smtClean="0"/>
              <a:t> спецификаций</a:t>
            </a:r>
          </a:p>
          <a:p>
            <a:r>
              <a:rPr lang="ru-RU" dirty="0" smtClean="0"/>
              <a:t>История исследований многоуровневых спецификаций</a:t>
            </a:r>
            <a:endParaRPr lang="en-US" dirty="0" smtClean="0"/>
          </a:p>
          <a:p>
            <a:r>
              <a:rPr lang="ru-RU" dirty="0" smtClean="0"/>
              <a:t>Причины слабой распространённости</a:t>
            </a:r>
          </a:p>
          <a:p>
            <a:r>
              <a:rPr lang="ru-RU" dirty="0" smtClean="0"/>
              <a:t>Техника работы с многоуровневыми спецификациями</a:t>
            </a:r>
          </a:p>
          <a:p>
            <a:r>
              <a:rPr lang="ru-RU" dirty="0" smtClean="0"/>
              <a:t>Применения многоуровневых спецификаций в концептуальном  и онтологическом моделировании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Отношение «класс-экземпляр»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Класс</a:t>
            </a:r>
          </a:p>
          <a:p>
            <a:pPr lvl="1"/>
            <a:r>
              <a:rPr lang="ru-RU" dirty="0" smtClean="0"/>
              <a:t>Множество объектов, имеющих общее свойство</a:t>
            </a:r>
          </a:p>
          <a:p>
            <a:pPr lvl="1"/>
            <a:r>
              <a:rPr lang="ru-RU" dirty="0" smtClean="0"/>
              <a:t>Множество однотипных объектов (в моделях данных с жёсткой типизацией)</a:t>
            </a:r>
          </a:p>
          <a:p>
            <a:r>
              <a:rPr lang="ru-RU" dirty="0" smtClean="0"/>
              <a:t>Отношение «класс-экземпляр»</a:t>
            </a:r>
          </a:p>
          <a:p>
            <a:pPr lvl="1"/>
            <a:r>
              <a:rPr lang="ru-RU" dirty="0" smtClean="0"/>
              <a:t>Связь между классом как множеством объектов и объектом, входящим в это множество</a:t>
            </a:r>
          </a:p>
          <a:p>
            <a:pPr lvl="1"/>
            <a:r>
              <a:rPr lang="ru-RU" dirty="0" smtClean="0"/>
              <a:t>Представлено практически во всех современных концептуальных и онтологических моделях</a:t>
            </a:r>
          </a:p>
          <a:p>
            <a:r>
              <a:rPr lang="ru-RU" dirty="0" smtClean="0"/>
              <a:t>Одноуровневая классификация</a:t>
            </a:r>
          </a:p>
          <a:p>
            <a:pPr lvl="1"/>
            <a:r>
              <a:rPr lang="ru-RU" dirty="0" smtClean="0"/>
              <a:t>Непересекающиеся множества классов и экземпляров</a:t>
            </a:r>
          </a:p>
          <a:p>
            <a:r>
              <a:rPr lang="ru-RU" dirty="0" smtClean="0"/>
              <a:t>Многоуровневая классификация</a:t>
            </a:r>
          </a:p>
          <a:p>
            <a:pPr lvl="1"/>
            <a:r>
              <a:rPr lang="ru-RU" dirty="0" smtClean="0"/>
              <a:t>Классы могут становиться экземплярами других классов</a:t>
            </a:r>
          </a:p>
          <a:p>
            <a:pPr lvl="1"/>
            <a:r>
              <a:rPr lang="ru-RU" dirty="0" smtClean="0"/>
              <a:t>Таксономия на отношении «класс-экземпляр»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Уровни спецификаций </a:t>
            </a:r>
            <a:r>
              <a:rPr lang="en-US" dirty="0" smtClean="0"/>
              <a:t>OMG MOF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Спецификации названы моделями</a:t>
            </a:r>
            <a:endParaRPr lang="en-US" dirty="0" smtClean="0"/>
          </a:p>
          <a:p>
            <a:r>
              <a:rPr lang="ru-RU" dirty="0" smtClean="0"/>
              <a:t>Уровни </a:t>
            </a:r>
            <a:r>
              <a:rPr lang="ru-RU" dirty="0" err="1" smtClean="0"/>
              <a:t>метамоделирования</a:t>
            </a:r>
            <a:endParaRPr lang="ru-RU" dirty="0" smtClean="0"/>
          </a:p>
          <a:p>
            <a:pPr lvl="1"/>
            <a:r>
              <a:rPr lang="ru-RU" dirty="0" smtClean="0"/>
              <a:t>Модель уровня </a:t>
            </a:r>
            <a:r>
              <a:rPr lang="en-US" dirty="0" smtClean="0"/>
              <a:t>M</a:t>
            </a:r>
            <a:r>
              <a:rPr lang="ru-RU" dirty="0" smtClean="0"/>
              <a:t>0</a:t>
            </a:r>
            <a:r>
              <a:rPr lang="en-US" dirty="0" smtClean="0"/>
              <a:t> – </a:t>
            </a:r>
            <a:r>
              <a:rPr lang="ru-RU" dirty="0" smtClean="0"/>
              <a:t>определение объектов</a:t>
            </a:r>
            <a:endParaRPr lang="en-US" dirty="0" smtClean="0"/>
          </a:p>
          <a:p>
            <a:pPr lvl="1"/>
            <a:r>
              <a:rPr lang="ru-RU" dirty="0" smtClean="0"/>
              <a:t>Модель уровня </a:t>
            </a:r>
            <a:r>
              <a:rPr lang="en-US" dirty="0" smtClean="0"/>
              <a:t>M1</a:t>
            </a:r>
            <a:r>
              <a:rPr lang="ru-RU" dirty="0" smtClean="0"/>
              <a:t> – определение схем</a:t>
            </a:r>
            <a:endParaRPr lang="en-US" dirty="0" smtClean="0"/>
          </a:p>
          <a:p>
            <a:pPr lvl="1"/>
            <a:r>
              <a:rPr lang="ru-RU" dirty="0" smtClean="0"/>
              <a:t>Модель уровня </a:t>
            </a:r>
            <a:r>
              <a:rPr lang="en-US" dirty="0" smtClean="0"/>
              <a:t>M2</a:t>
            </a:r>
            <a:r>
              <a:rPr lang="ru-RU" dirty="0" smtClean="0"/>
              <a:t> – определение метамодели </a:t>
            </a:r>
            <a:r>
              <a:rPr lang="en-US" dirty="0" smtClean="0"/>
              <a:t>(</a:t>
            </a:r>
            <a:r>
              <a:rPr lang="ru-RU" dirty="0" smtClean="0"/>
              <a:t>язык определения схем</a:t>
            </a:r>
            <a:r>
              <a:rPr lang="en-US" dirty="0" smtClean="0"/>
              <a:t>)</a:t>
            </a:r>
          </a:p>
          <a:p>
            <a:pPr lvl="1"/>
            <a:r>
              <a:rPr lang="ru-RU" dirty="0" smtClean="0"/>
              <a:t>Модель уровня </a:t>
            </a:r>
            <a:r>
              <a:rPr lang="en-US" dirty="0" smtClean="0"/>
              <a:t>M3</a:t>
            </a:r>
            <a:r>
              <a:rPr lang="ru-RU" dirty="0" smtClean="0"/>
              <a:t> – определение языка собственной метамодели в его же терминах</a:t>
            </a:r>
          </a:p>
          <a:p>
            <a:r>
              <a:rPr lang="ru-RU" dirty="0" err="1" smtClean="0"/>
              <a:t>Многоуровневость</a:t>
            </a:r>
            <a:r>
              <a:rPr lang="ru-RU" dirty="0" smtClean="0"/>
              <a:t> ограничена определением языка метамоделей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Многоуровневые спецификации</a:t>
            </a:r>
            <a:br>
              <a:rPr lang="ru-RU" dirty="0" smtClean="0"/>
            </a:br>
            <a:r>
              <a:rPr lang="ru-RU" dirty="0" smtClean="0"/>
              <a:t>на языке </a:t>
            </a:r>
            <a:r>
              <a:rPr lang="en-US" dirty="0" err="1" smtClean="0"/>
              <a:t>Telos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259632" y="2132856"/>
            <a:ext cx="1379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Метаклассы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259632" y="3573016"/>
            <a:ext cx="1765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Простые классы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331640" y="5013176"/>
            <a:ext cx="895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Токены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203848" y="5157192"/>
            <a:ext cx="824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Martin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03848" y="3789040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Person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4048" y="5013176"/>
            <a:ext cx="9627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21 Elm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Avenue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60032" y="3645024"/>
            <a:ext cx="13773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Geographic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Location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88224" y="3789040"/>
            <a:ext cx="800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Token</a:t>
            </a:r>
          </a:p>
        </p:txBody>
      </p:sp>
      <p:cxnSp>
        <p:nvCxnSpPr>
          <p:cNvPr id="13" name="Прямая со стрелкой 12"/>
          <p:cNvCxnSpPr>
            <a:stCxn id="7" idx="0"/>
            <a:endCxn id="8" idx="2"/>
          </p:cNvCxnSpPr>
          <p:nvPr/>
        </p:nvCxnSpPr>
        <p:spPr>
          <a:xfrm flipV="1">
            <a:off x="3615981" y="4158372"/>
            <a:ext cx="45685" cy="9988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9" idx="0"/>
            <a:endCxn id="10" idx="2"/>
          </p:cNvCxnSpPr>
          <p:nvPr/>
        </p:nvCxnSpPr>
        <p:spPr>
          <a:xfrm flipV="1">
            <a:off x="5485430" y="4291355"/>
            <a:ext cx="63252" cy="7218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7" idx="0"/>
            <a:endCxn id="11" idx="2"/>
          </p:cNvCxnSpPr>
          <p:nvPr/>
        </p:nvCxnSpPr>
        <p:spPr>
          <a:xfrm flipV="1">
            <a:off x="3615981" y="4158372"/>
            <a:ext cx="3372385" cy="9988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9" idx="0"/>
            <a:endCxn id="11" idx="2"/>
          </p:cNvCxnSpPr>
          <p:nvPr/>
        </p:nvCxnSpPr>
        <p:spPr>
          <a:xfrm flipV="1">
            <a:off x="5485430" y="4158372"/>
            <a:ext cx="1502936" cy="8548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203848" y="2204864"/>
            <a:ext cx="9156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Person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Class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076056" y="2204864"/>
            <a:ext cx="8899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Simple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Class</a:t>
            </a:r>
          </a:p>
        </p:txBody>
      </p:sp>
      <p:cxnSp>
        <p:nvCxnSpPr>
          <p:cNvPr id="26" name="Прямая соединительная линия 25"/>
          <p:cNvCxnSpPr>
            <a:stCxn id="7" idx="3"/>
            <a:endCxn id="9" idx="1"/>
          </p:cNvCxnSpPr>
          <p:nvPr/>
        </p:nvCxnSpPr>
        <p:spPr>
          <a:xfrm flipV="1">
            <a:off x="4028113" y="5336342"/>
            <a:ext cx="975935" cy="55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stCxn id="8" idx="3"/>
            <a:endCxn id="10" idx="1"/>
          </p:cNvCxnSpPr>
          <p:nvPr/>
        </p:nvCxnSpPr>
        <p:spPr>
          <a:xfrm flipV="1">
            <a:off x="4119483" y="3968190"/>
            <a:ext cx="740549" cy="55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stCxn id="8" idx="0"/>
            <a:endCxn id="23" idx="2"/>
          </p:cNvCxnSpPr>
          <p:nvPr/>
        </p:nvCxnSpPr>
        <p:spPr>
          <a:xfrm flipV="1">
            <a:off x="3661666" y="2851195"/>
            <a:ext cx="0" cy="9378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stCxn id="8" idx="0"/>
            <a:endCxn id="24" idx="2"/>
          </p:cNvCxnSpPr>
          <p:nvPr/>
        </p:nvCxnSpPr>
        <p:spPr>
          <a:xfrm flipV="1">
            <a:off x="3661666" y="2851195"/>
            <a:ext cx="1859384" cy="9378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stCxn id="10" idx="0"/>
            <a:endCxn id="24" idx="2"/>
          </p:cNvCxnSpPr>
          <p:nvPr/>
        </p:nvCxnSpPr>
        <p:spPr>
          <a:xfrm flipH="1" flipV="1">
            <a:off x="5521050" y="2851195"/>
            <a:ext cx="27632" cy="7938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stCxn id="11" idx="0"/>
            <a:endCxn id="24" idx="2"/>
          </p:cNvCxnSpPr>
          <p:nvPr/>
        </p:nvCxnSpPr>
        <p:spPr>
          <a:xfrm flipH="1" flipV="1">
            <a:off x="5521050" y="2851195"/>
            <a:ext cx="1467316" cy="9378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851920" y="5373216"/>
            <a:ext cx="12891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homeAddress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067944" y="4005064"/>
            <a:ext cx="8210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address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164288" y="1628800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Proposition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427984" y="1340768"/>
            <a:ext cx="2423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</a:t>
            </a:r>
          </a:p>
          <a:p>
            <a:r>
              <a:rPr lang="en-US" dirty="0" smtClean="0"/>
              <a:t>.</a:t>
            </a:r>
          </a:p>
          <a:p>
            <a:r>
              <a:rPr lang="en-US" dirty="0" smtClean="0"/>
              <a:t>.</a:t>
            </a:r>
          </a:p>
        </p:txBody>
      </p:sp>
      <p:cxnSp>
        <p:nvCxnSpPr>
          <p:cNvPr id="51" name="Прямая со стрелкой 50"/>
          <p:cNvCxnSpPr>
            <a:endCxn id="48" idx="2"/>
          </p:cNvCxnSpPr>
          <p:nvPr/>
        </p:nvCxnSpPr>
        <p:spPr>
          <a:xfrm flipV="1">
            <a:off x="7380312" y="1998132"/>
            <a:ext cx="453390" cy="6387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>
            <a:endCxn id="48" idx="2"/>
          </p:cNvCxnSpPr>
          <p:nvPr/>
        </p:nvCxnSpPr>
        <p:spPr>
          <a:xfrm flipV="1">
            <a:off x="7812360" y="1998132"/>
            <a:ext cx="21342" cy="6387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>
            <a:endCxn id="48" idx="2"/>
          </p:cNvCxnSpPr>
          <p:nvPr/>
        </p:nvCxnSpPr>
        <p:spPr>
          <a:xfrm flipH="1" flipV="1">
            <a:off x="7833702" y="1998132"/>
            <a:ext cx="338698" cy="6387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1331640" y="5949280"/>
            <a:ext cx="70542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{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Martin, [Martin, age, 35], [Martin,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homeAddress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‘21 Elm Avenue’],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[Martin,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workAddr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‘10 King’s College Road’]}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Объектная модель языка СИНТЕЗ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Синтаксический базис на языке фреймов</a:t>
            </a:r>
          </a:p>
          <a:p>
            <a:pPr lvl="1"/>
            <a:r>
              <a:rPr lang="ru-RU" dirty="0" err="1" smtClean="0"/>
              <a:t>Фремы</a:t>
            </a:r>
            <a:r>
              <a:rPr lang="ru-RU" dirty="0" smtClean="0"/>
              <a:t>, слоты, значения</a:t>
            </a:r>
          </a:p>
          <a:p>
            <a:pPr lvl="1"/>
            <a:r>
              <a:rPr lang="ru-RU" dirty="0" err="1" smtClean="0"/>
              <a:t>Метафреймы</a:t>
            </a:r>
            <a:r>
              <a:rPr lang="ru-RU" dirty="0" smtClean="0"/>
              <a:t>, </a:t>
            </a:r>
            <a:r>
              <a:rPr lang="ru-RU" dirty="0" err="1" smtClean="0"/>
              <a:t>метаслоты</a:t>
            </a:r>
            <a:r>
              <a:rPr lang="ru-RU" dirty="0" smtClean="0"/>
              <a:t>, </a:t>
            </a:r>
            <a:r>
              <a:rPr lang="ru-RU" dirty="0" err="1" smtClean="0"/>
              <a:t>метазначения</a:t>
            </a:r>
            <a:r>
              <a:rPr lang="ru-RU" dirty="0" smtClean="0"/>
              <a:t>, задаваемые фреймами</a:t>
            </a:r>
          </a:p>
          <a:p>
            <a:pPr lvl="1"/>
            <a:r>
              <a:rPr lang="ru-RU" dirty="0" smtClean="0"/>
              <a:t>Все конструкции объектной модели представляются фреймами</a:t>
            </a:r>
          </a:p>
          <a:p>
            <a:r>
              <a:rPr lang="ru-RU" dirty="0" smtClean="0"/>
              <a:t>Объектная модель</a:t>
            </a:r>
          </a:p>
          <a:p>
            <a:pPr lvl="1"/>
            <a:r>
              <a:rPr lang="ru-RU" dirty="0" smtClean="0"/>
              <a:t>Фреймами описываются состояния объектов</a:t>
            </a:r>
          </a:p>
          <a:p>
            <a:pPr lvl="1"/>
            <a:r>
              <a:rPr lang="ru-RU" dirty="0" smtClean="0"/>
              <a:t>Абстрактные типы данных определяют свойства и поведение объектов</a:t>
            </a:r>
          </a:p>
          <a:p>
            <a:pPr lvl="1"/>
            <a:r>
              <a:rPr lang="ru-RU" dirty="0" smtClean="0"/>
              <a:t>Наследование спецификаций через отношение «тип-подтип»</a:t>
            </a:r>
          </a:p>
          <a:p>
            <a:pPr lvl="1"/>
            <a:r>
              <a:rPr lang="ru-RU" dirty="0" smtClean="0"/>
              <a:t>Классы определяют множества объектов определённого типа (</a:t>
            </a:r>
            <a:r>
              <a:rPr lang="ru-RU" dirty="0" err="1" smtClean="0"/>
              <a:t>типа</a:t>
            </a:r>
            <a:r>
              <a:rPr lang="ru-RU" dirty="0" smtClean="0"/>
              <a:t> экземпляров)</a:t>
            </a:r>
          </a:p>
          <a:p>
            <a:pPr lvl="1"/>
            <a:r>
              <a:rPr lang="ru-RU" dirty="0" smtClean="0"/>
              <a:t>Отношение «класс-подкласс» определяет включение классом множества объектов подкласса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Пример спецификации</a:t>
            </a:r>
            <a:br>
              <a:rPr lang="ru-RU" dirty="0" smtClean="0"/>
            </a:br>
            <a:r>
              <a:rPr lang="ru-RU" dirty="0" smtClean="0"/>
              <a:t>на языке СИНТЕЗ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b="1" dirty="0" smtClean="0"/>
              <a:t>Абстрактный тип данных: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{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AstronomicalObject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in: type;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spatialCoord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CoordEQJ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magnitudes: {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set;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en-US" dirty="0" err="1" smtClean="0">
                <a:latin typeface="Arial" pitchFamily="34" charset="0"/>
                <a:cs typeface="Arial" pitchFamily="34" charset="0"/>
              </a:rPr>
              <a:t>type_of_element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Magnitude};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isVariable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{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in: function;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params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{-returns/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boolean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}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}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};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Класс:</a:t>
            </a:r>
            <a:endParaRPr lang="en-US" b="1" dirty="0" smtClean="0"/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{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astronomicalObject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in: class;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instance_section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AstronomicalObject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};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b="1" dirty="0" smtClean="0"/>
              <a:t>Объект: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{ V407Cyg;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metaframe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   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source: AAVSO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end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in: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astronomicalObject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spatialCoord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{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21h02m09.85s;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   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de: +45° 46′ 33.0′′; };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magnitudes: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{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magValue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13.3;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  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passband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V; }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};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Многоуровневые спецификации</a:t>
            </a:r>
            <a:br>
              <a:rPr lang="ru-RU" dirty="0" smtClean="0"/>
            </a:br>
            <a:r>
              <a:rPr lang="ru-RU" dirty="0" smtClean="0"/>
              <a:t>на языке СИНТЕЗ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Две таксономии типов</a:t>
            </a:r>
          </a:p>
          <a:p>
            <a:pPr lvl="1"/>
            <a:r>
              <a:rPr lang="ru-RU" dirty="0" smtClean="0"/>
              <a:t>На основе отношений «тип-подтип»</a:t>
            </a:r>
          </a:p>
          <a:p>
            <a:pPr lvl="1"/>
            <a:r>
              <a:rPr lang="ru-RU" dirty="0" smtClean="0"/>
              <a:t>На основе отношений «тип-значение»</a:t>
            </a:r>
          </a:p>
          <a:p>
            <a:r>
              <a:rPr lang="ru-RU" dirty="0" smtClean="0"/>
              <a:t>Многоуровневая система типов</a:t>
            </a:r>
          </a:p>
          <a:p>
            <a:pPr lvl="1"/>
            <a:r>
              <a:rPr lang="ru-RU" dirty="0" smtClean="0"/>
              <a:t>Уровень 0 составляют значения, выразимые в языке СИНТЕЗ</a:t>
            </a:r>
          </a:p>
          <a:p>
            <a:pPr lvl="1"/>
            <a:r>
              <a:rPr lang="ru-RU" dirty="0" smtClean="0"/>
              <a:t>Уровень 1 – типы</a:t>
            </a:r>
          </a:p>
          <a:p>
            <a:pPr lvl="1"/>
            <a:r>
              <a:rPr lang="ru-RU" dirty="0" smtClean="0"/>
              <a:t>Уровень 2 – </a:t>
            </a:r>
            <a:r>
              <a:rPr lang="ru-RU" dirty="0" err="1" smtClean="0"/>
              <a:t>метатипы</a:t>
            </a:r>
            <a:r>
              <a:rPr lang="ru-RU" dirty="0" smtClean="0"/>
              <a:t>, значениями которых являются типы уровня</a:t>
            </a:r>
            <a:r>
              <a:rPr lang="en-US" dirty="0" smtClean="0"/>
              <a:t> 1</a:t>
            </a:r>
            <a:endParaRPr lang="ru-RU" dirty="0" smtClean="0"/>
          </a:p>
          <a:p>
            <a:pPr lvl="1"/>
            <a:r>
              <a:rPr lang="ru-RU" dirty="0" smtClean="0"/>
              <a:t>Уровень </a:t>
            </a:r>
            <a:r>
              <a:rPr lang="en-US" dirty="0" err="1" smtClean="0"/>
              <a:t>i</a:t>
            </a:r>
            <a:r>
              <a:rPr lang="ru-RU" dirty="0" smtClean="0"/>
              <a:t> – </a:t>
            </a:r>
            <a:r>
              <a:rPr lang="ru-RU" dirty="0" err="1" smtClean="0"/>
              <a:t>метатипы</a:t>
            </a:r>
            <a:r>
              <a:rPr lang="ru-RU" dirty="0" smtClean="0"/>
              <a:t>, значениями которых являются типы уровня</a:t>
            </a:r>
            <a:r>
              <a:rPr lang="en-US" dirty="0" smtClean="0"/>
              <a:t> i-1</a:t>
            </a:r>
            <a:endParaRPr lang="ru-RU" dirty="0" smtClean="0"/>
          </a:p>
          <a:p>
            <a:r>
              <a:rPr lang="ru-RU" dirty="0" smtClean="0"/>
              <a:t>Две таксономии классов</a:t>
            </a:r>
          </a:p>
          <a:p>
            <a:pPr lvl="1"/>
            <a:r>
              <a:rPr lang="ru-RU" dirty="0" smtClean="0"/>
              <a:t>На основе отношений «класс-подкласс»</a:t>
            </a:r>
          </a:p>
          <a:p>
            <a:pPr lvl="1"/>
            <a:r>
              <a:rPr lang="ru-RU" dirty="0" smtClean="0"/>
              <a:t>На основе отношений «класс-экземпляр»</a:t>
            </a:r>
          </a:p>
          <a:p>
            <a:r>
              <a:rPr lang="ru-RU" dirty="0" smtClean="0"/>
              <a:t>Классы определяются на тех же уровнях многоуровневой системы спецификаций, что и типы их экземпляров</a:t>
            </a:r>
          </a:p>
          <a:p>
            <a:pPr lvl="1"/>
            <a:r>
              <a:rPr lang="ru-RU" dirty="0" smtClean="0"/>
              <a:t>Экземплярами классов являются объекты</a:t>
            </a:r>
          </a:p>
          <a:p>
            <a:pPr lvl="1"/>
            <a:r>
              <a:rPr lang="ru-RU" dirty="0" smtClean="0"/>
              <a:t>Экземплярами </a:t>
            </a:r>
            <a:r>
              <a:rPr lang="ru-RU" dirty="0" err="1" smtClean="0"/>
              <a:t>метаклассов</a:t>
            </a:r>
            <a:r>
              <a:rPr lang="ru-RU" dirty="0" smtClean="0"/>
              <a:t> являются классы</a:t>
            </a:r>
          </a:p>
          <a:p>
            <a:pPr lvl="1"/>
            <a:r>
              <a:rPr lang="ru-RU" dirty="0" smtClean="0"/>
              <a:t>Экземплярами </a:t>
            </a:r>
            <a:r>
              <a:rPr lang="ru-RU" dirty="0" err="1" smtClean="0"/>
              <a:t>метаклассов</a:t>
            </a:r>
            <a:r>
              <a:rPr lang="ru-RU" dirty="0" smtClean="0"/>
              <a:t> уровня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ru-RU" dirty="0" smtClean="0"/>
              <a:t>являются </a:t>
            </a:r>
            <a:r>
              <a:rPr lang="ru-RU" dirty="0" err="1" smtClean="0"/>
              <a:t>метаклассы</a:t>
            </a:r>
            <a:r>
              <a:rPr lang="ru-RU" dirty="0" smtClean="0"/>
              <a:t> уровня </a:t>
            </a:r>
            <a:r>
              <a:rPr lang="en-US" dirty="0" smtClean="0"/>
              <a:t>i-1</a:t>
            </a:r>
            <a:endParaRPr lang="ru-RU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Сложность многоуровневых спецификаций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 smtClean="0"/>
              <a:t>Метакласс</a:t>
            </a:r>
            <a:r>
              <a:rPr lang="ru-RU" dirty="0" smtClean="0"/>
              <a:t> моделируется утверждением второго порядка</a:t>
            </a:r>
          </a:p>
          <a:p>
            <a:pPr lvl="1"/>
            <a:r>
              <a:rPr lang="ru-RU" dirty="0" smtClean="0"/>
              <a:t>Переменная, связанная квантором, должна принимать значения, соответствующие классам</a:t>
            </a:r>
          </a:p>
          <a:p>
            <a:pPr lvl="1"/>
            <a:r>
              <a:rPr lang="ru-RU" dirty="0" smtClean="0"/>
              <a:t>Вычислительная сложность решения логических задач над многоуровневыми спецификациями велика</a:t>
            </a:r>
          </a:p>
          <a:p>
            <a:r>
              <a:rPr lang="ru-RU" dirty="0" smtClean="0"/>
              <a:t>Это основная причина отсутствия </a:t>
            </a:r>
            <a:r>
              <a:rPr lang="ru-RU" dirty="0" err="1" smtClean="0"/>
              <a:t>многоуровневневости</a:t>
            </a:r>
            <a:r>
              <a:rPr lang="ru-RU" dirty="0" smtClean="0"/>
              <a:t> в онтологических моделях</a:t>
            </a:r>
          </a:p>
          <a:p>
            <a:pPr lvl="1"/>
            <a:r>
              <a:rPr lang="en-US" dirty="0" err="1" smtClean="0"/>
              <a:t>Ontolingua</a:t>
            </a:r>
            <a:r>
              <a:rPr lang="ru-RU" dirty="0" smtClean="0"/>
              <a:t> (основан на логике первого порядка)</a:t>
            </a:r>
            <a:endParaRPr lang="en-US" dirty="0" smtClean="0"/>
          </a:p>
          <a:p>
            <a:pPr lvl="1"/>
            <a:r>
              <a:rPr lang="en-US" dirty="0" smtClean="0"/>
              <a:t>OWL </a:t>
            </a:r>
            <a:r>
              <a:rPr lang="ru-RU" dirty="0" smtClean="0"/>
              <a:t>и </a:t>
            </a:r>
            <a:r>
              <a:rPr lang="en-US" dirty="0" smtClean="0"/>
              <a:t>OWL 2</a:t>
            </a:r>
            <a:r>
              <a:rPr lang="ru-RU" dirty="0" smtClean="0"/>
              <a:t> (разрешимы для определённых задач)</a:t>
            </a:r>
            <a:endParaRPr lang="en-US" dirty="0" smtClean="0"/>
          </a:p>
          <a:p>
            <a:pPr lvl="1"/>
            <a:r>
              <a:rPr lang="en-US" dirty="0" smtClean="0"/>
              <a:t>OWL Full </a:t>
            </a:r>
            <a:r>
              <a:rPr lang="ru-RU" dirty="0" smtClean="0"/>
              <a:t>поддерживает </a:t>
            </a:r>
            <a:r>
              <a:rPr lang="ru-RU" dirty="0" err="1" smtClean="0"/>
              <a:t>многоуровневость</a:t>
            </a:r>
            <a:r>
              <a:rPr lang="ru-RU" dirty="0" smtClean="0"/>
              <a:t>, но неразрешим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768</TotalTime>
  <Words>1149</Words>
  <Application>Microsoft Office PowerPoint</Application>
  <PresentationFormat>Экран (4:3)</PresentationFormat>
  <Paragraphs>237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Обычная</vt:lpstr>
      <vt:lpstr>Многоуровневые спецификации в концептуальном и онтологическом моделировании</vt:lpstr>
      <vt:lpstr>План доклада</vt:lpstr>
      <vt:lpstr>Отношение «класс-экземпляр» </vt:lpstr>
      <vt:lpstr>Уровни спецификаций OMG MOF</vt:lpstr>
      <vt:lpstr>Многоуровневые спецификации на языке Telos</vt:lpstr>
      <vt:lpstr>Объектная модель языка СИНТЕЗ</vt:lpstr>
      <vt:lpstr>Пример спецификации на языке СИНТЕЗ</vt:lpstr>
      <vt:lpstr>Многоуровневые спецификации на языке СИНТЕЗ</vt:lpstr>
      <vt:lpstr>Сложность многоуровневых спецификаций </vt:lpstr>
      <vt:lpstr>Решение проблемы сложности многоуровневых спецификаций</vt:lpstr>
      <vt:lpstr>Применение в метамоделях языков</vt:lpstr>
      <vt:lpstr>Многоуровневые спецификации для решения научной задачи</vt:lpstr>
      <vt:lpstr>Спецификация физической модели (онтология)</vt:lpstr>
      <vt:lpstr>Спецификация наблюдаемых параметров (концептуальная схема)</vt:lpstr>
      <vt:lpstr>Слайд 15</vt:lpstr>
      <vt:lpstr>Диалекты языка спецификации на разных уровнях</vt:lpstr>
      <vt:lpstr>Многоуровневые спецификации в концептуальном и онтологическом моделировании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Многоуровневые спецификации в концептуальном и онтологическом моделировании</dc:title>
  <dc:creator>Nikolay A. Skvortsov</dc:creator>
  <cp:lastModifiedBy>Коля</cp:lastModifiedBy>
  <cp:revision>55</cp:revision>
  <dcterms:created xsi:type="dcterms:W3CDTF">2011-10-17T12:37:23Z</dcterms:created>
  <dcterms:modified xsi:type="dcterms:W3CDTF">2011-10-21T10:52:26Z</dcterms:modified>
</cp:coreProperties>
</file>