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</p:sldIdLst>
  <p:sldSz cx="9144000" cy="6858000" type="screen4x3"/>
  <p:notesSz cx="6735763" cy="9799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045" autoAdjust="0"/>
  </p:normalViewPr>
  <p:slideViewPr>
    <p:cSldViewPr>
      <p:cViewPr>
        <p:scale>
          <a:sx n="75" d="100"/>
          <a:sy n="75" d="100"/>
        </p:scale>
        <p:origin x="-1925" y="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4DD1D-D4A5-4D90-BA57-076DED589260}" type="datetimeFigureOut">
              <a:rPr lang="uk-UA" smtClean="0"/>
              <a:t>18.10.2011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635B7-B901-45CC-B9B1-8501DF8741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92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35B7-B901-45CC-B9B1-8501DF8741A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911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35B7-B901-45CC-B9B1-8501DF8741A2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1758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разработке отображения было обнаружено проблему с неправильным подходом к проектированию базы данных. В результате данная схема реляционной базы данных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Eprints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оказалась не подготовленной к представлению ее в виде LD, для всех атрибутов. Для примера: если нам необходимо сгруппировать в RDF объект все статьи, опубликованные в определенном печатном издании, то атрибут, который  отвечает за это, не вынесен в отдельные отношения, что делает невозможным такое группирование, что, в свою очередь, не позволяет создать ресурс, который имеет свой URI и содержал бы описание неинформационных ресурсов о печатном издании. Причиной является неправильное выделение типа сущностей реляционной базы данных. В данном случае, типом сущности есть элементы ДЯ, которые необходимо принимать в качестве атрибута, и вносить в одном отношении только на основе уникальности экземпляра сущности.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Говоря другими словами, в случае проектирования базы данных для ЭБ, необходимо принимать во внимание, чтобы атрибуты соответствующих элементам ДЯ содержатся в одной таблице только тогда, когда значение этого атрибута является уникальным для электронного ресурса описываемого ДЯ. В противном случае, такие атрибуты следует группировать в отдельные таблицы и связывать по ключу. Ниже приведена таблица требований для ДЯ: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35B7-B901-45CC-B9B1-8501DF8741A2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0057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Полученная модель связанных данных построена на данных реляционной структуры. В данном случае запрос к семантической модели (сетевой поиск) данных транслируется в реляционный поиск.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35B7-B901-45CC-B9B1-8501DF8741A2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6683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35B7-B901-45CC-B9B1-8501DF8741A2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1397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Язык </a:t>
            </a:r>
            <a:r>
              <a:rPr lang="ru-RU" dirty="0" smtClean="0"/>
              <a:t>R2RML, предназначен</a:t>
            </a:r>
            <a:r>
              <a:rPr lang="ru-RU" baseline="0" dirty="0" smtClean="0"/>
              <a:t> </a:t>
            </a:r>
            <a:r>
              <a:rPr lang="ru-RU" dirty="0" smtClean="0"/>
              <a:t>для выражения </a:t>
            </a:r>
            <a:r>
              <a:rPr lang="ru-RU" dirty="0" err="1" smtClean="0"/>
              <a:t>кастомизированого</a:t>
            </a:r>
            <a:r>
              <a:rPr lang="ru-RU" dirty="0" smtClean="0"/>
              <a:t> отображения</a:t>
            </a:r>
            <a:r>
              <a:rPr lang="ru-RU" baseline="0" dirty="0" smtClean="0"/>
              <a:t> </a:t>
            </a:r>
            <a:r>
              <a:rPr lang="ru-RU" dirty="0" smtClean="0"/>
              <a:t> из реляционных баз данных в RDF-данных. Такое отображения обеспечивают возможность просмотра существующих реляционных данных в модели данных RDF, выраженных в структуре целевого словаря.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Данная спецификация определяет прямое отображение из реляционных баз данных RDF [DM]. Прямое отображение базы данных,  это структура полученного RDF </a:t>
            </a:r>
            <a:r>
              <a:rPr lang="ru-RU" dirty="0" smtClean="0"/>
              <a:t>графа </a:t>
            </a:r>
            <a:r>
              <a:rPr lang="ru-RU" dirty="0" smtClean="0"/>
              <a:t>непосредственно отражает структуру базы данных, используя  </a:t>
            </a:r>
            <a:r>
              <a:rPr lang="ru-RU" dirty="0" smtClean="0"/>
              <a:t>целевой  </a:t>
            </a:r>
            <a:r>
              <a:rPr lang="ru-RU" dirty="0" smtClean="0"/>
              <a:t>словарь RDF непосредственно отражает элементы схемы базы данных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R2RML отображения сами выражаются в виде графов RDF и записаны в синтаксисе [TURTLE] (</a:t>
            </a:r>
            <a:r>
              <a:rPr lang="en-US" dirty="0" smtClean="0"/>
              <a:t>['</a:t>
            </a:r>
            <a:r>
              <a:rPr lang="en-US" dirty="0" err="1" smtClean="0"/>
              <a:t>tɜːtl</a:t>
            </a:r>
            <a:r>
              <a:rPr lang="en-US" dirty="0" smtClean="0"/>
              <a:t>]</a:t>
            </a:r>
            <a:r>
              <a:rPr lang="ru-RU" dirty="0" smtClean="0"/>
              <a:t>).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35B7-B901-45CC-B9B1-8501DF8741A2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6074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отображение </a:t>
            </a:r>
            <a:r>
              <a:rPr lang="ru-RU" dirty="0" smtClean="0"/>
              <a:t>R2RML ссылается на логические таблицы для извлечения данных из входных данных. Логическая таблица может быть получена следующим способом:</a:t>
            </a:r>
            <a:br>
              <a:rPr lang="ru-RU" dirty="0" smtClean="0"/>
            </a:br>
            <a:r>
              <a:rPr lang="ru-RU" dirty="0" smtClean="0"/>
              <a:t>    Базовая таблица,</a:t>
            </a:r>
            <a:br>
              <a:rPr lang="ru-RU" dirty="0" smtClean="0"/>
            </a:br>
            <a:r>
              <a:rPr lang="ru-RU" dirty="0" smtClean="0"/>
              <a:t>    представление или</a:t>
            </a:r>
            <a:br>
              <a:rPr lang="ru-RU" dirty="0" smtClean="0"/>
            </a:br>
            <a:r>
              <a:rPr lang="ru-RU" dirty="0" smtClean="0"/>
              <a:t>    допустимый запрос SQL (так называемый "R2RML представление", потому что он эмулирует SQL просмотр без изменения базы данных).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noProof="0" dirty="0" smtClean="0"/>
              <a:t>Тройки образуются</a:t>
            </a:r>
            <a:r>
              <a:rPr lang="ru-RU" baseline="0" noProof="0" dirty="0" smtClean="0"/>
              <a:t> </a:t>
            </a:r>
            <a:r>
              <a:rPr lang="ru-RU" noProof="0" dirty="0" smtClean="0"/>
              <a:t>путем объединения отображение субъектов с отображением предикатов и отображением</a:t>
            </a:r>
            <a:r>
              <a:rPr lang="ru-RU" baseline="0" noProof="0" dirty="0" smtClean="0"/>
              <a:t> объектов</a:t>
            </a:r>
            <a:r>
              <a:rPr lang="ru-RU" noProof="0" dirty="0" smtClean="0"/>
              <a:t>, и применение этих трех составляющих</a:t>
            </a:r>
            <a:r>
              <a:rPr lang="ru-RU" baseline="0" noProof="0" dirty="0" smtClean="0"/>
              <a:t> к каждой строке логической </a:t>
            </a:r>
            <a:r>
              <a:rPr lang="ru-RU" noProof="0" dirty="0" smtClean="0"/>
              <a:t>таблицы. Например, полное правило для генерации множества троек может быть:</a:t>
            </a:r>
            <a:br>
              <a:rPr lang="ru-RU" noProof="0" dirty="0" smtClean="0"/>
            </a:br>
            <a:r>
              <a:rPr lang="ru-RU" noProof="0" dirty="0" smtClean="0"/>
              <a:t/>
            </a:r>
            <a:br>
              <a:rPr lang="ru-RU" noProof="0" dirty="0" smtClean="0"/>
            </a:br>
            <a:r>
              <a:rPr lang="ru-RU" noProof="0" dirty="0" smtClean="0"/>
              <a:t>     Субъект: шаблон </a:t>
            </a:r>
            <a:r>
              <a:rPr lang="ru-RU" noProof="0" dirty="0" err="1" smtClean="0"/>
              <a:t>IRIs</a:t>
            </a:r>
            <a:r>
              <a:rPr lang="ru-RU" noProof="0" dirty="0" smtClean="0"/>
              <a:t> </a:t>
            </a:r>
            <a:r>
              <a:rPr lang="ru-RU" noProof="0" dirty="0" smtClean="0"/>
              <a:t> http://data.example.com/{</a:t>
            </a:r>
            <a:r>
              <a:rPr lang="en-US" noProof="0" dirty="0" smtClean="0"/>
              <a:t>SUBJECT</a:t>
            </a:r>
            <a:r>
              <a:rPr lang="ru-RU" noProof="0" dirty="0" smtClean="0"/>
              <a:t>} используется для создания субъекта</a:t>
            </a:r>
            <a:r>
              <a:rPr lang="ru-RU" baseline="0" noProof="0" dirty="0" smtClean="0"/>
              <a:t> </a:t>
            </a:r>
            <a:r>
              <a:rPr lang="ru-RU" noProof="0" dirty="0" smtClean="0"/>
              <a:t>из столбца </a:t>
            </a:r>
            <a:r>
              <a:rPr lang="en-US" noProof="0" dirty="0" smtClean="0"/>
              <a:t>SUBJECT</a:t>
            </a:r>
            <a:r>
              <a:rPr lang="ru-RU" noProof="0" dirty="0" smtClean="0"/>
              <a:t>.</a:t>
            </a:r>
            <a:br>
              <a:rPr lang="ru-RU" noProof="0" dirty="0" smtClean="0"/>
            </a:br>
            <a:r>
              <a:rPr lang="ru-RU" noProof="0" dirty="0" smtClean="0"/>
              <a:t>     Предикат: элемент</a:t>
            </a:r>
            <a:r>
              <a:rPr lang="ru-RU" baseline="0" noProof="0" dirty="0" smtClean="0"/>
              <a:t> словаря </a:t>
            </a:r>
            <a:r>
              <a:rPr lang="ru-RU" noProof="0" dirty="0" err="1" smtClean="0"/>
              <a:t>IRIs</a:t>
            </a:r>
            <a:r>
              <a:rPr lang="ru-RU" noProof="0" dirty="0" smtClean="0"/>
              <a:t> </a:t>
            </a:r>
            <a:r>
              <a:rPr lang="en-US" noProof="0" dirty="0" smtClean="0"/>
              <a:t>dc</a:t>
            </a:r>
            <a:r>
              <a:rPr lang="ru-RU" noProof="0" dirty="0" smtClean="0"/>
              <a:t>:</a:t>
            </a:r>
            <a:r>
              <a:rPr lang="en-US" noProof="0" dirty="0" smtClean="0"/>
              <a:t>title</a:t>
            </a:r>
            <a:r>
              <a:rPr lang="ru-RU" noProof="0" dirty="0" smtClean="0"/>
              <a:t>.</a:t>
            </a:r>
            <a:br>
              <a:rPr lang="ru-RU" noProof="0" dirty="0" smtClean="0"/>
            </a:br>
            <a:r>
              <a:rPr lang="ru-RU" noProof="0" dirty="0" smtClean="0"/>
              <a:t>     Объекты: значение колонки</a:t>
            </a:r>
            <a:r>
              <a:rPr lang="uk-UA" noProof="0" dirty="0" smtClean="0"/>
              <a:t>и</a:t>
            </a:r>
            <a:r>
              <a:rPr lang="ru-RU" noProof="0" dirty="0" smtClean="0"/>
              <a:t> </a:t>
            </a:r>
            <a:r>
              <a:rPr lang="en-US" noProof="0" dirty="0" smtClean="0"/>
              <a:t>SUBJECT </a:t>
            </a:r>
            <a:r>
              <a:rPr lang="ru-RU" noProof="0" dirty="0" smtClean="0"/>
              <a:t>используется для образование RDF литерала.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35B7-B901-45CC-B9B1-8501DF8741A2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4226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В результате работы были сформированы некоторые отображения реляционной модели данных в модель LD а также принципы проектирования реляционной базы данных для ЭБ, с возможностью отображения в  </a:t>
            </a:r>
            <a:r>
              <a:rPr lang="ru-RU" sz="1200" dirty="0" err="1" smtClean="0"/>
              <a:t>Linked</a:t>
            </a:r>
            <a:r>
              <a:rPr lang="ru-RU" sz="1200" dirty="0" smtClean="0"/>
              <a:t> </a:t>
            </a:r>
            <a:r>
              <a:rPr lang="ru-RU" sz="1200" dirty="0" err="1" smtClean="0"/>
              <a:t>Data</a:t>
            </a:r>
            <a:r>
              <a:rPr lang="ru-RU" sz="1200" dirty="0" smtClean="0"/>
              <a:t>. Указаны также ограничения, которые необходимо соблюдать при проектировании баз данных для ЭБ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35B7-B901-45CC-B9B1-8501DF8741A2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160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35B7-B901-45CC-B9B1-8501DF8741A2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18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Рассмотрим задачи, для которых применяются семантические технологии. Можно выделить два основных направления. Первое направление связано с развитием и внедрением сервисов, которые имеют определенное семантическое описание (WSMO, OWL-S, SAWSL т.д.) с целью решения задач их автоматической композиции. Однако это актуально лишь в том случае, когда сервисов есть множество, и поэтому целесообразно говорить о новом классе ЭБ как средстве поддержки сложных процессов коммуникации, хранения и обработки информации. Например, для науки потребность в таких библиотеках определяется через среду поддержки научных исследований. В классических ЭБ задачи автоматической композиции сервисов отсутствуют ввиду конечного множества сервисов и обозначенных целей. Второе направление связано с представлением, поиском и организацией доступа к информации в ЭБ. В рамках решения этой задачи предлагается добавлять метаинформацию об информационных объектах ЭБ. Как правило, в качестве метаинформации используют схему описания Дублинское ядро (ДЯ). Для эффективного поиска необходимо собрать и представить метаданные соответствующим образом.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Semantic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дает набор технологий, которые позволяют управлять метаданными.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35B7-B901-45CC-B9B1-8501DF8741A2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923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ЭБ технология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Semantic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позволяет решить ряд принципиальных проблем таких как: 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интеграция информации, в различных моделях метаданных;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взаимодействия с другими системами (не только электронными библиотеками); 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удобного и адаптированного поиска с соответствующими интерфейсами для отображения семантики. 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35B7-B901-45CC-B9B1-8501DF8741A2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727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Одной из действующих моделей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Semantic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модель связанных данных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Основные принципы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изложены в [1]. Преимущество связанных данных заключается в том, что ценность и полезность данных увеличивается, по мере увеличения количества связей с другими данными. Основные принципы связанных данных: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	использование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качестве имен для сущностей;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	использование HTTP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чтобы люди могли увидеть эти имена;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	в URI следует представлять полезную информацию, то есть они должны быть осмыслены;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	ресурс должен содержать ссылки на другие URI с целью раскрытия дополнительной информации о сущности.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естественно встает вопрос о представлении ресурсов ЭБ согласно концепции связанных данных. В работе [2] уже описано представления DOI как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также в [3], [4] описаны выражения элементов общепринятых схем метаданных как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работе мы рассмотрим проблему публикации данных представленных в ЭБ в соответствии принципам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качестве примера будем использовать свободное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Eprints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Полученные результаты возможно распространить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Dspace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другие подобные системы.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известно в большинстве случаях данные в таких ЭБ хранятся в реляционной базе данных. Поэтому мы обратим внимание на общие основы отображения реляционной базы данных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качестве примера ПО для публикации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используем D2R-SERVER [5], а в качестве источника данных реляционную базу данных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Eprints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[6].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35B7-B901-45CC-B9B1-8501DF8741A2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4228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D2R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[5] является инструментом для публикации реляционных баз данных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Semantic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Он позволяет RDF и HTML браузерам перемещаться по содержанию базы данных, а приложениям запрашивать информацию из базы данных, используя язык запросов SPARQL. Детальное исследование использования данного ПО для публикации веб-сайтов как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можно найти в [7].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35B7-B901-45CC-B9B1-8501DF8741A2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9926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Рассмотрим, каким образом происходит отображение реляционной базы данных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Как известно, базовыми понятиями реляционной базы данных являются: тип данных, домен, атрибут, кортеж, первичный ключ и отношение. Отношение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‑ это вся структура целиком, набор записей (в обычном понимании - таблица). Кортеж ‑ это каждая строка, содержащая данные. Более распространённый, но менее формальный термин ‑ запись. Атрибут ‑ это столбец в отношении.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Попробуем определить общий метод, согласно которому реляционная база данных публикуется в виде связанных данных. Для этого отобразим основные понятия реляционной базы к основным понятиям связанных данных. 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связанных данных каждый ресурс, который имеет уникальный URI, описывается с помощью модели данных RDF. Ресурсом в RDF может быть любая сущность ‑ как информационный ресурс (например, веб-сайт или изображения), так и не информационный ресурс (человек, город или некое абстрактное понятие). Ресурс состоит из списка утверждений  в виде «субъект - предикат - объект», каждое такое утверждение называется триплетом. Для обозначения субъектов, предикатов и объектов в RDF используются URI. Множество RDF-утверждений образует ориентированный граф, в котором вершинами являются субъекты и объекты, а ребра являются предикатами. Модель данных RDF предусматривает собой использовать онтологии. В LD общепринято использовать онтологии для предикатов. Схема отражения имеет следующий вид: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35B7-B901-45CC-B9B1-8501DF8741A2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2509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примере на Рис 1. представлено некоторое отношение, которое содержит информацию об метаданных. Данное отношение может быть описано 3-мя информационными ресурсами, каждый, из которых, образуется 2-мя триплетами.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35B7-B901-45CC-B9B1-8501DF8741A2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7781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упрощения, сначала смоделируем отображение реляционной базы данных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Eprints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модели связанных данных. Ниже на Рис. 2 представлены схема базы данных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Eprints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3.2.2. Из множества таблиц выбраны только те, которые непосредственно имеют отношение к метаданным, их оказалось 27. Для примера мы выбрали только 2 таблицы. 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было ранее отмечено, для публикации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LD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нами используется ПО D2R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Сопоставление между реляционной моделью данных и LD происходит путем определения специального файла на основе спецификации [8].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Онтологии сопоставляются со схемой базы данных, используя d2rq:ClassMaps и d2rq:PropertyBridges. Центральным объектом в D2RQ, а также объектом, с которого начинается построение новой схемы отображения D2RQ является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ClassMap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Понятие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ClassMap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представляет собой класс или группу аналогично классам онтологии.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ClassMap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определяет способ идентификации экземпляров класса.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ClassMap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имеет наборы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PropertyBridges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которые определяют свойства экземпляров класса.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дальнейшем мы задали соответствие первичного ключа к субъектам, а атрибутов отношения к предикатам. Продемонстрируем части созданной нами схемы отображения. Определение формата файла ресурса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dct:format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(имеется ввиду формат документа в ЭБ), используя сопоставление свойств из различных таблиц: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данном этапе можно сказать, что мы построили схему отображения база данных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Eprints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модель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LD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 не менее, схема не полна. Для того, чтобы наше представление полностью соответствовало концепции связанных данных, а именно, чтобы ресурс был связан с другими ресурсами, необходимо, чтобы объект являлся субъектом для другого триплета. Мы дополнительно добавили в схему конструкцию, которая позволила связать ресурсы между собой.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35B7-B901-45CC-B9B1-8501DF8741A2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027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35B7-B901-45CC-B9B1-8501DF8741A2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301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A4E5-473C-4921-A3C1-2FE04B7ACCFD}" type="datetimeFigureOut">
              <a:rPr lang="uk-UA" smtClean="0"/>
              <a:t>18.10.2011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2B21-3BF3-4DED-87C0-8ED7C00CF886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A4E5-473C-4921-A3C1-2FE04B7ACCFD}" type="datetimeFigureOut">
              <a:rPr lang="uk-UA" smtClean="0"/>
              <a:t>18.10.2011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2B21-3BF3-4DED-87C0-8ED7C00CF8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A4E5-473C-4921-A3C1-2FE04B7ACCFD}" type="datetimeFigureOut">
              <a:rPr lang="uk-UA" smtClean="0"/>
              <a:t>18.10.2011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2B21-3BF3-4DED-87C0-8ED7C00CF8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A4E5-473C-4921-A3C1-2FE04B7ACCFD}" type="datetimeFigureOut">
              <a:rPr lang="uk-UA" smtClean="0"/>
              <a:t>18.10.2011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2B21-3BF3-4DED-87C0-8ED7C00CF8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A4E5-473C-4921-A3C1-2FE04B7ACCFD}" type="datetimeFigureOut">
              <a:rPr lang="uk-UA" smtClean="0"/>
              <a:t>18.10.2011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2B21-3BF3-4DED-87C0-8ED7C00CF88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A4E5-473C-4921-A3C1-2FE04B7ACCFD}" type="datetimeFigureOut">
              <a:rPr lang="uk-UA" smtClean="0"/>
              <a:t>18.10.2011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2B21-3BF3-4DED-87C0-8ED7C00CF8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A4E5-473C-4921-A3C1-2FE04B7ACCFD}" type="datetimeFigureOut">
              <a:rPr lang="uk-UA" smtClean="0"/>
              <a:t>18.10.2011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2B21-3BF3-4DED-87C0-8ED7C00CF886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A4E5-473C-4921-A3C1-2FE04B7ACCFD}" type="datetimeFigureOut">
              <a:rPr lang="uk-UA" smtClean="0"/>
              <a:t>18.10.2011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2B21-3BF3-4DED-87C0-8ED7C00CF8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A4E5-473C-4921-A3C1-2FE04B7ACCFD}" type="datetimeFigureOut">
              <a:rPr lang="uk-UA" smtClean="0"/>
              <a:t>18.10.2011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2B21-3BF3-4DED-87C0-8ED7C00CF8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A4E5-473C-4921-A3C1-2FE04B7ACCFD}" type="datetimeFigureOut">
              <a:rPr lang="uk-UA" smtClean="0"/>
              <a:t>18.10.2011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2B21-3BF3-4DED-87C0-8ED7C00CF886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A4E5-473C-4921-A3C1-2FE04B7ACCFD}" type="datetimeFigureOut">
              <a:rPr lang="uk-UA" smtClean="0"/>
              <a:t>18.10.2011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2B21-3BF3-4DED-87C0-8ED7C00CF8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B68A4E5-473C-4921-A3C1-2FE04B7ACCFD}" type="datetimeFigureOut">
              <a:rPr lang="uk-UA" smtClean="0"/>
              <a:t>18.10.2011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3F82B21-3BF3-4DED-87C0-8ED7C00CF88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Реляционная база данных электронной библиотеки в </a:t>
            </a:r>
            <a:r>
              <a:rPr lang="ru-RU" sz="4800" dirty="0" err="1"/>
              <a:t>Semantic</a:t>
            </a:r>
            <a:r>
              <a:rPr lang="ru-RU" sz="4800" dirty="0"/>
              <a:t> </a:t>
            </a:r>
            <a:r>
              <a:rPr lang="ru-RU" sz="4800" dirty="0" err="1"/>
              <a:t>Web</a:t>
            </a:r>
            <a:r>
              <a:rPr lang="ru-RU" sz="4800" dirty="0"/>
              <a:t>. Представление метаданных в виде связанных данных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err="1"/>
              <a:t>Новицкий</a:t>
            </a:r>
            <a:r>
              <a:rPr lang="uk-UA" dirty="0"/>
              <a:t> А.В.</a:t>
            </a:r>
          </a:p>
          <a:p>
            <a:r>
              <a:rPr lang="ru-RU" dirty="0"/>
              <a:t>Институт программных систем НАН </a:t>
            </a:r>
            <a:r>
              <a:rPr lang="ru-RU" dirty="0" smtClean="0"/>
              <a:t>Украины</a:t>
            </a:r>
            <a:endParaRPr lang="en-US" dirty="0" smtClean="0"/>
          </a:p>
          <a:p>
            <a:r>
              <a:rPr lang="en-US" dirty="0" smtClean="0"/>
              <a:t>alex@zu.edu.ua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53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464" y="4572000"/>
            <a:ext cx="8425992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ИР с </a:t>
            </a:r>
            <a:r>
              <a:rPr lang="ru-RU" dirty="0"/>
              <a:t>ИД </a:t>
            </a:r>
            <a:r>
              <a:rPr lang="ru-RU" dirty="0" smtClean="0"/>
              <a:t>1092 </a:t>
            </a:r>
            <a:r>
              <a:rPr lang="ru-RU" dirty="0"/>
              <a:t>опубликованного при помощи D2R </a:t>
            </a:r>
            <a:r>
              <a:rPr lang="ru-RU" dirty="0" err="1"/>
              <a:t>server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"/>
          <a:stretch/>
        </p:blipFill>
        <p:spPr bwMode="auto">
          <a:xfrm>
            <a:off x="250464" y="404664"/>
            <a:ext cx="857000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72000"/>
            <a:ext cx="9001000" cy="16002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Проектирование</a:t>
            </a:r>
            <a:r>
              <a:rPr lang="uk-UA" sz="4400" dirty="0" smtClean="0"/>
              <a:t> </a:t>
            </a:r>
            <a:r>
              <a:rPr lang="ru-RU" sz="4400" dirty="0" smtClean="0"/>
              <a:t>отношения</a:t>
            </a:r>
            <a:r>
              <a:rPr lang="uk-UA" sz="4400" dirty="0" smtClean="0"/>
              <a:t> для ДЯ</a:t>
            </a:r>
            <a:endParaRPr lang="uk-UA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868481"/>
              </p:ext>
            </p:extLst>
          </p:nvPr>
        </p:nvGraphicFramePr>
        <p:xfrm>
          <a:off x="755577" y="548673"/>
          <a:ext cx="7560839" cy="4464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3469"/>
                <a:gridCol w="2413034"/>
                <a:gridCol w="2654336"/>
              </a:tblGrid>
              <a:tr h="98391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effectLst/>
                        </a:rPr>
                        <a:t>Элемент дублинского ядра</a:t>
                      </a:r>
                      <a:endParaRPr lang="uk-UA" sz="1400" b="1" spc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Принадлежность атрибута к одному отношению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Вынесение атрибута в отдельное отношение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039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 err="1">
                          <a:effectLst/>
                        </a:rPr>
                        <a:t>Title</a:t>
                      </a:r>
                      <a:endParaRPr lang="uk-UA" sz="1400" b="1" spc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+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-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039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Creator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-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effectLst/>
                        </a:rPr>
                        <a:t>+</a:t>
                      </a:r>
                      <a:endParaRPr lang="uk-UA" sz="1400" b="1" spc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039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 err="1">
                          <a:effectLst/>
                        </a:rPr>
                        <a:t>Subject</a:t>
                      </a:r>
                      <a:endParaRPr lang="uk-UA" sz="1400" b="1" spc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-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+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039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 err="1">
                          <a:effectLst/>
                        </a:rPr>
                        <a:t>Description</a:t>
                      </a:r>
                      <a:endParaRPr lang="uk-UA" sz="1400" b="1" spc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+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-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039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Publisher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-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+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039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 err="1">
                          <a:effectLst/>
                        </a:rPr>
                        <a:t>Contributor</a:t>
                      </a:r>
                      <a:endParaRPr lang="uk-UA" sz="1400" b="1" spc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-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+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039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 err="1">
                          <a:effectLst/>
                        </a:rPr>
                        <a:t>Date</a:t>
                      </a:r>
                      <a:endParaRPr lang="uk-UA" sz="1400" b="1" spc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effectLst/>
                        </a:rPr>
                        <a:t>+/-</a:t>
                      </a:r>
                      <a:endParaRPr lang="uk-UA" sz="1400" b="1" spc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+/-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039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Type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effectLst/>
                        </a:rPr>
                        <a:t>-</a:t>
                      </a:r>
                      <a:endParaRPr lang="uk-UA" sz="1400" b="1" spc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+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039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Format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-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effectLst/>
                        </a:rPr>
                        <a:t>+</a:t>
                      </a:r>
                      <a:endParaRPr lang="uk-UA" sz="1400" b="1" spc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039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Identifier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+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effectLst/>
                        </a:rPr>
                        <a:t>-</a:t>
                      </a:r>
                      <a:endParaRPr lang="uk-UA" sz="1400" b="1" spc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039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Source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-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effectLst/>
                        </a:rPr>
                        <a:t>+</a:t>
                      </a:r>
                      <a:endParaRPr lang="uk-UA" sz="1400" b="1" spc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039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Language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+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-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039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Relation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+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-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039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Coverage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+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-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039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Rights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>
                          <a:effectLst/>
                        </a:rPr>
                        <a:t>-</a:t>
                      </a:r>
                      <a:endParaRPr lang="uk-UA" sz="1400" b="1" spc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effectLst/>
                        </a:rPr>
                        <a:t>+</a:t>
                      </a:r>
                      <a:endParaRPr lang="uk-UA" sz="1400" b="1" spc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0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Поиск информации в сети связанных данных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t="7620" r="51795" b="30913"/>
          <a:stretch/>
        </p:blipFill>
        <p:spPr bwMode="auto">
          <a:xfrm>
            <a:off x="755576" y="471817"/>
            <a:ext cx="7606919" cy="410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7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790256"/>
            <a:ext cx="7626424" cy="1447056"/>
          </a:xfrm>
        </p:spPr>
        <p:txBody>
          <a:bodyPr>
            <a:normAutofit fontScale="90000"/>
          </a:bodyPr>
          <a:lstStyle/>
          <a:p>
            <a:r>
              <a:rPr lang="ru-RU" dirty="0"/>
              <a:t>Поиск информации в сети связанных данных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t="7572" r="54770" b="12260"/>
          <a:stretch/>
        </p:blipFill>
        <p:spPr bwMode="auto">
          <a:xfrm>
            <a:off x="755576" y="404664"/>
            <a:ext cx="756084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8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Развитие языка отображение. </a:t>
            </a:r>
            <a:r>
              <a:rPr lang="en-US" b="1" dirty="0" smtClean="0"/>
              <a:t>R2RML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Язык </a:t>
            </a:r>
            <a:r>
              <a:rPr lang="ru-RU" dirty="0"/>
              <a:t>R2RML, предназначен для выражения </a:t>
            </a:r>
            <a:r>
              <a:rPr lang="ru-RU" dirty="0" err="1"/>
              <a:t>кастомизированого</a:t>
            </a:r>
            <a:r>
              <a:rPr lang="ru-RU" dirty="0"/>
              <a:t> отображения  из реляционных баз данных в </a:t>
            </a:r>
            <a:r>
              <a:rPr lang="ru-RU" dirty="0" smtClean="0"/>
              <a:t>RDF-данные. </a:t>
            </a:r>
            <a:r>
              <a:rPr lang="ru-RU" dirty="0"/>
              <a:t>Такое отображения обеспечивают возможность просмотра существующих реляционных данных в модели данных RDF, выраженных в структуре целевого словаря.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16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R2RML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609540"/>
              </p:ext>
            </p:extLst>
          </p:nvPr>
        </p:nvGraphicFramePr>
        <p:xfrm>
          <a:off x="3203848" y="4716592"/>
          <a:ext cx="5400600" cy="12801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00200"/>
                <a:gridCol w="1800200"/>
                <a:gridCol w="18002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ID_SUBJECT </a:t>
                      </a:r>
                      <a:r>
                        <a:rPr lang="en-US" dirty="0"/>
                        <a:t>INTEGER PRIMARY 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 VARCHAR(100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VARCHAR(20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153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SMITH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Russia 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3" y="116632"/>
            <a:ext cx="754327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239264"/>
            <a:ext cx="8412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Субъект</a:t>
            </a:r>
            <a:r>
              <a:rPr lang="ru-RU" dirty="0"/>
              <a:t>: шаблон </a:t>
            </a:r>
            <a:r>
              <a:rPr lang="ru-RU" dirty="0" err="1"/>
              <a:t>IRIs</a:t>
            </a:r>
            <a:r>
              <a:rPr lang="ru-RU" dirty="0"/>
              <a:t>  http://data.example.com/{</a:t>
            </a:r>
            <a:r>
              <a:rPr lang="en-US" dirty="0"/>
              <a:t>SUBJECT</a:t>
            </a:r>
            <a:r>
              <a:rPr lang="ru-RU" dirty="0"/>
              <a:t>} используется для создания субъекта из столбца </a:t>
            </a:r>
            <a:r>
              <a:rPr lang="en-US" dirty="0"/>
              <a:t>SUBJECT</a:t>
            </a:r>
            <a:r>
              <a:rPr lang="ru-RU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Предикат</a:t>
            </a:r>
            <a:r>
              <a:rPr lang="ru-RU" dirty="0"/>
              <a:t>: элемент словаря </a:t>
            </a:r>
            <a:r>
              <a:rPr lang="ru-RU" dirty="0" err="1"/>
              <a:t>IRIs</a:t>
            </a:r>
            <a:r>
              <a:rPr lang="ru-RU" dirty="0"/>
              <a:t> </a:t>
            </a:r>
            <a:r>
              <a:rPr lang="en-US" dirty="0"/>
              <a:t>dc</a:t>
            </a:r>
            <a:r>
              <a:rPr lang="ru-RU" dirty="0"/>
              <a:t>:</a:t>
            </a:r>
            <a:r>
              <a:rPr lang="en-US" dirty="0"/>
              <a:t>title</a:t>
            </a:r>
            <a:r>
              <a:rPr lang="ru-RU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Объект</a:t>
            </a:r>
            <a:r>
              <a:rPr lang="ru-RU" dirty="0" smtClean="0"/>
              <a:t>: </a:t>
            </a:r>
            <a:r>
              <a:rPr lang="ru-RU" dirty="0"/>
              <a:t>значение колонки</a:t>
            </a:r>
            <a:r>
              <a:rPr lang="uk-UA" dirty="0"/>
              <a:t>и</a:t>
            </a:r>
            <a:r>
              <a:rPr lang="ru-RU" dirty="0"/>
              <a:t> </a:t>
            </a:r>
            <a:r>
              <a:rPr lang="en-US" dirty="0"/>
              <a:t>TITLE </a:t>
            </a:r>
            <a:r>
              <a:rPr lang="en-US" dirty="0" smtClean="0"/>
              <a:t> </a:t>
            </a:r>
            <a:r>
              <a:rPr lang="ru-RU" dirty="0" smtClean="0"/>
              <a:t>используется </a:t>
            </a:r>
            <a:r>
              <a:rPr lang="ru-RU" dirty="0"/>
              <a:t>для образование RDF литерала.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4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</a:t>
            </a:r>
            <a:r>
              <a:rPr lang="ru-RU" dirty="0" err="1" smtClean="0"/>
              <a:t>ыводы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/>
              <a:t>В результате работы были сформированы некоторые отображения реляционной модели данных в модель LD а также принципы проектирования реляционной базы данных для ЭБ, с возможностью отображения в  </a:t>
            </a:r>
            <a:r>
              <a:rPr lang="ru-RU" sz="3200" dirty="0" err="1"/>
              <a:t>Linked</a:t>
            </a:r>
            <a:r>
              <a:rPr lang="ru-RU" sz="3200" dirty="0"/>
              <a:t> </a:t>
            </a:r>
            <a:r>
              <a:rPr lang="ru-RU" sz="3200" dirty="0" err="1"/>
              <a:t>Data</a:t>
            </a:r>
            <a:r>
              <a:rPr lang="ru-RU" sz="3200" dirty="0"/>
              <a:t>. Указаны также ограничения, которые необходимо соблюдать при проектировании баз данных для ЭБ.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613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СПАСИБО ЗА ВНИМАНИЕ 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32743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Место семантических технологий в ЕБ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17" y="548680"/>
            <a:ext cx="8007350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2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Возможности</a:t>
            </a:r>
            <a:r>
              <a:rPr lang="uk-UA" dirty="0" smtClean="0"/>
              <a:t> </a:t>
            </a:r>
            <a:r>
              <a:rPr lang="ru-RU" dirty="0" err="1"/>
              <a:t>Semantic</a:t>
            </a:r>
            <a:r>
              <a:rPr lang="ru-RU" dirty="0"/>
              <a:t> </a:t>
            </a:r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smtClean="0"/>
              <a:t> для </a:t>
            </a:r>
            <a:r>
              <a:rPr lang="ru-RU" dirty="0"/>
              <a:t>ЭБ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sz="4800" dirty="0" smtClean="0"/>
              <a:t>интеграция </a:t>
            </a:r>
            <a:r>
              <a:rPr lang="ru-RU" sz="4800" dirty="0"/>
              <a:t>информации, в различных моделях метаданных;</a:t>
            </a:r>
            <a:endParaRPr lang="uk-UA" sz="4800" dirty="0"/>
          </a:p>
          <a:p>
            <a:pPr lvl="0"/>
            <a:r>
              <a:rPr lang="ru-RU" sz="4800" dirty="0"/>
              <a:t>обеспечение взаимодействия с другими системами (не только электронными библиотеками); </a:t>
            </a:r>
            <a:endParaRPr lang="uk-UA" sz="4800" dirty="0"/>
          </a:p>
          <a:p>
            <a:pPr lvl="0"/>
            <a:r>
              <a:rPr lang="ru-RU" sz="4800" dirty="0"/>
              <a:t>удобного и адаптированного поиска с соответствующими интерфейсами для отображения семантики. </a:t>
            </a:r>
            <a:endParaRPr lang="uk-UA" sz="48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14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776864" cy="51281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DATA</a:t>
            </a:r>
            <a:endParaRPr lang="uk-UA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1560" y="980728"/>
            <a:ext cx="8208912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ru-RU" sz="2800" b="1" dirty="0">
                <a:solidFill>
                  <a:schemeClr val="tx1"/>
                </a:solidFill>
              </a:rPr>
              <a:t>использование </a:t>
            </a:r>
            <a:r>
              <a:rPr lang="ru-RU" sz="2800" b="1" dirty="0" err="1">
                <a:solidFill>
                  <a:schemeClr val="tx1"/>
                </a:solidFill>
              </a:rPr>
              <a:t>URIs</a:t>
            </a:r>
            <a:r>
              <a:rPr lang="ru-RU" sz="2800" b="1" dirty="0">
                <a:solidFill>
                  <a:schemeClr val="tx1"/>
                </a:solidFill>
              </a:rPr>
              <a:t> в качестве имен для сущностей;</a:t>
            </a:r>
            <a:endParaRPr lang="uk-UA" sz="2800" b="1" dirty="0">
              <a:solidFill>
                <a:schemeClr val="tx1"/>
              </a:solidFill>
            </a:endParaRPr>
          </a:p>
          <a:p>
            <a:pPr marL="342900" indent="-342900"/>
            <a:r>
              <a:rPr lang="ru-RU" sz="2800" b="1" dirty="0">
                <a:solidFill>
                  <a:schemeClr val="tx1"/>
                </a:solidFill>
              </a:rPr>
              <a:t>использование HTTP </a:t>
            </a:r>
            <a:r>
              <a:rPr lang="ru-RU" sz="2800" b="1" dirty="0" err="1">
                <a:solidFill>
                  <a:schemeClr val="tx1"/>
                </a:solidFill>
              </a:rPr>
              <a:t>URIs</a:t>
            </a:r>
            <a:r>
              <a:rPr lang="ru-RU" sz="2800" b="1" dirty="0">
                <a:solidFill>
                  <a:schemeClr val="tx1"/>
                </a:solidFill>
              </a:rPr>
              <a:t> чтобы люди могли увидеть эти имена;</a:t>
            </a:r>
            <a:endParaRPr lang="uk-UA" sz="2800" b="1" dirty="0">
              <a:solidFill>
                <a:schemeClr val="tx1"/>
              </a:solidFill>
            </a:endParaRPr>
          </a:p>
          <a:p>
            <a:pPr marL="342900" indent="-342900"/>
            <a:r>
              <a:rPr lang="ru-RU" sz="2800" b="1" dirty="0">
                <a:solidFill>
                  <a:schemeClr val="tx1"/>
                </a:solidFill>
              </a:rPr>
              <a:t>в URI следует представлять полезную информацию, то есть они должны быть осмыслены;</a:t>
            </a:r>
            <a:endParaRPr lang="uk-UA" sz="2800" b="1" dirty="0">
              <a:solidFill>
                <a:schemeClr val="tx1"/>
              </a:solidFill>
            </a:endParaRPr>
          </a:p>
          <a:p>
            <a:pPr marL="342900" indent="-342900"/>
            <a:r>
              <a:rPr lang="ru-RU" sz="2800" b="1" dirty="0">
                <a:solidFill>
                  <a:schemeClr val="tx1"/>
                </a:solidFill>
              </a:rPr>
              <a:t>ресурс должен содержать ссылки на другие URI с целью раскрытия дополнительной информации о сущности</a:t>
            </a:r>
            <a:r>
              <a:rPr lang="ru-RU" sz="3200" b="1" dirty="0"/>
              <a:t>.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836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D2R </a:t>
            </a:r>
            <a:r>
              <a:rPr lang="ru-RU" dirty="0" err="1"/>
              <a:t>Server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является </a:t>
            </a:r>
            <a:r>
              <a:rPr lang="ru-RU" sz="3200" dirty="0"/>
              <a:t>инструментом для публикации реляционных баз данных в </a:t>
            </a:r>
            <a:r>
              <a:rPr lang="ru-RU" sz="3200" dirty="0" err="1"/>
              <a:t>Semantic</a:t>
            </a:r>
            <a:r>
              <a:rPr lang="ru-RU" sz="3200" dirty="0"/>
              <a:t> </a:t>
            </a:r>
            <a:r>
              <a:rPr lang="ru-RU" sz="3200" dirty="0" err="1"/>
              <a:t>Web</a:t>
            </a:r>
            <a:r>
              <a:rPr lang="ru-RU" sz="3200" dirty="0"/>
              <a:t>. Он позволяет RDF и HTML браузерам перемещаться по содержанию базы данных, а приложениям запрашивать информацию из базы данных, используя язык запросов </a:t>
            </a:r>
            <a:r>
              <a:rPr lang="ru-RU" sz="3200" dirty="0" smtClean="0"/>
              <a:t>SPARQL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0355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722023"/>
              </p:ext>
            </p:extLst>
          </p:nvPr>
        </p:nvGraphicFramePr>
        <p:xfrm>
          <a:off x="755576" y="620688"/>
          <a:ext cx="7560840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5324"/>
                <a:gridCol w="4645516"/>
              </a:tblGrid>
              <a:tr h="86331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Реляционная база данных</a:t>
                      </a:r>
                      <a:endParaRPr lang="uk-UA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333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Связанные данные</a:t>
                      </a:r>
                      <a:endParaRPr lang="uk-UA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08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Тип данных</a:t>
                      </a:r>
                      <a:endParaRPr lang="uk-UA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XML schema datatypes</a:t>
                      </a:r>
                      <a:endParaRPr lang="uk-UA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631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Атрибут</a:t>
                      </a:r>
                      <a:endParaRPr lang="uk-UA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Предикат, который  определяется через общепринятые словари и онтологии</a:t>
                      </a:r>
                      <a:endParaRPr lang="uk-UA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08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Кортеж</a:t>
                      </a:r>
                      <a:endParaRPr lang="uk-UA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Предикат-объект</a:t>
                      </a:r>
                      <a:endParaRPr lang="uk-UA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08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Первичный ключ</a:t>
                      </a:r>
                      <a:endParaRPr lang="uk-UA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Субъект</a:t>
                      </a:r>
                      <a:endParaRPr lang="uk-UA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08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Отношение</a:t>
                      </a:r>
                      <a:endParaRPr lang="uk-UA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Ресурс</a:t>
                      </a:r>
                      <a:endParaRPr lang="uk-UA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254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Домен</a:t>
                      </a:r>
                      <a:endParaRPr lang="uk-UA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6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3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Отношение и представления </a:t>
            </a:r>
            <a:r>
              <a:rPr lang="ru-RU" dirty="0" smtClean="0"/>
              <a:t>через </a:t>
            </a:r>
            <a:r>
              <a:rPr lang="ru-RU" dirty="0"/>
              <a:t>RDF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6840760" cy="4731650"/>
          </a:xfrm>
        </p:spPr>
      </p:pic>
    </p:spTree>
    <p:extLst>
      <p:ext uri="{BB962C8B-B14F-4D97-AF65-F5344CB8AC3E}">
        <p14:creationId xmlns:p14="http://schemas.microsoft.com/office/powerpoint/2010/main" val="17084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81128"/>
            <a:ext cx="7992888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Часть схемы реляционной базы данных </a:t>
            </a:r>
            <a:r>
              <a:rPr lang="uk-UA" dirty="0" smtClean="0"/>
              <a:t>ПЗ </a:t>
            </a:r>
            <a:r>
              <a:rPr lang="ru-RU" dirty="0" err="1" smtClean="0"/>
              <a:t>Eprints</a:t>
            </a:r>
            <a:r>
              <a:rPr lang="ru-RU" dirty="0" smtClean="0"/>
              <a:t> </a:t>
            </a:r>
            <a:r>
              <a:rPr lang="ru-RU" dirty="0"/>
              <a:t>3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4664"/>
            <a:ext cx="4752528" cy="4292772"/>
          </a:xfrm>
        </p:spPr>
      </p:pic>
    </p:spTree>
    <p:extLst>
      <p:ext uri="{BB962C8B-B14F-4D97-AF65-F5344CB8AC3E}">
        <p14:creationId xmlns:p14="http://schemas.microsoft.com/office/powerpoint/2010/main" val="27787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213606"/>
            <a:ext cx="6781800" cy="958593"/>
          </a:xfrm>
        </p:spPr>
        <p:txBody>
          <a:bodyPr/>
          <a:lstStyle/>
          <a:p>
            <a:r>
              <a:rPr lang="uk-UA" dirty="0" smtClean="0"/>
              <a:t>Список </a:t>
            </a:r>
            <a:r>
              <a:rPr lang="uk-UA" dirty="0" err="1" smtClean="0"/>
              <a:t>ресурсов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1" r="1980"/>
          <a:stretch/>
        </p:blipFill>
        <p:spPr bwMode="auto">
          <a:xfrm>
            <a:off x="72008" y="476672"/>
            <a:ext cx="8964488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2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2289</TotalTime>
  <Words>1550</Words>
  <Application>Microsoft Office PowerPoint</Application>
  <PresentationFormat>Экран (4:3)</PresentationFormat>
  <Paragraphs>149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Реляционная база данных электронной библиотеки в Semantic Web. Представление метаданных в виде связанных данных</vt:lpstr>
      <vt:lpstr>Место семантических технологий в ЕБ</vt:lpstr>
      <vt:lpstr>Возможности Semantic Web  для ЭБ </vt:lpstr>
      <vt:lpstr>LINKED DATA</vt:lpstr>
      <vt:lpstr>D2R Server</vt:lpstr>
      <vt:lpstr>Презентация PowerPoint</vt:lpstr>
      <vt:lpstr>Отношение и представления через RDF</vt:lpstr>
      <vt:lpstr>Часть схемы реляционной базы данных ПЗ Eprints 3</vt:lpstr>
      <vt:lpstr>Список ресурсов</vt:lpstr>
      <vt:lpstr>ИР с ИД 1092 опубликованного при помощи D2R server</vt:lpstr>
      <vt:lpstr>Проектирование отношения для ДЯ</vt:lpstr>
      <vt:lpstr>Поиск информации в сети связанных данных</vt:lpstr>
      <vt:lpstr>Поиск информации в сети связанных данных</vt:lpstr>
      <vt:lpstr>Развитие языка отображение. R2RML</vt:lpstr>
      <vt:lpstr>R2RML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Реляционная база данных электронной библиотеки в Semantic Web. Представление метаданных в виде связанных данных</dc:title>
  <dc:creator>Alex</dc:creator>
  <cp:lastModifiedBy>Alex</cp:lastModifiedBy>
  <cp:revision>28</cp:revision>
  <cp:lastPrinted>2011-10-18T17:52:10Z</cp:lastPrinted>
  <dcterms:created xsi:type="dcterms:W3CDTF">2011-10-13T07:18:05Z</dcterms:created>
  <dcterms:modified xsi:type="dcterms:W3CDTF">2011-10-18T18:08:46Z</dcterms:modified>
</cp:coreProperties>
</file>