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78" r:id="rId4"/>
    <p:sldId id="257" r:id="rId5"/>
    <p:sldId id="277" r:id="rId6"/>
    <p:sldId id="259" r:id="rId7"/>
    <p:sldId id="267" r:id="rId8"/>
    <p:sldId id="271" r:id="rId9"/>
    <p:sldId id="266" r:id="rId10"/>
    <p:sldId id="269" r:id="rId11"/>
    <p:sldId id="275" r:id="rId12"/>
    <p:sldId id="274" r:id="rId13"/>
    <p:sldId id="270" r:id="rId14"/>
    <p:sldId id="261" r:id="rId15"/>
    <p:sldId id="262" r:id="rId16"/>
  </p:sldIdLst>
  <p:sldSz cx="9144000" cy="6858000" type="screen4x3"/>
  <p:notesSz cx="6858000" cy="9144000"/>
  <p:defaultTextStyle>
    <a:defPPr>
      <a:defRPr lang="ko-KR"/>
    </a:defPPr>
    <a:lvl1pPr marL="0" indent="0" algn="l" defTabSz="914400">
      <a:buNone/>
      <a:defRPr lang="ko-KR" sz="1800" baseline="0" smtClean="0">
        <a:solidFill>
          <a:srgbClr val="000000"/>
        </a:solidFill>
        <a:latin typeface="±ё"/>
        <a:ea typeface="±ё"/>
      </a:defRPr>
    </a:lvl1pPr>
    <a:lvl2pPr marL="457200" lvl="1" indent="0" defTabSz="914400">
      <a:defRPr lang="ko-KR" smtClean="0"/>
    </a:lvl2pPr>
    <a:lvl3pPr marL="914400" lvl="2" indent="0" defTabSz="914400">
      <a:defRPr lang="ko-KR" smtClean="0"/>
    </a:lvl3pPr>
    <a:lvl4pPr marL="1371600" lvl="3" indent="0" defTabSz="914400">
      <a:defRPr lang="ko-KR" smtClean="0"/>
    </a:lvl4pPr>
    <a:lvl5pPr marL="1828800" lvl="4" indent="0" defTabSz="914400">
      <a:defRPr lang="ko-KR" smtClean="0"/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66" d="100"/>
          <a:sy n="66" d="100"/>
        </p:scale>
        <p:origin x="-163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13C57-D2C5-4F3D-91EC-B783DE72576E}" type="datetimeFigureOut">
              <a:rPr lang="ru-RU" smtClean="0"/>
              <a:t>20.10.2011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04645-1D47-4407-9D27-6AEC25A8B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65DD04-5465-4E17-A282-DC79C36D72F0}" type="slidenum">
              <a:rPr lang="ru-RU" smtClean="0"/>
              <a:pPr eaLnBrk="1" hangingPunct="1"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rgbClr val="000000"/>
                </a:solidFill>
              </a:defRPr>
            </a:lvl2pPr>
            <a:lvl3pPr marL="914400" indent="0" algn="ctr">
              <a:buNone/>
              <a:defRPr>
                <a:solidFill>
                  <a:srgbClr val="000000"/>
                </a:solidFill>
              </a:defRPr>
            </a:lvl3pPr>
            <a:lvl4pPr marL="1371600" indent="0" algn="ctr">
              <a:buNone/>
              <a:defRPr>
                <a:solidFill>
                  <a:srgbClr val="000000"/>
                </a:solidFill>
              </a:defRPr>
            </a:lvl4pPr>
            <a:lvl5pPr marL="1828800" indent="0" algn="ctr">
              <a:buNone/>
              <a:defRPr>
                <a:solidFill>
                  <a:srgbClr val="000000"/>
                </a:solidFill>
              </a:defRPr>
            </a:lvl5pPr>
            <a:lvl6pPr marL="2286000" indent="0" algn="ctr">
              <a:buNone/>
              <a:defRPr>
                <a:solidFill>
                  <a:srgbClr val="000000"/>
                </a:solidFill>
              </a:defRPr>
            </a:lvl6pPr>
            <a:lvl7pPr marL="2743200" indent="0" algn="ctr">
              <a:buNone/>
              <a:defRPr>
                <a:solidFill>
                  <a:srgbClr val="000000"/>
                </a:solidFill>
              </a:defRPr>
            </a:lvl7pPr>
            <a:lvl8pPr marL="3200400" indent="0" algn="ctr">
              <a:buNone/>
              <a:defRPr>
                <a:solidFill>
                  <a:srgbClr val="000000"/>
                </a:solidFill>
              </a:defRPr>
            </a:lvl8pPr>
            <a:lvl9pPr marL="3657600" indent="0" algn="ctr">
              <a:buNone/>
              <a:defRPr>
                <a:solidFill>
                  <a:srgbClr val="000000"/>
                </a:solidFill>
              </a:defRPr>
            </a:lvl9pPr>
          </a:lstStyle>
          <a:p>
            <a:r>
              <a:rPr lang="ko-KR" altLang="en-US" dirty="0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buNone/>
              <a:defRPr sz="4000" b="1" cap="all"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rgbClr val="000000"/>
                </a:solidFill>
              </a:defRPr>
            </a:lvl2pPr>
            <a:lvl3pPr marL="914400" indent="0">
              <a:buNone/>
              <a:defRPr sz="1600">
                <a:solidFill>
                  <a:srgbClr val="000000"/>
                </a:solidFill>
              </a:defRPr>
            </a:lvl3pPr>
            <a:lvl4pPr marL="1371600" indent="0">
              <a:buNone/>
              <a:defRPr sz="1400">
                <a:solidFill>
                  <a:srgbClr val="000000"/>
                </a:solidFill>
              </a:defRPr>
            </a:lvl4pPr>
            <a:lvl5pPr marL="1828800" indent="0">
              <a:buNone/>
              <a:defRPr sz="1400">
                <a:solidFill>
                  <a:srgbClr val="000000"/>
                </a:solidFill>
              </a:defRPr>
            </a:lvl5pPr>
            <a:lvl6pPr marL="2286000" indent="0">
              <a:buNone/>
              <a:defRPr sz="1400">
                <a:solidFill>
                  <a:srgbClr val="000000"/>
                </a:solidFill>
              </a:defRPr>
            </a:lvl6pPr>
            <a:lvl7pPr marL="2743200" indent="0">
              <a:buNone/>
              <a:defRPr sz="1400">
                <a:solidFill>
                  <a:srgbClr val="000000"/>
                </a:solidFill>
              </a:defRPr>
            </a:lvl7pPr>
            <a:lvl8pPr marL="3200400" indent="0">
              <a:buNone/>
              <a:defRPr sz="1400">
                <a:solidFill>
                  <a:srgbClr val="000000"/>
                </a:solidFill>
              </a:defRPr>
            </a:lvl8pPr>
            <a:lvl9pPr marL="3657600" indent="0">
              <a:buNone/>
              <a:defRPr sz="1400">
                <a:solidFill>
                  <a:srgbClr val="000000"/>
                </a:solidFill>
              </a:defRPr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defTabSz="0">
              <a:defRPr sz="2800"/>
            </a:lvl1pPr>
            <a:lvl2pPr marL="0" defTabSz="0">
              <a:defRPr sz="2400"/>
            </a:lvl2pPr>
            <a:lvl3pPr marL="0" defTabSz="0">
              <a:defRPr sz="2000"/>
            </a:lvl3pPr>
            <a:lvl4pPr marL="0" defTabSz="0">
              <a:defRPr sz="1800"/>
            </a:lvl4pPr>
            <a:lvl5pPr marL="0" defTabSz="0">
              <a:defRPr sz="1800"/>
            </a:lvl5pPr>
            <a:lvl6pPr marL="0" defTabSz="0">
              <a:defRPr sz="1800"/>
            </a:lvl6pPr>
            <a:lvl7pPr marL="0" defTabSz="0">
              <a:defRPr sz="1800"/>
            </a:lvl7pPr>
            <a:lvl8pPr marL="0" defTabSz="0">
              <a:defRPr sz="1800"/>
            </a:lvl8pPr>
            <a:lvl9pPr marL="0" defTabSz="0">
              <a:defRPr sz="18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defTabSz="0">
              <a:defRPr sz="2800"/>
            </a:lvl1pPr>
            <a:lvl2pPr marL="0" defTabSz="0">
              <a:defRPr sz="2400"/>
            </a:lvl2pPr>
            <a:lvl3pPr marL="0" defTabSz="0">
              <a:defRPr sz="2000"/>
            </a:lvl3pPr>
            <a:lvl4pPr marL="0" defTabSz="0">
              <a:defRPr sz="1800"/>
            </a:lvl4pPr>
            <a:lvl5pPr marL="0" defTabSz="0">
              <a:defRPr sz="1800"/>
            </a:lvl5pPr>
            <a:lvl6pPr marL="0" defTabSz="0">
              <a:defRPr sz="1800"/>
            </a:lvl6pPr>
            <a:lvl7pPr marL="0" defTabSz="0">
              <a:defRPr sz="1800"/>
            </a:lvl7pPr>
            <a:lvl8pPr marL="0" defTabSz="0">
              <a:defRPr sz="1800"/>
            </a:lvl8pPr>
            <a:lvl9pPr marL="0" defTabSz="0">
              <a:defRPr sz="18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defTabSz="0">
              <a:defRPr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0" defTabSz="0">
              <a:defRPr sz="2400"/>
            </a:lvl1pPr>
            <a:lvl2pPr marL="0" defTabSz="0">
              <a:defRPr sz="2000"/>
            </a:lvl2pPr>
            <a:lvl3pPr marL="0" defTabSz="0">
              <a:defRPr sz="1800"/>
            </a:lvl3pPr>
            <a:lvl4pPr marL="0" defTabSz="0">
              <a:defRPr sz="1600"/>
            </a:lvl4pPr>
            <a:lvl5pPr marL="0" defTabSz="0">
              <a:defRPr sz="1600"/>
            </a:lvl5pPr>
            <a:lvl6pPr marL="0" defTabSz="0">
              <a:defRPr sz="1600"/>
            </a:lvl6pPr>
            <a:lvl7pPr marL="0" defTabSz="0">
              <a:defRPr sz="1600"/>
            </a:lvl7pPr>
            <a:lvl8pPr marL="0" defTabSz="0">
              <a:defRPr sz="1600"/>
            </a:lvl8pPr>
            <a:lvl9pPr marL="0" defTabSz="0">
              <a:defRPr sz="16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0" defTabSz="0">
              <a:defRPr sz="2400"/>
            </a:lvl1pPr>
            <a:lvl2pPr marL="0" defTabSz="0">
              <a:defRPr sz="2000"/>
            </a:lvl2pPr>
            <a:lvl3pPr marL="0" defTabSz="0">
              <a:defRPr sz="1800"/>
            </a:lvl3pPr>
            <a:lvl4pPr marL="0" defTabSz="0">
              <a:defRPr sz="1600"/>
            </a:lvl4pPr>
            <a:lvl5pPr marL="0" defTabSz="0">
              <a:defRPr sz="1600"/>
            </a:lvl5pPr>
            <a:lvl6pPr marL="0" defTabSz="0">
              <a:defRPr sz="1600"/>
            </a:lvl6pPr>
            <a:lvl7pPr marL="0" defTabSz="0">
              <a:defRPr sz="1600"/>
            </a:lvl7pPr>
            <a:lvl8pPr marL="0" defTabSz="0">
              <a:defRPr sz="1600"/>
            </a:lvl8pPr>
            <a:lvl9pPr marL="0" defTabSz="0">
              <a:defRPr sz="16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type="pic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0" defTabSz="0">
              <a:defRPr sz="3200"/>
            </a:lvl1pPr>
            <a:lvl2pPr marL="0" defTabSz="0">
              <a:defRPr sz="2800"/>
            </a:lvl2pPr>
            <a:lvl3pPr marL="0" defTabSz="0">
              <a:defRPr sz="2400"/>
            </a:lvl3pPr>
            <a:lvl4pPr marL="0" defTabSz="0">
              <a:defRPr sz="2000"/>
            </a:lvl4pPr>
            <a:lvl5pPr marL="0" defTabSz="0">
              <a:defRPr sz="2000"/>
            </a:lvl5pPr>
            <a:lvl6pPr marL="0" defTabSz="0">
              <a:defRPr sz="2000"/>
            </a:lvl6pPr>
            <a:lvl7pPr marL="0" defTabSz="0">
              <a:defRPr sz="2000"/>
            </a:lvl7pPr>
            <a:lvl8pPr marL="0" defTabSz="0">
              <a:defRPr sz="2000"/>
            </a:lvl8pPr>
            <a:lvl9pPr marL="0" defTabSz="0">
              <a:defRPr sz="20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5C1A2B81-1DA3-497E-83CD-70D401AD2C06}" type="datetimeFigureOut">
              <a:rPr lang="ko-KR" altLang="en-US" dirty="0" smtClean="0"/>
              <a:t>2011-10-20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9CD56DC7-0AF8-4C3E-9120-C82FF52A6C0B}" type="slidenum">
              <a:rPr lang="ko-KR" altLang="en-US" dirty="0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ctr" defTabSz="914400">
        <a:buNone/>
        <a:defRPr lang="ko-KR" sz="4400" baseline="0" smtClean="0">
          <a:solidFill>
            <a:srgbClr val="000000"/>
          </a:solidFill>
          <a:latin typeface="±ё"/>
          <a:ea typeface="±ё"/>
        </a:defRPr>
      </a:lvl1pPr>
    </p:titleStyle>
    <p:bodyStyle>
      <a:lvl1pPr marL="342900" indent="-342900" algn="l" defTabSz="914400">
        <a:spcBef>
          <a:spcPct val="20000"/>
        </a:spcBef>
        <a:buFont typeface="±ё"/>
        <a:buChar char="●"/>
        <a:defRPr lang="ko-KR" sz="3200" baseline="0" smtClean="0">
          <a:solidFill>
            <a:srgbClr val="000000"/>
          </a:solidFill>
          <a:latin typeface="±ё"/>
          <a:ea typeface="±ё"/>
        </a:defRPr>
      </a:lvl1pPr>
      <a:lvl2pPr marL="742950" lvl="1" indent="-285750" defTabSz="914400">
        <a:buChar char="-"/>
        <a:defRPr lang="ko-KR" sz="2800" smtClean="0"/>
      </a:lvl2pPr>
      <a:lvl3pPr marL="1143000" lvl="2" indent="-228600" defTabSz="914400">
        <a:buChar char="●"/>
        <a:defRPr lang="ko-KR" sz="2400" smtClean="0"/>
      </a:lvl3pPr>
      <a:lvl4pPr marL="1600200" lvl="3" indent="-228600" defTabSz="914400">
        <a:buChar char="-"/>
        <a:defRPr lang="ko-KR" sz="2000" smtClean="0"/>
      </a:lvl4pPr>
      <a:lvl5pPr marL="2057400" lvl="4" indent="-228600" defTabSz="914400">
        <a:buChar char="»"/>
        <a:defRPr lang="ko-KR" smtClean="0"/>
      </a:lvl5pPr>
    </p:bodyStyle>
    <p:otherStyle>
      <a:lvl1pPr marL="0" indent="0" algn="l" defTabSz="914400">
        <a:buNone/>
        <a:defRPr lang="ko-KR" sz="1800" baseline="0" smtClean="0">
          <a:solidFill>
            <a:srgbClr val="000000"/>
          </a:solidFill>
          <a:latin typeface="±ё"/>
          <a:ea typeface="±ё"/>
        </a:defRPr>
      </a:lvl1pPr>
      <a:lvl2pPr marL="457200" lvl="1" indent="0" defTabSz="914400">
        <a:defRPr lang="ko-KR" smtClean="0"/>
      </a:lvl2pPr>
      <a:lvl3pPr marL="914400" lvl="2" indent="0" defTabSz="914400">
        <a:defRPr lang="ko-KR" smtClean="0"/>
      </a:lvl3pPr>
      <a:lvl4pPr marL="1371600" lvl="3" indent="0" defTabSz="914400">
        <a:defRPr lang="ko-KR" smtClean="0"/>
      </a:lvl4pPr>
      <a:lvl5pPr marL="1828800" lvl="4" indent="0" defTabSz="914400">
        <a:defRPr lang="ko-KR" smtClean="0"/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3"/>
          <p:cNvSpPr>
            <a:spLocks noGrp="1" noChangeArrowheads="1"/>
          </p:cNvSpPr>
          <p:nvPr>
            <p:ph type="ctrTitle"/>
          </p:nvPr>
        </p:nvSpPr>
        <p:spPr>
          <a:xfrm>
            <a:off x="287655" y="1523365"/>
            <a:ext cx="8593455" cy="2258060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dirty="0" smtClean="0">
                <a:latin typeface="Arial" charset="0"/>
              </a:rPr>
              <a:t>Классификация</a:t>
            </a:r>
            <a:r>
              <a:rPr lang="en-US" altLang="ko-KR" sz="4400" dirty="0" smtClean="0">
                <a:solidFill>
                  <a:srgbClr val="000000"/>
                </a:solidFill>
                <a:latin typeface="Arial" charset="0"/>
              </a:rPr>
              <a:t> и выделение</a:t>
            </a:r>
            <a:br>
              <a:rPr lang="en-US" altLang="ko-KR" sz="44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altLang="ko-KR" sz="4400" dirty="0" smtClean="0">
                <a:solidFill>
                  <a:srgbClr val="000000"/>
                </a:solidFill>
                <a:latin typeface="Arial" charset="0"/>
              </a:rPr>
              <a:t> фрагментов в текстах на основе</a:t>
            </a:r>
            <a:br>
              <a:rPr lang="en-US" altLang="ko-KR" sz="44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altLang="ko-KR" sz="4400" dirty="0" smtClean="0">
                <a:solidFill>
                  <a:srgbClr val="000000"/>
                </a:solidFill>
                <a:latin typeface="Arial" charset="0"/>
              </a:rPr>
              <a:t>логических правил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3" name="Rect 3"/>
          <p:cNvSpPr>
            <a:spLocks noGrp="1" noChangeArrowheads="1"/>
          </p:cNvSpPr>
          <p:nvPr>
            <p:ph type="subTitle" idx="1"/>
          </p:nvPr>
        </p:nvSpPr>
        <p:spPr>
          <a:xfrm>
            <a:off x="1374140" y="4455160"/>
            <a:ext cx="6207125" cy="119316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t">
            <a:normAutofit fontScale="85000" lnSpcReduction="2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3200" dirty="0" smtClean="0">
                <a:solidFill>
                  <a:srgbClr val="000000"/>
                </a:solidFill>
                <a:latin typeface="Arial" charset="0"/>
              </a:rPr>
              <a:t>Васильев В</a:t>
            </a:r>
            <a:r>
              <a:rPr lang="en-US" altLang="ko-KR" sz="3200" dirty="0" smtClean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ru-RU" altLang="ko-KR" sz="3200" dirty="0" smtClean="0">
                <a:solidFill>
                  <a:srgbClr val="000000"/>
                </a:solidFill>
                <a:latin typeface="Arial" charset="0"/>
              </a:rPr>
              <a:t>Г</a:t>
            </a:r>
            <a:r>
              <a:rPr lang="en-US" altLang="ko-KR" sz="3200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ru-RU" altLang="ko-KR" sz="32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dirty="0" smtClean="0">
                <a:latin typeface="Arial" charset="0"/>
              </a:rPr>
              <a:t>ООО «ЛАН-ПРОЕКТ»</a:t>
            </a:r>
            <a:endParaRPr lang="ko-KR" altLang="en-US" sz="3200" dirty="0" smtClean="0">
              <a:solidFill>
                <a:srgbClr val="000000"/>
              </a:solidFill>
            </a:endParaRPr>
          </a:p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 smtClean="0">
                <a:solidFill>
                  <a:srgbClr val="000000"/>
                </a:solidFill>
                <a:latin typeface="Arial" charset="0"/>
              </a:rPr>
              <a:t>vvg_2000@mail.ru</a:t>
            </a:r>
            <a:endParaRPr lang="ko-KR" altLang="en-US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84175" y="4846638"/>
            <a:ext cx="8393113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384550" y="4846638"/>
            <a:ext cx="1611313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82013" cy="808037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dirty="0" smtClean="0"/>
              <a:t>Пример результата операции </a:t>
            </a:r>
            <a:r>
              <a:rPr lang="en-US" sz="3200" dirty="0" smtClean="0"/>
              <a:t>&amp;</a:t>
            </a:r>
            <a:endParaRPr lang="ru-RU" sz="3200" dirty="0" smtClean="0"/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614363" y="1746250"/>
            <a:ext cx="12346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/>
              <a:t>A </a:t>
            </a:r>
            <a:r>
              <a:rPr lang="en-US" sz="3200" dirty="0" smtClean="0"/>
              <a:t>&amp; </a:t>
            </a:r>
            <a:r>
              <a:rPr lang="en-US" sz="3200" dirty="0"/>
              <a:t>B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2588" y="3370263"/>
            <a:ext cx="8393112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1350" y="3373438"/>
            <a:ext cx="534988" cy="5318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00425" y="3375025"/>
            <a:ext cx="534988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51350" y="3375025"/>
            <a:ext cx="534988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08113" y="3375025"/>
            <a:ext cx="534987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61313" y="3398542"/>
            <a:ext cx="534987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" y="4849813"/>
            <a:ext cx="534987" cy="531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03600" y="4851400"/>
            <a:ext cx="5334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81513" y="4851400"/>
            <a:ext cx="5334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09700" y="4851400"/>
            <a:ext cx="534988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961313" y="4851400"/>
            <a:ext cx="534987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B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617" name="TextBox 18"/>
          <p:cNvSpPr txBox="1">
            <a:spLocks noChangeArrowheads="1"/>
          </p:cNvSpPr>
          <p:nvPr/>
        </p:nvSpPr>
        <p:spPr bwMode="auto">
          <a:xfrm>
            <a:off x="409575" y="2879725"/>
            <a:ext cx="2439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Стандартная модель</a:t>
            </a:r>
          </a:p>
        </p:txBody>
      </p:sp>
      <p:sp>
        <p:nvSpPr>
          <p:cNvPr id="25618" name="TextBox 19"/>
          <p:cNvSpPr txBox="1">
            <a:spLocks noChangeArrowheads="1"/>
          </p:cNvSpPr>
          <p:nvPr/>
        </p:nvSpPr>
        <p:spPr bwMode="auto">
          <a:xfrm>
            <a:off x="508000" y="4410075"/>
            <a:ext cx="2459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Фрагментная модель</a:t>
            </a:r>
          </a:p>
        </p:txBody>
      </p:sp>
    </p:spTree>
    <p:extLst>
      <p:ext uri="{BB962C8B-B14F-4D97-AF65-F5344CB8AC3E}">
        <p14:creationId xmlns:p14="http://schemas.microsoft.com/office/powerpoint/2010/main" val="2764582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Анализ алгебраических свойств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noFill/>
              <a:ln w="0">
                <a:noFill/>
                <a:prstDash/>
              </a:ln>
            </p:spPr>
            <p:txBody>
              <a:bodyPr wrap="square" lIns="91440" tIns="45720" rIns="91440" bIns="45720" anchor="t">
                <a:normAutofit/>
              </a:bodyPr>
              <a:lstStyle/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Операции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∆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ru-RU">
                        <a:latin typeface="Cambria Math"/>
                      </a:rPr>
                      <m:t>𝛻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□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ассоциативны, дистрибутивны и коммутативны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dirty="0">
                    <a:latin typeface="Times New Roman" charset="0"/>
                  </a:rPr>
                  <a:t>Операция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∆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ru-RU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ru-RU" dirty="0">
                    <a:latin typeface="Times New Roman" charset="0"/>
                  </a:rPr>
                  <a:t> - не ассоциативна и не дистрибутивна относительно </a:t>
                </a:r>
                <a14:m>
                  <m:oMath xmlns:m="http://schemas.openxmlformats.org/officeDocument/2006/math">
                    <m:r>
                      <a:rPr lang="ru-RU">
                        <a:latin typeface="Cambria Math"/>
                      </a:rPr>
                      <m:t>𝛻</m:t>
                    </m:r>
                    <m:r>
                      <a:rPr lang="ru-RU">
                        <a:latin typeface="Cambria Math"/>
                      </a:rPr>
                      <m:t>.</m:t>
                    </m:r>
                  </m:oMath>
                </a14:m>
                <a:endParaRPr lang="ru-RU" dirty="0"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dirty="0">
                    <a:latin typeface="Times New Roman" charset="0"/>
                  </a:rPr>
                  <a:t>Операция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□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ru-RU" dirty="0">
                    <a:latin typeface="Times New Roman" charset="0"/>
                  </a:rPr>
                  <a:t> - не дистрибутивная и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ru-RU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>
                                <a:latin typeface="Cambria Math"/>
                              </a:rPr>
                              <m:t>□</m:t>
                            </m:r>
                          </m:e>
                          <m:sub>
                            <m:r>
                              <a:rPr lang="en-US">
                                <a:latin typeface="Cambria Math"/>
                              </a:rPr>
                              <m:t>𝑛</m:t>
                            </m:r>
                            <m:r>
                              <a:rPr lang="en-US">
                                <a:latin typeface="Cambria Math"/>
                              </a:rPr>
                              <m:t>,</m:t>
                            </m:r>
                            <m:r>
                              <a:rPr lang="en-US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ru-RU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□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𝑚</m:t>
                        </m:r>
                        <m:r>
                          <a:rPr lang="ru-RU">
                            <a:latin typeface="Cambria Math"/>
                          </a:rPr>
                          <m:t>,</m:t>
                        </m:r>
                        <m:r>
                          <a:rPr lang="ru-RU">
                            <a:latin typeface="Cambria Math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ru-RU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□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𝑛</m:t>
                        </m:r>
                        <m:r>
                          <a:rPr lang="ru-RU">
                            <a:latin typeface="Cambria Math"/>
                          </a:rPr>
                          <m:t>,</m:t>
                        </m:r>
                        <m:r>
                          <a:rPr lang="ru-RU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ru-RU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□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𝑚</m:t>
                        </m:r>
                        <m:r>
                          <a:rPr lang="ru-RU">
                            <a:latin typeface="Cambria Math"/>
                          </a:rPr>
                          <m:t>,</m:t>
                        </m:r>
                        <m:r>
                          <a:rPr lang="ru-RU">
                            <a:latin typeface="Cambria Math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ru-RU">
                        <a:latin typeface="Cambria Math"/>
                      </a:rPr>
                      <m:t>)</m:t>
                    </m:r>
                  </m:oMath>
                </a14:m>
                <a:r>
                  <a:rPr lang="ru-RU" dirty="0">
                    <a:latin typeface="Times New Roman" charset="0"/>
                  </a:rPr>
                  <a:t>, </a:t>
                </a:r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r>
                  <a:rPr lang="ru-RU" dirty="0">
                    <a:latin typeface="Times New Roman" charset="0"/>
                  </a:rPr>
                  <a:t>    если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ru-RU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>
                        <a:latin typeface="Cambria Math"/>
                      </a:rPr>
                      <m:t>=</m:t>
                    </m:r>
                    <m:r>
                      <a:rPr lang="ru-RU">
                        <a:latin typeface="Cambria Math"/>
                      </a:rPr>
                      <m:t>𝑛</m:t>
                    </m:r>
                  </m:oMath>
                </a14:m>
                <a:r>
                  <a:rPr lang="ru-RU" dirty="0">
                    <a:latin typeface="Times New Roman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>
                        <a:latin typeface="Cambria Math"/>
                      </a:rPr>
                      <m:t>𝑚</m:t>
                    </m:r>
                  </m:oMath>
                </a14:m>
                <a:endParaRPr lang="ru-RU" dirty="0"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ko-KR" alt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Rec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blipFill rotWithShape="1">
                <a:blip r:embed="rId2"/>
                <a:stretch>
                  <a:fillRect l="-1626" t="-2151"/>
                </a:stretch>
              </a:blipFill>
              <a:ln w="0">
                <a:noFill/>
                <a:prstDash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83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Комбинированная модель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noFill/>
              <a:ln w="0">
                <a:noFill/>
                <a:prstDash/>
              </a:ln>
            </p:spPr>
            <p:txBody>
              <a:bodyPr wrap="square" lIns="91440" tIns="45720" rIns="91440" bIns="45720" anchor="t">
                <a:normAutofit lnSpcReduction="10000"/>
              </a:bodyPr>
              <a:lstStyle/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На промежуточных выполняется частичная редукция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Разработаны модифицированные операции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∆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ru-RU">
                            <a:latin typeface="Cambria Math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box>
                          <m:boxPr>
                            <m:ctrlPr>
                              <a:rPr lang="ru-RU" i="1">
                                <a:latin typeface="Cambria Math"/>
                              </a:rPr>
                            </m:ctrlPr>
                          </m:boxPr>
                          <m:e>
                            <m:r>
                              <a:rPr lang="en-US" i="1">
                                <a:latin typeface="Cambria Math"/>
                              </a:rPr>
                              <m:t>□</m:t>
                            </m:r>
                          </m:e>
                        </m:box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с ограничениями на расстояния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Для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∆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ru-RU">
                            <a:latin typeface="Cambria Math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box>
                          <m:boxPr>
                            <m:ctrlPr>
                              <a:rPr lang="ru-RU" i="1">
                                <a:latin typeface="Cambria Math"/>
                              </a:rPr>
                            </m:ctrlPr>
                          </m:boxPr>
                          <m:e>
                            <m:r>
                              <a:rPr lang="en-US" i="1">
                                <a:latin typeface="Cambria Math"/>
                              </a:rPr>
                              <m:t>□</m:t>
                            </m:r>
                          </m:e>
                        </m:box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latin typeface="Cambria Math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доказаны ассоциативность и дистрибутивность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Разработаны эффективные алгоритмы редукции имеющие линейную сложность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ru-RU" altLang="ko-KR" sz="3200" dirty="0" smtClean="0">
                  <a:solidFill>
                    <a:srgbClr val="000000"/>
                  </a:solidFill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ru-RU" altLang="ko-KR" sz="3200" dirty="0" smtClean="0">
                  <a:solidFill>
                    <a:srgbClr val="000000"/>
                  </a:solidFill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ru-RU" altLang="ko-KR" sz="3200" dirty="0" smtClean="0">
                  <a:solidFill>
                    <a:srgbClr val="000000"/>
                  </a:solidFill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ru-RU" altLang="ko-KR" sz="3200" dirty="0" smtClean="0">
                  <a:solidFill>
                    <a:srgbClr val="000000"/>
                  </a:solidFill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ko-KR" alt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Rec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blipFill rotWithShape="1">
                <a:blip r:embed="rId2"/>
                <a:stretch>
                  <a:fillRect l="-1626" t="-2419" r="-2882"/>
                </a:stretch>
              </a:blipFill>
              <a:ln w="0">
                <a:noFill/>
                <a:prstDash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347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dirty="0" smtClean="0">
                <a:latin typeface="Times New Roman" charset="0"/>
              </a:rPr>
              <a:t>Оценка вычислительной сложности правил 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noFill/>
              <a:ln w="0">
                <a:noFill/>
                <a:prstDash/>
              </a:ln>
            </p:spPr>
            <p:txBody>
              <a:bodyPr wrap="square" lIns="91440" tIns="45720" rIns="91440" bIns="45720" anchor="t">
                <a:normAutofit fontScale="92500" lnSpcReduction="10000"/>
              </a:bodyPr>
              <a:lstStyle/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:r>
                  <a:rPr lang="ru-RU" dirty="0" smtClean="0"/>
                  <a:t>Нахождение множества фрагментов для сложного правила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𝑄</m:t>
                    </m:r>
                  </m:oMath>
                </a14:m>
                <a:r>
                  <a:rPr lang="ru-RU" dirty="0" smtClean="0"/>
                  <a:t> </a:t>
                </a:r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:endParaRPr lang="ru-RU" i="1" dirty="0">
                  <a:latin typeface="Cambria Math"/>
                </a:endParaRPr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𝑂</m:t>
                      </m:r>
                      <m:d>
                        <m:dPr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i="1">
                              <a:latin typeface="Cambria Math"/>
                            </a:rPr>
                            <m:t>𝑘</m:t>
                          </m:r>
                          <m:func>
                            <m:func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𝑚</m:t>
                              </m:r>
                            </m:e>
                          </m:func>
                          <m:r>
                            <a:rPr lang="ru-RU" i="1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>
                                      <a:latin typeface="Cambria Math"/>
                                    </a:rPr>
                                    <m:t>∑</m:t>
                                  </m:r>
                                </m:e>
                                <m:lim>
                                  <m:r>
                                    <a:rPr lang="ru-RU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ru-RU" i="1">
                                      <a:latin typeface="Cambria Math"/>
                                    </a:rPr>
                                    <m:t>=1,..</m:t>
                                  </m:r>
                                  <m:r>
                                    <a:rPr lang="ru-RU" i="1">
                                      <a:latin typeface="Cambria Math"/>
                                    </a:rPr>
                                    <m:t>𝑘</m:t>
                                  </m:r>
                                </m:lim>
                              </m:limLow>
                            </m:fName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func>
                        </m:e>
                      </m:d>
                    </m:oMath>
                  </m:oMathPara>
                </a14:m>
                <a:endParaRPr lang="ru-RU" dirty="0"/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:endParaRPr lang="ru-RU" i="1" dirty="0" smtClean="0"/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𝑘</m:t>
                    </m:r>
                  </m:oMath>
                </a14:m>
                <a:r>
                  <a:rPr lang="ru-RU" dirty="0" smtClean="0"/>
                  <a:t> – число элементарных </a:t>
                </a:r>
                <a:r>
                  <a:rPr lang="ru-RU" dirty="0"/>
                  <a:t>правил </a:t>
                </a:r>
                <a:r>
                  <a:rPr lang="ru-RU" dirty="0" smtClean="0"/>
                  <a:t>в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𝑄</m:t>
                    </m:r>
                  </m:oMath>
                </a14:m>
                <a:endParaRPr lang="ru-RU" dirty="0" smtClean="0"/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/>
                  <a:t> ‑ число </a:t>
                </a:r>
                <a:r>
                  <a:rPr lang="ru-RU" dirty="0" smtClean="0"/>
                  <a:t>фрагментов выделяемых правилом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 i="1">
                        <a:latin typeface="Cambria Math"/>
                      </a:rPr>
                      <m:t>=1,…,</m:t>
                    </m:r>
                    <m:r>
                      <a:rPr lang="en-US" i="1">
                        <a:latin typeface="Cambria Math"/>
                      </a:rPr>
                      <m:t>𝑘</m:t>
                    </m:r>
                  </m:oMath>
                </a14:m>
                <a:r>
                  <a:rPr lang="ru-RU" dirty="0" smtClean="0"/>
                  <a:t> </a:t>
                </a:r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𝑚</m:t>
                    </m:r>
                  </m:oMath>
                </a14:m>
                <a:r>
                  <a:rPr lang="ru-RU" dirty="0" smtClean="0"/>
                  <a:t> - число </a:t>
                </a:r>
                <a:r>
                  <a:rPr lang="ru-RU" dirty="0"/>
                  <a:t>различных </a:t>
                </a:r>
                <a:r>
                  <a:rPr lang="ru-RU" dirty="0" smtClean="0"/>
                  <a:t>терминов в документе</a:t>
                </a:r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buClr>
                    <a:srgbClr val="000000"/>
                  </a:buClr>
                </a:pPr>
                <a:endParaRPr lang="ru-RU" dirty="0"/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ko-KR" alt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Rec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blipFill rotWithShape="1">
                <a:blip r:embed="rId2"/>
                <a:stretch>
                  <a:fillRect l="-1700" t="-2285"/>
                </a:stretch>
              </a:blipFill>
              <a:ln w="0">
                <a:noFill/>
                <a:prstDash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691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В</a:t>
            </a:r>
            <a:r>
              <a:rPr lang="en-US" altLang="ko-KR" sz="4400" dirty="0" err="1" smtClean="0">
                <a:solidFill>
                  <a:srgbClr val="000000"/>
                </a:solidFill>
                <a:latin typeface="Times New Roman" charset="0"/>
              </a:rPr>
              <a:t>ыводы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7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44205" cy="4533900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t"/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П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редложены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новые фрагментные модели текстов и задания правил</a:t>
            </a:r>
            <a:endParaRPr lang="ko-KR" altLang="en-US" sz="32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П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роведен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анализ и синтез операций с ограничениями на расстояния</a:t>
            </a:r>
            <a:endParaRPr lang="ko-KR" altLang="en-US" sz="32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Р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азработаны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эффективные алгоритмы выполнения операций</a:t>
            </a:r>
            <a:endParaRPr lang="ko-KR" altLang="en-US" sz="32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Р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азработан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язык для классификации и выделения фрагментов</a:t>
            </a:r>
            <a:endParaRPr lang="ko-KR" altLang="en-US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Перспективные задачи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11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44205" cy="4533900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t">
            <a:normAutofit fontScale="92500" lnSpcReduction="10000"/>
          </a:bodyPr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Автоматическое формирование правил для выделения фрагментов</a:t>
            </a:r>
            <a:endParaRPr lang="ru-RU" altLang="ko-KR" dirty="0" smtClean="0"/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Автоматическая коррекция правил на основе оценок пользователя</a:t>
            </a:r>
            <a:endParaRPr lang="ru-RU" altLang="ko-KR" sz="32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Интеграция с обучаемыми методами классификации</a:t>
            </a:r>
            <a:endParaRPr lang="ru-RU" altLang="ko-KR" sz="32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Анализ и синтез операций совместного выделения фрагментов в нескольких рубриках</a:t>
            </a: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Использование логических правил для извлечения информации из текстов</a:t>
            </a:r>
            <a:endParaRPr lang="ru-RU" altLang="ko-KR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Примеры</a:t>
            </a:r>
            <a: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  <a:t> задач классификации и </a:t>
            </a:r>
            <a:b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</a:br>
            <a: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  <a:t>выделения фрагментов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9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44205" cy="4533900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t">
            <a:normAutofit fontScale="85000" lnSpcReduction="20000"/>
          </a:bodyPr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endParaRPr lang="ru-RU" altLang="ko-KR" sz="3200" dirty="0" smtClean="0">
              <a:solidFill>
                <a:srgbClr val="000000"/>
              </a:solidFill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тематическая классификация текстов и выделение фрагментов точно соответствующих правилам</a:t>
            </a: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endParaRPr lang="ru-RU" altLang="ko-KR" dirty="0" smtClean="0"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классификация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новостей</a:t>
            </a: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 по видам событий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и выделение фрагментов с описанием событий</a:t>
            </a:r>
            <a:endParaRPr lang="ko-KR" altLang="en-US" sz="32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endParaRPr lang="ru-RU" altLang="ko-KR" sz="3200" dirty="0" smtClean="0">
              <a:solidFill>
                <a:srgbClr val="000000"/>
              </a:solidFill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классификация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нормативных документов по видам процедур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и выделение 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содержания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процедур</a:t>
            </a:r>
            <a:endParaRPr lang="ru-RU" altLang="ko-KR" sz="3200" dirty="0" smtClean="0">
              <a:solidFill>
                <a:srgbClr val="000000"/>
              </a:solidFill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endParaRPr lang="ru-RU" altLang="ko-KR" dirty="0" smtClean="0"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классификация текстов по регионам и </a:t>
            </a:r>
            <a:r>
              <a:rPr lang="ru-RU" altLang="ko-KR" dirty="0" smtClean="0">
                <a:latin typeface="Times New Roman" charset="0"/>
              </a:rPr>
              <a:t>выделение географических названий в тексте</a:t>
            </a:r>
            <a:endParaRPr lang="ko-KR" altLang="en-US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Подходы к классификации и выделени</a:t>
            </a:r>
            <a:r>
              <a:rPr lang="ru-RU" altLang="ko-KR" dirty="0" smtClean="0">
                <a:latin typeface="Times New Roman" charset="0"/>
              </a:rPr>
              <a:t>ю фрагментов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5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90629" cy="4533900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t">
            <a:normAutofit/>
          </a:bodyPr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Классификация </a:t>
            </a:r>
            <a:r>
              <a:rPr lang="ru-RU" altLang="ko-KR" dirty="0" smtClean="0">
                <a:latin typeface="Times New Roman" charset="0"/>
              </a:rPr>
              <a:t>на </a:t>
            </a:r>
            <a:r>
              <a:rPr lang="ru-RU" altLang="ko-KR" dirty="0" smtClean="0">
                <a:latin typeface="Times New Roman" charset="0"/>
              </a:rPr>
              <a:t>основе </a:t>
            </a:r>
            <a:r>
              <a:rPr lang="ru-RU" altLang="ko-KR" dirty="0" smtClean="0">
                <a:latin typeface="Times New Roman" charset="0"/>
              </a:rPr>
              <a:t>знаний </a:t>
            </a:r>
            <a:endParaRPr lang="ru-RU" altLang="ko-KR" dirty="0" smtClean="0">
              <a:latin typeface="Times New Roman" charset="0"/>
            </a:endParaRP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Логические правила</a:t>
            </a: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Языки </a:t>
            </a:r>
            <a:r>
              <a:rPr lang="ru-RU" altLang="ko-KR" dirty="0" smtClean="0">
                <a:latin typeface="Times New Roman" charset="0"/>
              </a:rPr>
              <a:t>регулярных </a:t>
            </a:r>
            <a:r>
              <a:rPr lang="ru-RU" altLang="ko-KR" dirty="0" smtClean="0">
                <a:latin typeface="Times New Roman" charset="0"/>
              </a:rPr>
              <a:t>выражений </a:t>
            </a: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Специальные языки</a:t>
            </a:r>
            <a:endParaRPr lang="ko-KR" altLang="en-US" sz="28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Классификация на </a:t>
            </a:r>
            <a:r>
              <a:rPr lang="ru-RU" altLang="ko-KR" dirty="0" smtClean="0">
                <a:latin typeface="Times New Roman" charset="0"/>
              </a:rPr>
              <a:t>основе </a:t>
            </a:r>
            <a:r>
              <a:rPr lang="ru-RU" altLang="ko-KR" dirty="0" smtClean="0">
                <a:latin typeface="Times New Roman" charset="0"/>
              </a:rPr>
              <a:t>обучения</a:t>
            </a:r>
            <a:endParaRPr lang="ru-RU" altLang="ko-KR" dirty="0" smtClean="0">
              <a:latin typeface="Times New Roman" charset="0"/>
            </a:endParaRP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Вероятностные модели (</a:t>
            </a:r>
            <a:r>
              <a:rPr lang="en-US" altLang="ko-KR" dirty="0" smtClean="0">
                <a:latin typeface="Times New Roman" charset="0"/>
              </a:rPr>
              <a:t>HMM, </a:t>
            </a:r>
            <a:r>
              <a:rPr lang="en-US" altLang="ko-KR" dirty="0" smtClean="0">
                <a:latin typeface="Times New Roman" charset="0"/>
              </a:rPr>
              <a:t>MRF, …</a:t>
            </a:r>
            <a:r>
              <a:rPr lang="ru-RU" altLang="ko-KR" dirty="0" smtClean="0">
                <a:latin typeface="Times New Roman" charset="0"/>
              </a:rPr>
              <a:t>)</a:t>
            </a:r>
            <a:endParaRPr lang="ru-RU" altLang="ko-KR" dirty="0" smtClean="0">
              <a:latin typeface="Times New Roman" charset="0"/>
            </a:endParaRP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Методы на основе расстояний (</a:t>
            </a:r>
            <a:r>
              <a:rPr lang="en-US" altLang="ko-KR" dirty="0" smtClean="0">
                <a:latin typeface="Times New Roman" charset="0"/>
              </a:rPr>
              <a:t>SVM, </a:t>
            </a:r>
            <a:r>
              <a:rPr lang="en-US" altLang="ko-KR" dirty="0" err="1" smtClean="0">
                <a:latin typeface="Times New Roman" charset="0"/>
              </a:rPr>
              <a:t>kNN</a:t>
            </a:r>
            <a:r>
              <a:rPr lang="en-US" altLang="ko-KR" dirty="0" smtClean="0">
                <a:latin typeface="Times New Roman" charset="0"/>
              </a:rPr>
              <a:t>, …</a:t>
            </a:r>
            <a:r>
              <a:rPr lang="ru-RU" altLang="ko-KR" dirty="0" smtClean="0">
                <a:latin typeface="Times New Roman" charset="0"/>
              </a:rPr>
              <a:t>)</a:t>
            </a:r>
            <a:endParaRPr lang="ru-RU" altLang="ko-KR" dirty="0" smtClean="0">
              <a:latin typeface="Times New Roman" charset="0"/>
            </a:endParaRP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Методы на основе правил</a:t>
            </a:r>
            <a:r>
              <a:rPr lang="en-US" altLang="ko-KR" dirty="0" smtClean="0">
                <a:latin typeface="Times New Roman" charset="0"/>
              </a:rPr>
              <a:t> (ID3, )</a:t>
            </a:r>
            <a:endParaRPr lang="ru-RU" altLang="ko-KR" dirty="0" smtClean="0"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Комбинированные методы</a:t>
            </a: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endParaRPr lang="ru-RU" altLang="ko-KR" dirty="0" smtClean="0">
              <a:latin typeface="Times New Roman" charset="0"/>
            </a:endParaRPr>
          </a:p>
          <a:p>
            <a:pPr marL="899795" lvl="1" indent="-442595" algn="l" defTabSz="508000">
              <a:lnSpc>
                <a:spcPct val="104000"/>
              </a:lnSpc>
              <a:buClr>
                <a:srgbClr val="000000"/>
              </a:buClr>
              <a:buFont typeface="Wingdings"/>
              <a:buChar char="§"/>
            </a:pPr>
            <a:endParaRPr lang="ru-RU" altLang="ko-KR" dirty="0" smtClean="0"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ko-KR" altLang="en-US" dirty="0"/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endParaRPr lang="ko-KR" altLang="en-US" sz="32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383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Недостатки существующих средств </a:t>
            </a:r>
            <a: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классификации на</a:t>
            </a:r>
            <a: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  <a:t> основе правил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5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90629" cy="4533900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t">
            <a:normAutofit fontScale="85000" lnSpcReduction="10000"/>
          </a:bodyPr>
          <a:lstStyle/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altLang="ko-KR" sz="3200" b="1" smtClean="0">
                <a:solidFill>
                  <a:srgbClr val="000000"/>
                </a:solidFill>
                <a:latin typeface="Times New Roman" charset="0"/>
              </a:rPr>
              <a:t>Средства</a:t>
            </a:r>
            <a:endParaRPr lang="ru-RU" altLang="ko-KR" sz="3200" b="1" dirty="0" smtClean="0">
              <a:solidFill>
                <a:srgbClr val="000000"/>
              </a:solidFill>
              <a:latin typeface="Times New Roman" charset="0"/>
            </a:endParaRP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Construe, Oracle Text</a:t>
            </a:r>
            <a:r>
              <a:rPr lang="en-US" altLang="ko-KR" dirty="0">
                <a:latin typeface="Times New Roman" charset="0"/>
              </a:rPr>
              <a:t>, IBM </a:t>
            </a:r>
            <a:r>
              <a:rPr lang="en-US" altLang="ko-KR" dirty="0" err="1">
                <a:latin typeface="Times New Roman" charset="0"/>
              </a:rPr>
              <a:t>InfoSphere</a:t>
            </a:r>
            <a:r>
              <a:rPr lang="en-US" altLang="ko-KR" dirty="0">
                <a:latin typeface="Times New Roman" charset="0"/>
              </a:rPr>
              <a:t> Classification </a:t>
            </a:r>
            <a:r>
              <a:rPr lang="en-US" altLang="ko-KR" dirty="0" smtClean="0">
                <a:latin typeface="Times New Roman" charset="0"/>
              </a:rPr>
              <a:t>Module, RCO </a:t>
            </a:r>
            <a:r>
              <a:rPr lang="ru-RU" altLang="ko-KR" dirty="0" smtClean="0">
                <a:latin typeface="Times New Roman" charset="0"/>
              </a:rPr>
              <a:t>и др.</a:t>
            </a:r>
            <a:endParaRPr lang="en-US" altLang="ko-KR" dirty="0" smtClean="0">
              <a:latin typeface="Times New Roman" charset="0"/>
            </a:endParaRP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ru-RU" altLang="ko-KR" sz="3200" dirty="0" smtClean="0">
              <a:solidFill>
                <a:srgbClr val="000000"/>
              </a:solidFill>
              <a:latin typeface="Times New Roman" charset="0"/>
            </a:endParaRP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altLang="ko-KR" b="1" dirty="0" smtClean="0">
                <a:latin typeface="Times New Roman" charset="0"/>
              </a:rPr>
              <a:t>Недостатки</a:t>
            </a:r>
            <a:endParaRPr lang="en-US" altLang="ko-KR" sz="3200" b="1" dirty="0" smtClean="0">
              <a:solidFill>
                <a:srgbClr val="000000"/>
              </a:solidFill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алгебраические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свойства</a:t>
            </a: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операций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ko-KR" sz="3200" dirty="0" err="1" smtClean="0">
                <a:solidFill>
                  <a:srgbClr val="000000"/>
                </a:solidFill>
                <a:latin typeface="Times New Roman" charset="0"/>
              </a:rPr>
              <a:t>не</a:t>
            </a:r>
            <a:r>
              <a:rPr lang="en-US" altLang="ko-KR" sz="3200" dirty="0" smtClean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ru-RU" altLang="ko-KR" sz="3200" dirty="0" smtClean="0">
                <a:solidFill>
                  <a:srgbClr val="000000"/>
                </a:solidFill>
                <a:latin typeface="Times New Roman" charset="0"/>
              </a:rPr>
              <a:t>описываются</a:t>
            </a:r>
            <a:endParaRPr lang="ko-KR" altLang="en-US" sz="3200" dirty="0" smtClean="0">
              <a:solidFill>
                <a:srgbClr val="000000"/>
              </a:solidFill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rPr lang="en-US" altLang="ko-KR" dirty="0" err="1" smtClean="0">
                <a:latin typeface="Times New Roman" charset="0"/>
              </a:rPr>
              <a:t>классификаци</a:t>
            </a:r>
            <a:r>
              <a:rPr lang="ru-RU" altLang="ko-KR" dirty="0">
                <a:latin typeface="Times New Roman" charset="0"/>
              </a:rPr>
              <a:t>я</a:t>
            </a:r>
            <a:r>
              <a:rPr lang="en-US" altLang="ko-KR" dirty="0" smtClean="0">
                <a:latin typeface="Times New Roman" charset="0"/>
              </a:rPr>
              <a:t> </a:t>
            </a:r>
            <a:r>
              <a:rPr lang="en-US" altLang="ko-KR" dirty="0" err="1">
                <a:latin typeface="Times New Roman" charset="0"/>
              </a:rPr>
              <a:t>текстов</a:t>
            </a:r>
            <a:r>
              <a:rPr lang="en-US" altLang="ko-KR" dirty="0">
                <a:latin typeface="Times New Roman" charset="0"/>
              </a:rPr>
              <a:t>, а </a:t>
            </a:r>
            <a:r>
              <a:rPr lang="en-US" altLang="ko-KR" dirty="0" err="1">
                <a:latin typeface="Times New Roman" charset="0"/>
              </a:rPr>
              <a:t>не</a:t>
            </a:r>
            <a:r>
              <a:rPr lang="en-US" altLang="ko-KR" dirty="0">
                <a:latin typeface="Times New Roman" charset="0"/>
              </a:rPr>
              <a:t> </a:t>
            </a:r>
            <a:r>
              <a:rPr lang="en-US" altLang="ko-KR" dirty="0" err="1" smtClean="0">
                <a:latin typeface="Times New Roman" charset="0"/>
              </a:rPr>
              <a:t>фрагментов</a:t>
            </a:r>
            <a:endParaRPr lang="ru-RU" altLang="ko-KR" dirty="0" smtClean="0">
              <a:latin typeface="Times New Roman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подсвечиваются отдельные термины без учета логических взаимосвязей</a:t>
            </a: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rPr lang="ru-RU" altLang="ko-KR" dirty="0" smtClean="0">
                <a:latin typeface="Times New Roman" charset="0"/>
              </a:rPr>
              <a:t>подходы на основе регулярных выражений не эффективны по времени</a:t>
            </a: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ko-KR" altLang="en-US" dirty="0"/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/>
              <a:buChar char="§"/>
            </a:pPr>
            <a:endParaRPr lang="ko-KR" altLang="en-US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Пример правила для сообщений о коррупции сотрудников МВД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5" name="Rect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2942"/>
            <a:ext cx="4042157" cy="4867880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t">
            <a:normAutofit fontScale="47500" lnSpcReduction="20000"/>
          </a:bodyPr>
          <a:lstStyle/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dirty="0"/>
              <a:t>(((</a:t>
            </a:r>
            <a:r>
              <a:rPr lang="ru-RU" b="1" dirty="0"/>
              <a:t>@Сотрудник</a:t>
            </a:r>
            <a:r>
              <a:rPr lang="ru-RU" dirty="0"/>
              <a:t> &amp;\s </a:t>
            </a:r>
            <a:r>
              <a:rPr lang="ru-RU" b="1" dirty="0"/>
              <a:t>@@Обвинение</a:t>
            </a:r>
            <a:r>
              <a:rPr lang="ru-RU" dirty="0"/>
              <a:t>) (("оперативные мероприятия" "уголовное дело" ) &amp;\s </a:t>
            </a:r>
            <a:r>
              <a:rPr lang="ru-RU" b="1" dirty="0"/>
              <a:t>@Сотрудник</a:t>
            </a:r>
            <a:r>
              <a:rPr lang="ru-RU" dirty="0"/>
              <a:t>)) &amp;\s </a:t>
            </a:r>
            <a:r>
              <a:rPr lang="ru-RU" b="1" dirty="0"/>
              <a:t>@@Коррупция</a:t>
            </a:r>
            <a:r>
              <a:rPr lang="ru-RU" dirty="0"/>
              <a:t>)</a:t>
            </a: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dirty="0"/>
              <a:t>(</a:t>
            </a:r>
            <a:r>
              <a:rPr lang="ru-RU" b="1" dirty="0"/>
              <a:t>@Сотрудник</a:t>
            </a:r>
            <a:r>
              <a:rPr lang="ru-RU" dirty="0"/>
              <a:t> &amp;6 ((получил </a:t>
            </a:r>
            <a:r>
              <a:rPr lang="ru-RU" dirty="0" err="1"/>
              <a:t>прередал</a:t>
            </a:r>
            <a:r>
              <a:rPr lang="ru-RU" dirty="0"/>
              <a:t> передача попытка) &amp;3 взятка))</a:t>
            </a: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dirty="0"/>
              <a:t>(((составил предоставил получение) &amp;3 (фиктивный :3 (протокол справку договор заключения ))) &amp;\s </a:t>
            </a:r>
            <a:r>
              <a:rPr lang="ru-RU" b="1" dirty="0"/>
              <a:t>@Сотрудник</a:t>
            </a:r>
            <a:r>
              <a:rPr lang="ru-RU" dirty="0"/>
              <a:t> )</a:t>
            </a: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dirty="0"/>
              <a:t>((злоупотреблявших :3 "служебным положением") &amp;\s ("информация на" :\s ((майора :2 милиции) </a:t>
            </a:r>
            <a:r>
              <a:rPr lang="ru-RU" b="1" dirty="0"/>
              <a:t>@Сотрудник</a:t>
            </a:r>
            <a:r>
              <a:rPr lang="ru-RU" dirty="0"/>
              <a:t>)))</a:t>
            </a: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lang="ru-RU" dirty="0"/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dirty="0"/>
              <a:t>#</a:t>
            </a:r>
            <a:r>
              <a:rPr lang="ru-RU" dirty="0" err="1"/>
              <a:t>define</a:t>
            </a:r>
            <a:r>
              <a:rPr lang="ru-RU" dirty="0"/>
              <a:t> Сотрудник</a:t>
            </a:r>
          </a:p>
          <a:p>
            <a:pPr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ru-RU" dirty="0"/>
              <a:t>((@@Должность :10 @@МВД) @@Милиционер (@@Звание :4 @@МВД) (@@Звание :2 юстиции))</a:t>
            </a:r>
            <a:endParaRPr lang="ko-KR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6" name="Rect 3"/>
          <p:cNvSpPr txBox="1">
            <a:spLocks noChangeArrowheads="1"/>
          </p:cNvSpPr>
          <p:nvPr/>
        </p:nvSpPr>
        <p:spPr>
          <a:xfrm>
            <a:off x="4499992" y="1637184"/>
            <a:ext cx="4330189" cy="4867880"/>
          </a:xfrm>
          <a:prstGeom prst="rect">
            <a:avLst/>
          </a:prstGeom>
          <a:noFill/>
          <a:ln w="0">
            <a:noFill/>
            <a:prstDash/>
          </a:ln>
        </p:spPr>
        <p:txBody>
          <a:bodyPr vert="horz" wrap="square" lIns="91440" tIns="45720" rIns="91440" bIns="45720" rtlCol="0" anchor="t">
            <a:normAutofit fontScale="25000" lnSpcReduction="20000"/>
          </a:bodyPr>
          <a:lstStyle>
            <a:lvl1pPr marL="0" indent="0" algn="ctr" defTabSz="914400">
              <a:spcBef>
                <a:spcPct val="20000"/>
              </a:spcBef>
              <a:buFont typeface="±ё"/>
              <a:buNone/>
              <a:defRPr lang="ko-KR" sz="3200" baseline="0">
                <a:solidFill>
                  <a:srgbClr val="000000"/>
                </a:solidFill>
                <a:latin typeface="±ё"/>
                <a:ea typeface="±ё"/>
              </a:defRPr>
            </a:lvl1pPr>
            <a:lvl2pPr marL="457200" lvl="1" indent="0" algn="ctr" defTabSz="914400">
              <a:buNone/>
              <a:defRPr lang="ko-KR" sz="2800">
                <a:solidFill>
                  <a:srgbClr val="000000"/>
                </a:solidFill>
              </a:defRPr>
            </a:lvl2pPr>
            <a:lvl3pPr marL="914400" lvl="2" indent="0" algn="ctr" defTabSz="914400">
              <a:buNone/>
              <a:defRPr lang="ko-KR" sz="2400">
                <a:solidFill>
                  <a:srgbClr val="000000"/>
                </a:solidFill>
              </a:defRPr>
            </a:lvl3pPr>
            <a:lvl4pPr marL="1371600" lvl="3" indent="0" algn="ctr" defTabSz="914400">
              <a:buNone/>
              <a:defRPr lang="ko-KR" sz="2000">
                <a:solidFill>
                  <a:srgbClr val="000000"/>
                </a:solidFill>
              </a:defRPr>
            </a:lvl4pPr>
            <a:lvl5pPr marL="1828800" lvl="4" indent="0" algn="ctr" defTabSz="914400">
              <a:buNone/>
              <a:defRPr lang="ko-KR">
                <a:solidFill>
                  <a:srgbClr val="000000"/>
                </a:solidFill>
              </a:defRPr>
            </a:lvl5pPr>
            <a:lvl6pPr marL="2286000" indent="0" algn="ctr">
              <a:buNone/>
              <a:defRPr>
                <a:solidFill>
                  <a:srgbClr val="000000"/>
                </a:solidFill>
              </a:defRPr>
            </a:lvl6pPr>
            <a:lvl7pPr marL="2743200" indent="0" algn="ctr">
              <a:buNone/>
              <a:defRPr>
                <a:solidFill>
                  <a:srgbClr val="000000"/>
                </a:solidFill>
              </a:defRPr>
            </a:lvl7pPr>
            <a:lvl8pPr marL="3200400" indent="0" algn="ctr">
              <a:buNone/>
              <a:defRPr>
                <a:solidFill>
                  <a:srgbClr val="000000"/>
                </a:solidFill>
              </a:defRPr>
            </a:lvl8pPr>
            <a:lvl9pPr marL="3657600" indent="0" algn="ctr">
              <a:buNone/>
              <a:defRPr>
                <a:solidFill>
                  <a:srgbClr val="000000"/>
                </a:solidFill>
              </a:defRPr>
            </a:lvl9pPr>
          </a:lstStyle>
          <a:p>
            <a:pPr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</a:pPr>
            <a:r>
              <a:rPr lang="ru-RU" sz="4400" dirty="0"/>
              <a:t>Ассоциация крупнейших </a:t>
            </a:r>
            <a:r>
              <a:rPr lang="ru-RU" sz="4400" dirty="0" err="1"/>
              <a:t>It</a:t>
            </a:r>
            <a:r>
              <a:rPr lang="ru-RU" sz="4400" dirty="0"/>
              <a:t>-компаний </a:t>
            </a:r>
            <a:r>
              <a:rPr lang="ru-RU" sz="4400" b="1" dirty="0"/>
              <a:t>обвиняет</a:t>
            </a:r>
            <a:r>
              <a:rPr lang="ru-RU" sz="4400" dirty="0"/>
              <a:t> </a:t>
            </a:r>
            <a:r>
              <a:rPr lang="ru-RU" sz="4400" b="1" dirty="0"/>
              <a:t>силовиков</a:t>
            </a:r>
            <a:r>
              <a:rPr lang="ru-RU" sz="4400" dirty="0"/>
              <a:t> </a:t>
            </a:r>
            <a:r>
              <a:rPr lang="ru-RU" sz="4400" b="1" dirty="0"/>
              <a:t>и</a:t>
            </a:r>
            <a:r>
              <a:rPr lang="ru-RU" sz="4400" dirty="0"/>
              <a:t> </a:t>
            </a:r>
            <a:r>
              <a:rPr lang="ru-RU" sz="4400" b="1" dirty="0"/>
              <a:t>РФФИ</a:t>
            </a:r>
            <a:r>
              <a:rPr lang="ru-RU" sz="4400" dirty="0"/>
              <a:t> </a:t>
            </a:r>
            <a:r>
              <a:rPr lang="ru-RU" sz="4400" b="1" dirty="0"/>
              <a:t>в</a:t>
            </a:r>
            <a:r>
              <a:rPr lang="ru-RU" sz="4400" dirty="0"/>
              <a:t> </a:t>
            </a:r>
            <a:r>
              <a:rPr lang="ru-RU" sz="4400" b="1" dirty="0"/>
              <a:t>организации</a:t>
            </a:r>
            <a:r>
              <a:rPr lang="ru-RU" sz="4400" dirty="0"/>
              <a:t> </a:t>
            </a:r>
            <a:r>
              <a:rPr lang="ru-RU" sz="4400" b="1" dirty="0"/>
              <a:t>“</a:t>
            </a:r>
            <a:r>
              <a:rPr lang="ru-RU" sz="4400" dirty="0"/>
              <a:t> </a:t>
            </a:r>
            <a:r>
              <a:rPr lang="ru-RU" sz="4400" b="1" dirty="0"/>
              <a:t>межведомственной</a:t>
            </a:r>
            <a:r>
              <a:rPr lang="ru-RU" sz="4400" dirty="0"/>
              <a:t> </a:t>
            </a:r>
            <a:r>
              <a:rPr lang="ru-RU" sz="4400" b="1" dirty="0"/>
              <a:t>коррупционной</a:t>
            </a:r>
            <a:r>
              <a:rPr lang="ru-RU" sz="4400" dirty="0"/>
              <a:t> </a:t>
            </a:r>
            <a:r>
              <a:rPr lang="ru-RU" sz="4400" b="1" dirty="0"/>
              <a:t>схемы</a:t>
            </a:r>
            <a:r>
              <a:rPr lang="ru-RU" sz="4400" dirty="0"/>
              <a:t> </a:t>
            </a:r>
            <a:r>
              <a:rPr lang="ru-RU" sz="4400" b="1" dirty="0"/>
              <a:t>”</a:t>
            </a:r>
            <a:r>
              <a:rPr lang="ru-RU" sz="4400" dirty="0"/>
              <a:t> </a:t>
            </a:r>
            <a:r>
              <a:rPr lang="ru-RU" sz="4400" b="1" dirty="0"/>
              <a:t>отъема</a:t>
            </a:r>
            <a:r>
              <a:rPr lang="ru-RU" sz="4400" dirty="0"/>
              <a:t> </a:t>
            </a:r>
            <a:r>
              <a:rPr lang="ru-RU" sz="4400" b="1" dirty="0"/>
              <a:t>чужого</a:t>
            </a:r>
            <a:r>
              <a:rPr lang="ru-RU" sz="4400" dirty="0"/>
              <a:t> </a:t>
            </a:r>
            <a:r>
              <a:rPr lang="ru-RU" sz="4400" b="1" dirty="0"/>
              <a:t>товара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/>
              <a:t>"</a:t>
            </a:r>
            <a:r>
              <a:rPr lang="ru-RU" sz="4400" dirty="0"/>
              <a:t> </a:t>
            </a:r>
            <a:r>
              <a:rPr lang="ru-RU" sz="4400" b="1" dirty="0"/>
              <a:t>В</a:t>
            </a:r>
            <a:r>
              <a:rPr lang="ru-RU" sz="4400" dirty="0"/>
              <a:t> </a:t>
            </a:r>
            <a:r>
              <a:rPr lang="ru-RU" sz="4400" b="1" dirty="0"/>
              <a:t>схеме</a:t>
            </a:r>
            <a:r>
              <a:rPr lang="ru-RU" sz="4400" dirty="0"/>
              <a:t> </a:t>
            </a:r>
            <a:r>
              <a:rPr lang="ru-RU" sz="4400" b="1" dirty="0"/>
              <a:t>активно</a:t>
            </a:r>
            <a:r>
              <a:rPr lang="ru-RU" sz="4400" dirty="0"/>
              <a:t> </a:t>
            </a:r>
            <a:r>
              <a:rPr lang="ru-RU" sz="4400" b="1" dirty="0"/>
              <a:t>принимают</a:t>
            </a:r>
            <a:r>
              <a:rPr lang="ru-RU" sz="4400" dirty="0"/>
              <a:t> </a:t>
            </a:r>
            <a:r>
              <a:rPr lang="ru-RU" sz="4400" b="1" dirty="0"/>
              <a:t>участие</a:t>
            </a:r>
            <a:r>
              <a:rPr lang="ru-RU" sz="4400" dirty="0"/>
              <a:t> </a:t>
            </a:r>
            <a:r>
              <a:rPr lang="ru-RU" sz="4400" b="1" dirty="0"/>
              <a:t>две</a:t>
            </a:r>
            <a:r>
              <a:rPr lang="ru-RU" sz="4400" dirty="0"/>
              <a:t> </a:t>
            </a:r>
            <a:r>
              <a:rPr lang="ru-RU" sz="4400" b="1" dirty="0"/>
              <a:t>группы</a:t>
            </a:r>
            <a:r>
              <a:rPr lang="ru-RU" sz="4400" dirty="0"/>
              <a:t> </a:t>
            </a:r>
            <a:r>
              <a:rPr lang="ru-RU" sz="4400" b="1" dirty="0"/>
              <a:t>сотрудников</a:t>
            </a:r>
            <a:r>
              <a:rPr lang="ru-RU" sz="4400" dirty="0"/>
              <a:t> </a:t>
            </a:r>
            <a:r>
              <a:rPr lang="ru-RU" sz="4400" b="1" dirty="0"/>
              <a:t>милиции</a:t>
            </a:r>
            <a:r>
              <a:rPr lang="ru-RU" sz="4400" dirty="0"/>
              <a:t> — управления “ К ” МВД и ОБЭП УВД СЗАО . Крупнейший продавец изъятого — </a:t>
            </a:r>
            <a:r>
              <a:rPr lang="ru-RU" sz="4400" dirty="0" err="1"/>
              <a:t>Ultra</a:t>
            </a:r>
            <a:r>
              <a:rPr lang="ru-RU" sz="4400" dirty="0"/>
              <a:t> </a:t>
            </a:r>
            <a:r>
              <a:rPr lang="ru-RU" sz="4400" dirty="0" err="1"/>
              <a:t>Electronics</a:t>
            </a:r>
            <a:r>
              <a:rPr lang="ru-RU" sz="4400" dirty="0"/>
              <a:t> "</a:t>
            </a:r>
            <a:br>
              <a:rPr lang="ru-RU" sz="4400" dirty="0"/>
            </a:br>
            <a:endParaRPr lang="ru-RU" sz="4400" dirty="0" smtClean="0"/>
          </a:p>
          <a:p>
            <a:pPr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</a:pPr>
            <a:endParaRPr lang="ru-RU" sz="4400" dirty="0" smtClean="0"/>
          </a:p>
          <a:p>
            <a:pPr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</a:pPr>
            <a:r>
              <a:rPr lang="ru-RU" sz="4400" dirty="0" smtClean="0"/>
              <a:t>В </a:t>
            </a:r>
            <a:r>
              <a:rPr lang="ru-RU" sz="4400" dirty="0"/>
              <a:t>Башкирии старший следователь следственного отдела при ОВД по </a:t>
            </a:r>
            <a:r>
              <a:rPr lang="ru-RU" sz="4400" dirty="0" err="1"/>
              <a:t>Белебеевскому</a:t>
            </a:r>
            <a:r>
              <a:rPr lang="ru-RU" sz="4400" dirty="0"/>
              <a:t> району и городу Белебею , </a:t>
            </a:r>
            <a:r>
              <a:rPr lang="ru-RU" sz="4400" b="1" dirty="0"/>
              <a:t>капитан</a:t>
            </a:r>
            <a:r>
              <a:rPr lang="ru-RU" sz="4400" dirty="0"/>
              <a:t> </a:t>
            </a:r>
            <a:r>
              <a:rPr lang="ru-RU" sz="4400" b="1" dirty="0"/>
              <a:t>милиции</a:t>
            </a:r>
            <a:r>
              <a:rPr lang="ru-RU" sz="4400" dirty="0"/>
              <a:t> </a:t>
            </a:r>
            <a:r>
              <a:rPr lang="ru-RU" sz="4400" b="1" dirty="0"/>
              <a:t>,</a:t>
            </a:r>
            <a:r>
              <a:rPr lang="ru-RU" sz="4400" dirty="0"/>
              <a:t> </a:t>
            </a:r>
            <a:r>
              <a:rPr lang="ru-RU" sz="4400" b="1" dirty="0"/>
              <a:t>задержан</a:t>
            </a:r>
            <a:r>
              <a:rPr lang="ru-RU" sz="4400" dirty="0"/>
              <a:t> </a:t>
            </a:r>
            <a:r>
              <a:rPr lang="ru-RU" sz="4400" b="1" dirty="0"/>
              <a:t>после</a:t>
            </a:r>
            <a:r>
              <a:rPr lang="ru-RU" sz="4400" dirty="0"/>
              <a:t> </a:t>
            </a:r>
            <a:r>
              <a:rPr lang="ru-RU" sz="4400" b="1" dirty="0"/>
              <a:t>получения</a:t>
            </a:r>
            <a:r>
              <a:rPr lang="ru-RU" sz="4400" dirty="0"/>
              <a:t> </a:t>
            </a:r>
            <a:r>
              <a:rPr lang="ru-RU" sz="4400" b="1" dirty="0"/>
              <a:t>взятки</a:t>
            </a:r>
            <a:r>
              <a:rPr lang="ru-RU" sz="4400" dirty="0"/>
              <a:t> </a:t>
            </a:r>
            <a:r>
              <a:rPr lang="ru-RU" sz="4400" b="1" dirty="0"/>
              <a:t>от</a:t>
            </a:r>
            <a:r>
              <a:rPr lang="ru-RU" sz="4400" dirty="0"/>
              <a:t> </a:t>
            </a:r>
            <a:r>
              <a:rPr lang="ru-RU" sz="4400" b="1" dirty="0"/>
              <a:t>подозреваемого</a:t>
            </a:r>
            <a:r>
              <a:rPr lang="ru-RU" sz="4400" dirty="0"/>
              <a:t> </a:t>
            </a:r>
            <a:r>
              <a:rPr lang="ru-RU" sz="4400" b="1" dirty="0"/>
              <a:t>в</a:t>
            </a:r>
            <a:r>
              <a:rPr lang="ru-RU" sz="4400" dirty="0"/>
              <a:t> </a:t>
            </a:r>
            <a:r>
              <a:rPr lang="ru-RU" sz="4400" b="1" dirty="0"/>
              <a:t>совершении</a:t>
            </a:r>
            <a:r>
              <a:rPr lang="ru-RU" sz="4400" dirty="0"/>
              <a:t> </a:t>
            </a:r>
            <a:r>
              <a:rPr lang="ru-RU" sz="4400" b="1" dirty="0"/>
              <a:t>преступления</a:t>
            </a:r>
            <a:r>
              <a:rPr lang="ru-RU" sz="4400" dirty="0"/>
              <a:t> </a:t>
            </a:r>
            <a:r>
              <a:rPr lang="ru-RU" sz="4400" b="1" dirty="0"/>
              <a:t>по</a:t>
            </a:r>
            <a:r>
              <a:rPr lang="ru-RU" sz="4400" dirty="0"/>
              <a:t> </a:t>
            </a:r>
            <a:r>
              <a:rPr lang="ru-RU" sz="4400" b="1" dirty="0"/>
              <a:t>одному</a:t>
            </a:r>
            <a:r>
              <a:rPr lang="ru-RU" sz="4400" dirty="0"/>
              <a:t> </a:t>
            </a:r>
            <a:r>
              <a:rPr lang="ru-RU" sz="4400" b="1" dirty="0"/>
              <a:t>из</a:t>
            </a:r>
            <a:r>
              <a:rPr lang="ru-RU" sz="4400" dirty="0"/>
              <a:t> </a:t>
            </a:r>
            <a:r>
              <a:rPr lang="ru-RU" sz="4400" b="1" dirty="0"/>
              <a:t>находящихся</a:t>
            </a:r>
            <a:r>
              <a:rPr lang="ru-RU" sz="4400" dirty="0"/>
              <a:t> </a:t>
            </a:r>
            <a:r>
              <a:rPr lang="ru-RU" sz="4400" b="1" dirty="0"/>
              <a:t>у</a:t>
            </a:r>
            <a:r>
              <a:rPr lang="ru-RU" sz="4400" dirty="0"/>
              <a:t> </a:t>
            </a:r>
            <a:r>
              <a:rPr lang="ru-RU" sz="4400" b="1" dirty="0"/>
              <a:t>него</a:t>
            </a:r>
            <a:r>
              <a:rPr lang="ru-RU" sz="4400" dirty="0"/>
              <a:t> </a:t>
            </a:r>
            <a:r>
              <a:rPr lang="ru-RU" sz="4400" b="1" dirty="0"/>
              <a:t>в</a:t>
            </a:r>
            <a:r>
              <a:rPr lang="ru-RU" sz="4400" dirty="0"/>
              <a:t> </a:t>
            </a:r>
            <a:r>
              <a:rPr lang="ru-RU" sz="4400" b="1" dirty="0"/>
              <a:t>производстве</a:t>
            </a:r>
            <a:r>
              <a:rPr lang="ru-RU" sz="4400" dirty="0"/>
              <a:t> </a:t>
            </a:r>
            <a:r>
              <a:rPr lang="ru-RU" sz="4400" b="1" dirty="0"/>
              <a:t>уголовных</a:t>
            </a:r>
            <a:r>
              <a:rPr lang="ru-RU" sz="4400" dirty="0"/>
              <a:t> </a:t>
            </a:r>
            <a:r>
              <a:rPr lang="ru-RU" sz="4400" b="1" dirty="0"/>
              <a:t>дел</a:t>
            </a:r>
            <a:r>
              <a:rPr lang="ru-RU" sz="4400" dirty="0"/>
              <a:t> .</a:t>
            </a:r>
            <a:br>
              <a:rPr lang="ru-RU" sz="4400" dirty="0"/>
            </a:br>
            <a:r>
              <a:rPr lang="ru-RU" sz="4400" dirty="0"/>
              <a:t>Как сообщает ИА " </a:t>
            </a:r>
            <a:r>
              <a:rPr lang="ru-RU" sz="4400" dirty="0" err="1"/>
              <a:t>Башинформ</a:t>
            </a:r>
            <a:r>
              <a:rPr lang="ru-RU" sz="4400" dirty="0"/>
              <a:t> " , в начале августа старший следователь принял к своему производству уголовное дело , возбужденное по факту хищения с участка одного из садовых обществ металлических листов и трубы </a:t>
            </a:r>
            <a:r>
              <a:rPr lang="ru-RU" sz="4400" dirty="0" smtClean="0"/>
              <a:t>.</a:t>
            </a:r>
          </a:p>
          <a:p>
            <a:pPr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</a:pPr>
            <a:r>
              <a:rPr lang="ru-RU" sz="4400" dirty="0"/>
              <a:t/>
            </a:r>
            <a:br>
              <a:rPr lang="ru-RU" sz="4400" dirty="0"/>
            </a:br>
            <a:endParaRPr lang="ru-RU" sz="4400" dirty="0" smtClean="0"/>
          </a:p>
          <a:p>
            <a:pPr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</a:pPr>
            <a:r>
              <a:rPr lang="ru-RU" sz="4400" dirty="0"/>
              <a:t>В Подмосковье за </a:t>
            </a:r>
            <a:r>
              <a:rPr lang="ru-RU" sz="4400" b="1" dirty="0"/>
              <a:t>вымогательство</a:t>
            </a:r>
            <a:r>
              <a:rPr lang="ru-RU" sz="4400" dirty="0"/>
              <a:t> </a:t>
            </a:r>
            <a:r>
              <a:rPr lang="ru-RU" sz="4400" b="1" dirty="0"/>
              <a:t>и</a:t>
            </a:r>
            <a:r>
              <a:rPr lang="ru-RU" sz="4400" dirty="0"/>
              <a:t> </a:t>
            </a:r>
            <a:r>
              <a:rPr lang="ru-RU" sz="4400" b="1" dirty="0"/>
              <a:t>сбыт</a:t>
            </a:r>
            <a:r>
              <a:rPr lang="ru-RU" sz="4400" dirty="0"/>
              <a:t> </a:t>
            </a:r>
            <a:r>
              <a:rPr lang="ru-RU" sz="4400" b="1" dirty="0"/>
              <a:t>наркотиков</a:t>
            </a:r>
            <a:r>
              <a:rPr lang="ru-RU" sz="4400" dirty="0"/>
              <a:t> </a:t>
            </a:r>
            <a:r>
              <a:rPr lang="ru-RU" sz="4400" b="1" dirty="0"/>
              <a:t>задержаны</a:t>
            </a:r>
            <a:r>
              <a:rPr lang="ru-RU" sz="4400" dirty="0"/>
              <a:t> </a:t>
            </a:r>
            <a:r>
              <a:rPr lang="ru-RU" sz="4400" b="1" dirty="0"/>
              <a:t>два</a:t>
            </a:r>
            <a:r>
              <a:rPr lang="ru-RU" sz="4400" dirty="0"/>
              <a:t> </a:t>
            </a:r>
            <a:r>
              <a:rPr lang="ru-RU" sz="4400" b="1" dirty="0"/>
              <a:t>милиционера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err="1"/>
              <a:t>Gazeta</a:t>
            </a:r>
            <a:r>
              <a:rPr lang="ru-RU" sz="4400" dirty="0"/>
              <a:t> . </a:t>
            </a:r>
            <a:r>
              <a:rPr lang="ru-RU" sz="4400" dirty="0" err="1"/>
              <a:t>ru</a:t>
            </a:r>
            <a:r>
              <a:rPr lang="ru-RU" sz="4400" dirty="0"/>
              <a:t> ( Основная ) 16 : 59 : 00 09 . 08 . 2007 </a:t>
            </a:r>
            <a:br>
              <a:rPr lang="ru-RU" sz="4400" dirty="0"/>
            </a:br>
            <a:r>
              <a:rPr lang="ru-RU" sz="4400" dirty="0"/>
              <a:t>Рузской городской прокуратурой расследуются два уголовных дела в отношении </a:t>
            </a:r>
            <a:r>
              <a:rPr lang="ru-RU" sz="4400" b="1" dirty="0"/>
              <a:t>сотрудников</a:t>
            </a:r>
            <a:r>
              <a:rPr lang="ru-RU" sz="4400" dirty="0"/>
              <a:t> </a:t>
            </a:r>
            <a:r>
              <a:rPr lang="ru-RU" sz="4400" b="1" dirty="0"/>
              <a:t>отдела</a:t>
            </a:r>
            <a:r>
              <a:rPr lang="ru-RU" sz="4400" dirty="0"/>
              <a:t> </a:t>
            </a:r>
            <a:r>
              <a:rPr lang="ru-RU" sz="4400" b="1" dirty="0"/>
              <a:t>вневедомственной</a:t>
            </a:r>
            <a:r>
              <a:rPr lang="ru-RU" sz="4400" dirty="0"/>
              <a:t> </a:t>
            </a:r>
            <a:r>
              <a:rPr lang="ru-RU" sz="4400" b="1" dirty="0"/>
              <a:t>охраны</a:t>
            </a:r>
            <a:r>
              <a:rPr lang="ru-RU" sz="4400" dirty="0"/>
              <a:t> </a:t>
            </a:r>
            <a:r>
              <a:rPr lang="ru-RU" sz="4400" b="1" dirty="0"/>
              <a:t>ОВД</a:t>
            </a:r>
            <a:r>
              <a:rPr lang="ru-RU" sz="4400" dirty="0"/>
              <a:t> </a:t>
            </a:r>
            <a:r>
              <a:rPr lang="ru-RU" sz="4400" b="1" dirty="0"/>
              <a:t>по</a:t>
            </a:r>
            <a:r>
              <a:rPr lang="ru-RU" sz="4400" dirty="0"/>
              <a:t> </a:t>
            </a:r>
            <a:r>
              <a:rPr lang="ru-RU" sz="4400" b="1" dirty="0"/>
              <a:t>Рузскому</a:t>
            </a:r>
            <a:r>
              <a:rPr lang="ru-RU" sz="4400" dirty="0"/>
              <a:t> </a:t>
            </a:r>
            <a:r>
              <a:rPr lang="ru-RU" sz="4400" b="1" dirty="0"/>
              <a:t>району</a:t>
            </a:r>
            <a:r>
              <a:rPr lang="ru-RU" sz="4400" dirty="0"/>
              <a:t> </a:t>
            </a:r>
            <a:r>
              <a:rPr lang="ru-RU" sz="4400" b="1" dirty="0"/>
              <a:t>,</a:t>
            </a:r>
            <a:r>
              <a:rPr lang="ru-RU" sz="4400" dirty="0"/>
              <a:t> </a:t>
            </a:r>
            <a:r>
              <a:rPr lang="ru-RU" sz="4400" b="1" dirty="0"/>
              <a:t>подозреваемых</a:t>
            </a:r>
            <a:r>
              <a:rPr lang="ru-RU" sz="4400" dirty="0"/>
              <a:t> </a:t>
            </a:r>
            <a:r>
              <a:rPr lang="ru-RU" sz="4400" b="1" dirty="0"/>
              <a:t>в</a:t>
            </a:r>
            <a:r>
              <a:rPr lang="ru-RU" sz="4400" dirty="0"/>
              <a:t> </a:t>
            </a:r>
            <a:r>
              <a:rPr lang="ru-RU" sz="4400" b="1" dirty="0"/>
              <a:t>сбыте</a:t>
            </a:r>
            <a:r>
              <a:rPr lang="ru-RU" sz="4400" dirty="0"/>
              <a:t> </a:t>
            </a:r>
            <a:r>
              <a:rPr lang="ru-RU" sz="4400" b="1" dirty="0"/>
              <a:t>наркотиков</a:t>
            </a:r>
            <a:r>
              <a:rPr lang="ru-RU" sz="4400" dirty="0"/>
              <a:t> </a:t>
            </a:r>
            <a:r>
              <a:rPr lang="ru-RU" sz="4400" b="1" dirty="0"/>
              <a:t>и</a:t>
            </a:r>
            <a:r>
              <a:rPr lang="ru-RU" sz="4400" dirty="0"/>
              <a:t> </a:t>
            </a:r>
            <a:r>
              <a:rPr lang="ru-RU" sz="4400" b="1" dirty="0"/>
              <a:t>вымогательстве</a:t>
            </a:r>
            <a:r>
              <a:rPr lang="ru-RU" sz="4400" dirty="0"/>
              <a:t> денег 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algn="l" defTabSz="508000">
              <a:lnSpc>
                <a:spcPct val="104000"/>
              </a:lnSpc>
              <a:spcBef>
                <a:spcPts val="0"/>
              </a:spcBef>
              <a:buClr>
                <a:srgbClr val="000000"/>
              </a:buClr>
            </a:pPr>
            <a:endParaRPr lang="ru-R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010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 3"/>
          <p:cNvSpPr>
            <a:spLocks noGrp="1" noChangeArrowheads="1"/>
          </p:cNvSpPr>
          <p:nvPr>
            <p:ph type="title"/>
          </p:nvPr>
        </p:nvSpPr>
        <p:spPr>
          <a:xfrm>
            <a:off x="487045" y="0"/>
            <a:ext cx="8234045" cy="1525271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0" tIns="0" rIns="0" bIns="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Б</a:t>
            </a:r>
            <a:r>
              <a:rPr lang="en-US" altLang="ko-KR" sz="4400" dirty="0" err="1" smtClean="0">
                <a:solidFill>
                  <a:srgbClr val="000000"/>
                </a:solidFill>
                <a:latin typeface="Times New Roman" charset="0"/>
              </a:rPr>
              <a:t>азовая</a:t>
            </a:r>
            <a: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  <a:t> фрагментная модель</a:t>
            </a:r>
            <a:b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</a:br>
            <a:r>
              <a:rPr lang="en-US" altLang="ko-KR" sz="4400" dirty="0" smtClean="0">
                <a:solidFill>
                  <a:srgbClr val="000000"/>
                </a:solidFill>
                <a:latin typeface="Times New Roman" charset="0"/>
              </a:rPr>
              <a:t> текста и правил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7545" y="1484784"/>
                <a:ext cx="8136903" cy="3096344"/>
              </a:xfrm>
              <a:prstGeom prst="rect">
                <a:avLst/>
              </a:prstGeom>
              <a:noFill/>
              <a:ln w="0">
                <a:noFill/>
                <a:prstDash/>
              </a:ln>
            </p:spPr>
            <p:txBody>
              <a:bodyPr wrap="square" lIns="91440" tIns="45720" rIns="91440" bIns="45720" anchor="t">
                <a:normAutofit fontScale="92500"/>
              </a:bodyPr>
              <a:lstStyle/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Т</a:t>
                </a:r>
                <a:r>
                  <a:rPr lang="en-US" altLang="ko-KR" sz="3200" dirty="0" err="1" smtClean="0">
                    <a:solidFill>
                      <a:srgbClr val="000000"/>
                    </a:solidFill>
                    <a:latin typeface="Times New Roman" charset="0"/>
                  </a:rPr>
                  <a:t>екст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- множество </a:t>
                </a:r>
                <a:r>
                  <a:rPr lang="en-US" altLang="ko-KR" sz="3200" dirty="0" err="1" smtClean="0">
                    <a:solidFill>
                      <a:srgbClr val="000000"/>
                    </a:solidFill>
                    <a:latin typeface="Times New Roman" charset="0"/>
                  </a:rPr>
                  <a:t>всех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</a:t>
                </a:r>
                <a:r>
                  <a:rPr lang="en-US" altLang="ko-KR" sz="3200" dirty="0" err="1" smtClean="0">
                    <a:solidFill>
                      <a:srgbClr val="000000"/>
                    </a:solidFill>
                    <a:latin typeface="Times New Roman" charset="0"/>
                  </a:rPr>
                  <a:t>фрагментов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ko-KR" b="0" i="1" dirty="0" smtClean="0">
                        <a:latin typeface="Cambria Math"/>
                      </a:rPr>
                      <m:t>𝔽</m:t>
                    </m:r>
                    <m:r>
                      <a:rPr lang="en-US" altLang="ko-KR" b="0" i="1" dirty="0" smtClean="0">
                        <a:latin typeface="Cambria Math"/>
                      </a:rPr>
                      <m:t>  </m:t>
                    </m:r>
                    <m:r>
                      <a:rPr lang="ru-RU" altLang="ko-KR" i="1" dirty="0">
                        <a:latin typeface="Cambria Math"/>
                      </a:rPr>
                      <m:t>={(</m:t>
                    </m:r>
                    <m:r>
                      <a:rPr lang="ru-RU" altLang="ko-KR" i="1" dirty="0" err="1">
                        <a:latin typeface="Cambria Math"/>
                      </a:rPr>
                      <m:t>𝑝</m:t>
                    </m:r>
                    <m:r>
                      <a:rPr lang="ru-RU" altLang="ko-KR" i="1" dirty="0" err="1">
                        <a:latin typeface="Cambria Math"/>
                      </a:rPr>
                      <m:t>,</m:t>
                    </m:r>
                    <m:r>
                      <a:rPr lang="ru-RU" altLang="ko-KR" i="1" dirty="0" err="1">
                        <a:latin typeface="Cambria Math"/>
                      </a:rPr>
                      <m:t>𝑞</m:t>
                    </m:r>
                    <m:r>
                      <a:rPr lang="ru-RU" altLang="ko-KR" i="1" dirty="0">
                        <a:latin typeface="Cambria Math"/>
                      </a:rPr>
                      <m:t>)|1≤</m:t>
                    </m:r>
                    <m:r>
                      <a:rPr lang="ru-RU" altLang="ko-KR" i="1" dirty="0">
                        <a:latin typeface="Cambria Math"/>
                      </a:rPr>
                      <m:t>𝑝</m:t>
                    </m:r>
                    <m:r>
                      <a:rPr lang="ru-RU" altLang="ko-KR" i="1" dirty="0">
                        <a:latin typeface="Cambria Math"/>
                      </a:rPr>
                      <m:t>≤</m:t>
                    </m:r>
                    <m:r>
                      <a:rPr lang="ru-RU" altLang="ko-KR" i="1" dirty="0">
                        <a:latin typeface="Cambria Math"/>
                      </a:rPr>
                      <m:t>𝑞</m:t>
                    </m:r>
                    <m:r>
                      <a:rPr lang="ru-RU" altLang="ko-KR" i="1" dirty="0">
                        <a:latin typeface="Cambria Math"/>
                      </a:rPr>
                      <m:t>≤</m:t>
                    </m:r>
                    <m:r>
                      <a:rPr lang="ru-RU" altLang="ko-KR" i="1" dirty="0">
                        <a:latin typeface="Cambria Math"/>
                      </a:rPr>
                      <m:t>𝑛</m:t>
                    </m:r>
                    <m:r>
                      <a:rPr lang="ru-RU" altLang="ko-KR" i="1" dirty="0" smtClean="0">
                        <a:latin typeface="Cambria Math"/>
                      </a:rPr>
                      <m:t>}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altLang="ko-KR" dirty="0" smtClean="0">
                    <a:latin typeface="Times New Roman" charset="0"/>
                  </a:rPr>
                  <a:t> – </a:t>
                </a:r>
                <a:r>
                  <a:rPr lang="ru-RU" altLang="ko-KR" dirty="0" smtClean="0">
                    <a:latin typeface="Times New Roman" charset="0"/>
                  </a:rPr>
                  <a:t>длина текста. </a:t>
                </a:r>
                <a:endParaRPr lang="ko-KR" altLang="en-US" sz="3200" dirty="0" smtClean="0">
                  <a:solidFill>
                    <a:srgbClr val="000000"/>
                  </a:solidFill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Правило 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–</a:t>
                </a: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набор операций по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</a:t>
                </a:r>
                <a:r>
                  <a:rPr lang="en-US" altLang="ko-KR" sz="3200" dirty="0" err="1" smtClean="0">
                    <a:solidFill>
                      <a:srgbClr val="000000"/>
                    </a:solidFill>
                    <a:latin typeface="Times New Roman" charset="0"/>
                  </a:rPr>
                  <a:t>выделени</a:t>
                </a: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ю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и </a:t>
                </a:r>
                <a:r>
                  <a:rPr lang="en-US" altLang="ko-KR" sz="3200" dirty="0" err="1" smtClean="0">
                    <a:solidFill>
                      <a:srgbClr val="000000"/>
                    </a:solidFill>
                    <a:latin typeface="Times New Roman" charset="0"/>
                  </a:rPr>
                  <a:t>комбинировани</a:t>
                </a: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ю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</a:t>
                </a:r>
                <a:r>
                  <a:rPr lang="en-US" altLang="ko-KR" sz="3200" dirty="0" err="1" smtClean="0">
                    <a:solidFill>
                      <a:srgbClr val="000000"/>
                    </a:solidFill>
                    <a:latin typeface="Times New Roman" charset="0"/>
                  </a:rPr>
                  <a:t>множеств</a:t>
                </a:r>
                <a:r>
                  <a:rPr lang="en-US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</a:t>
                </a:r>
                <a:r>
                  <a:rPr lang="en-US" altLang="ko-KR" sz="3200" dirty="0" err="1" smtClean="0">
                    <a:solidFill>
                      <a:srgbClr val="000000"/>
                    </a:solidFill>
                    <a:latin typeface="Times New Roman" charset="0"/>
                  </a:rPr>
                  <a:t>фрагментов</a:t>
                </a: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 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Результат</a:t>
                </a:r>
                <a:r>
                  <a:rPr lang="en-US" altLang="ko-KR" dirty="0" smtClean="0">
                    <a:latin typeface="Times New Roman" charset="0"/>
                  </a:rPr>
                  <a:t> </a:t>
                </a:r>
                <a:r>
                  <a:rPr lang="ru-RU" altLang="ko-KR" dirty="0" smtClean="0">
                    <a:latin typeface="Times New Roman" charset="0"/>
                  </a:rPr>
                  <a:t>правила (операции) – множество всех фрагментов соотв. условию.</a:t>
                </a:r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lang="ru-RU" altLang="ko-KR" dirty="0"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ru-RU" altLang="ko-KR" dirty="0" smtClean="0"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ru-RU" altLang="ko-KR" sz="3200" dirty="0" smtClean="0">
                  <a:solidFill>
                    <a:srgbClr val="000000"/>
                  </a:solidFill>
                  <a:latin typeface="Times New Roman" charset="0"/>
                </a:endParaRPr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lang="ru-RU" altLang="ko-KR" sz="3200" dirty="0" smtClean="0">
                  <a:solidFill>
                    <a:srgbClr val="000000"/>
                  </a:solidFill>
                  <a:latin typeface="Times New Roman" charset="0"/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ko-KR" alt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Rec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7545" y="1484784"/>
                <a:ext cx="8136903" cy="3096344"/>
              </a:xfrm>
              <a:prstGeom prst="rect">
                <a:avLst/>
              </a:prstGeom>
              <a:blipFill rotWithShape="1">
                <a:blip r:embed="rId2"/>
                <a:stretch>
                  <a:fillRect l="-1574" t="-2761" r="-4048" b="-592"/>
                </a:stretch>
              </a:blipFill>
              <a:ln w="0">
                <a:noFill/>
                <a:prstDash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97152"/>
            <a:ext cx="7128792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</a:rPr>
              <a:t>Редуцированные множества и их свойства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noFill/>
              <a:ln w="0">
                <a:noFill/>
                <a:prstDash/>
              </a:ln>
            </p:spPr>
            <p:txBody>
              <a:bodyPr wrap="square" lIns="91440" tIns="45720" rIns="91440" bIns="45720" anchor="t">
                <a:normAutofit fontScale="77500" lnSpcReduction="20000"/>
              </a:bodyPr>
              <a:lstStyle/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</a:pPr>
                <a:r>
                  <a:rPr lang="ru-RU" dirty="0" smtClean="0"/>
                  <a:t>Множество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𝐹</m:t>
                    </m:r>
                    <m:r>
                      <a:rPr lang="ru-RU" i="1">
                        <a:latin typeface="Cambria Math"/>
                      </a:rPr>
                      <m:t>⊂</m:t>
                    </m:r>
                    <m:r>
                      <a:rPr lang="en-US" i="1">
                        <a:latin typeface="Cambria Math"/>
                      </a:rPr>
                      <m:t>𝔽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редуцированное, если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∄ </m:t>
                    </m:r>
                    <m:r>
                      <a:rPr lang="ru-RU" i="1">
                        <a:latin typeface="Cambria Math"/>
                      </a:rPr>
                      <m:t>𝑓</m:t>
                    </m:r>
                    <m:r>
                      <a:rPr lang="ru-RU" i="1">
                        <a:latin typeface="Cambria Math"/>
                      </a:rPr>
                      <m:t>,</m:t>
                    </m:r>
                    <m:r>
                      <a:rPr lang="ru-RU" i="1">
                        <a:latin typeface="Cambria Math"/>
                      </a:rPr>
                      <m:t>𝑔</m:t>
                    </m:r>
                    <m:r>
                      <a:rPr lang="ru-RU" i="1">
                        <a:latin typeface="Cambria Math"/>
                      </a:rPr>
                      <m:t>∈</m:t>
                    </m:r>
                    <m:r>
                      <a:rPr lang="ru-RU" i="1">
                        <a:latin typeface="Cambria Math"/>
                      </a:rPr>
                      <m:t>𝐹</m:t>
                    </m:r>
                  </m:oMath>
                </a14:m>
                <a:r>
                  <a:rPr lang="ru-RU" dirty="0"/>
                  <a:t> таких, что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𝑓</m:t>
                    </m:r>
                    <m:r>
                      <a:rPr lang="ru-RU" i="1">
                        <a:latin typeface="Cambria Math"/>
                      </a:rPr>
                      <m:t>⊐</m:t>
                    </m:r>
                    <m:r>
                      <a:rPr lang="ru-RU" i="1">
                        <a:latin typeface="Cambria Math"/>
                      </a:rPr>
                      <m:t>𝑔</m:t>
                    </m:r>
                  </m:oMath>
                </a14:m>
                <a:r>
                  <a:rPr lang="ru-RU" dirty="0"/>
                  <a:t> или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𝑔</m:t>
                    </m:r>
                    <m:r>
                      <a:rPr lang="ru-RU" i="1">
                        <a:latin typeface="Cambria Math"/>
                      </a:rPr>
                      <m:t>⊐</m:t>
                    </m:r>
                    <m:r>
                      <a:rPr lang="ru-RU" i="1">
                        <a:latin typeface="Cambria Math"/>
                      </a:rPr>
                      <m:t>𝑓</m:t>
                    </m:r>
                    <m:r>
                      <a:rPr lang="ru-RU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. </a:t>
                </a:r>
                <a:endParaRPr lang="en-US" dirty="0" smtClean="0"/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</a:pPr>
                <a:endParaRPr lang="en-US" i="1" dirty="0" smtClean="0"/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r>
                          <a:rPr lang="en-US" i="1">
                            <a:latin typeface="Cambria Math"/>
                          </a:rPr>
                          <m:t>|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r>
                          <a:rPr lang="en-US" i="1">
                            <a:latin typeface="Cambria Math"/>
                          </a:rPr>
                          <m:t>∈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  <m:r>
                          <a:rPr lang="en-US" i="1">
                            <a:latin typeface="Cambria Math"/>
                          </a:rPr>
                          <m:t>,∄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  <m:r>
                          <a:rPr lang="en-US" i="1">
                            <a:latin typeface="Cambria Math"/>
                          </a:rPr>
                          <m:t>∈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r>
                          <a:rPr lang="en-US" i="1">
                            <a:latin typeface="Cambria Math"/>
                          </a:rPr>
                          <m:t>⊐</m:t>
                        </m:r>
                        <m:r>
                          <a:rPr lang="en-US" i="1">
                            <a:latin typeface="Cambria Math"/>
                          </a:rPr>
                          <m:t>𝑔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– </a:t>
                </a:r>
                <a:r>
                  <a:rPr lang="ru-RU" dirty="0" smtClean="0"/>
                  <a:t>операция редукции множества фрагментов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ru-RU" b="0" dirty="0" smtClean="0"/>
              </a:p>
              <a:p>
                <a:pPr algn="l" defTabSz="508000">
                  <a:lnSpc>
                    <a:spcPct val="104000"/>
                  </a:lnSpc>
                  <a:spcBef>
                    <a:spcPts val="0"/>
                  </a:spcBef>
                </a:pPr>
                <a:endParaRPr lang="ru-RU" dirty="0"/>
              </a:p>
              <a:p>
                <a:pPr algn="l"/>
                <a:r>
                  <a:rPr lang="ru-RU" sz="3100" dirty="0"/>
                  <a:t>1. Элементы редуцированного множества одинаково упорядочиваются как по началам, так и по </a:t>
                </a:r>
                <a:r>
                  <a:rPr lang="ru-RU" sz="3100" dirty="0" smtClean="0"/>
                  <a:t>концам.</a:t>
                </a:r>
                <a:endParaRPr lang="ru-RU" sz="3100" dirty="0"/>
              </a:p>
              <a:p>
                <a:pPr algn="l"/>
                <a:r>
                  <a:rPr lang="ru-RU" sz="3100" dirty="0"/>
                  <a:t>2. Р</a:t>
                </a:r>
                <a:r>
                  <a:rPr lang="ru-RU" sz="3100" dirty="0" smtClean="0"/>
                  <a:t>едуцированное </a:t>
                </a:r>
                <a:r>
                  <a:rPr lang="ru-RU" sz="3100" dirty="0"/>
                  <a:t>множество </a:t>
                </a:r>
                <a:r>
                  <a:rPr lang="ru-RU" sz="3100" dirty="0" smtClean="0"/>
                  <a:t>документа </a:t>
                </a:r>
                <a:r>
                  <a:rPr lang="ru-RU" sz="3100" dirty="0"/>
                  <a:t>длины </a:t>
                </a:r>
                <a14:m>
                  <m:oMath xmlns:m="http://schemas.openxmlformats.org/officeDocument/2006/math">
                    <m:r>
                      <a:rPr lang="ru-RU" sz="3100">
                        <a:latin typeface="Cambria Math"/>
                      </a:rPr>
                      <m:t>𝑛</m:t>
                    </m:r>
                  </m:oMath>
                </a14:m>
                <a:r>
                  <a:rPr lang="ru-RU" sz="3100" dirty="0"/>
                  <a:t> содержит не более </a:t>
                </a:r>
                <a14:m>
                  <m:oMath xmlns:m="http://schemas.openxmlformats.org/officeDocument/2006/math">
                    <m:r>
                      <a:rPr lang="ru-RU" sz="3100">
                        <a:latin typeface="Cambria Math"/>
                      </a:rPr>
                      <m:t>𝑛</m:t>
                    </m:r>
                  </m:oMath>
                </a14:m>
                <a:r>
                  <a:rPr lang="ru-RU" sz="3100" dirty="0"/>
                  <a:t> </a:t>
                </a:r>
                <a:r>
                  <a:rPr lang="ru-RU" sz="3100" dirty="0" smtClean="0"/>
                  <a:t>элементов</a:t>
                </a:r>
                <a:r>
                  <a:rPr lang="en-US" sz="3100" dirty="0" smtClean="0"/>
                  <a:t>. </a:t>
                </a:r>
                <a:endParaRPr lang="ru-RU" sz="3100" dirty="0"/>
              </a:p>
              <a:p>
                <a:pPr algn="l"/>
                <a:r>
                  <a:rPr lang="en-US" sz="3100" dirty="0"/>
                  <a:t>3</a:t>
                </a:r>
                <a:r>
                  <a:rPr lang="ru-RU" sz="3100" dirty="0"/>
                  <a:t>. Если </a:t>
                </a:r>
                <a14:m>
                  <m:oMath xmlns:m="http://schemas.openxmlformats.org/officeDocument/2006/math">
                    <m:r>
                      <a:rPr lang="en-US" sz="3100" b="0" i="1" smtClean="0">
                        <a:latin typeface="Cambria Math"/>
                      </a:rPr>
                      <m:t>𝐴</m:t>
                    </m:r>
                    <m:r>
                      <a:rPr lang="en-US" sz="3100" b="0" i="1" smtClean="0">
                        <a:latin typeface="Cambria Math"/>
                      </a:rPr>
                      <m:t>∈</m:t>
                    </m:r>
                    <m:r>
                      <a:rPr lang="en-US" sz="3100" b="0" i="1" smtClean="0">
                        <a:latin typeface="Cambria Math"/>
                      </a:rPr>
                      <m:t>𝔽</m:t>
                    </m:r>
                  </m:oMath>
                </a14:m>
                <a:r>
                  <a:rPr lang="en-US" sz="3100" dirty="0" smtClean="0"/>
                  <a:t> </a:t>
                </a:r>
                <a:r>
                  <a:rPr lang="ru-RU" sz="3100" dirty="0" smtClean="0"/>
                  <a:t>и </a:t>
                </a:r>
                <a14:m>
                  <m:oMath xmlns:m="http://schemas.openxmlformats.org/officeDocument/2006/math">
                    <m:r>
                      <a:rPr lang="ru-RU" sz="3100">
                        <a:latin typeface="Cambria Math"/>
                      </a:rPr>
                      <m:t>𝑓</m:t>
                    </m:r>
                    <m:r>
                      <a:rPr lang="ru-RU" sz="3100">
                        <a:latin typeface="Cambria Math"/>
                      </a:rPr>
                      <m:t>∈</m:t>
                    </m:r>
                    <m:r>
                      <a:rPr lang="ru-RU" sz="3100">
                        <a:latin typeface="Cambria Math"/>
                      </a:rPr>
                      <m:t>𝐴</m:t>
                    </m:r>
                  </m:oMath>
                </a14:m>
                <a:r>
                  <a:rPr lang="ru-RU" sz="3100" dirty="0"/>
                  <a:t>, то </a:t>
                </a:r>
                <a14:m>
                  <m:oMath xmlns:m="http://schemas.openxmlformats.org/officeDocument/2006/math">
                    <m:r>
                      <a:rPr lang="ru-RU" sz="3100">
                        <a:latin typeface="Cambria Math"/>
                      </a:rPr>
                      <m:t>∃</m:t>
                    </m:r>
                    <m:sSup>
                      <m:sSupPr>
                        <m:ctrlPr>
                          <a:rPr lang="ru-RU" sz="31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10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ru-RU" sz="310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ru-RU" sz="3100">
                        <a:latin typeface="Cambria Math"/>
                      </a:rPr>
                      <m:t>∈</m:t>
                    </m:r>
                    <m:r>
                      <a:rPr lang="ru-RU" sz="3100"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ru-RU" sz="3100" i="1">
                            <a:latin typeface="Cambria Math"/>
                          </a:rPr>
                        </m:ctrlPr>
                      </m:dPr>
                      <m:e>
                        <m:r>
                          <a:rPr lang="ru-RU" sz="310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ru-RU" sz="3100">
                        <a:latin typeface="Cambria Math"/>
                      </a:rPr>
                      <m:t> </m:t>
                    </m:r>
                  </m:oMath>
                </a14:m>
                <a:r>
                  <a:rPr lang="ru-RU" sz="3100" dirty="0"/>
                  <a:t>, такой что </a:t>
                </a:r>
                <a14:m>
                  <m:oMath xmlns:m="http://schemas.openxmlformats.org/officeDocument/2006/math">
                    <m:r>
                      <a:rPr lang="ru-RU" sz="3100">
                        <a:latin typeface="Cambria Math"/>
                      </a:rPr>
                      <m:t>𝑓</m:t>
                    </m:r>
                    <m:r>
                      <a:rPr lang="ru-RU" sz="3100">
                        <a:latin typeface="Cambria Math"/>
                      </a:rPr>
                      <m:t>⊐</m:t>
                    </m:r>
                    <m:r>
                      <a:rPr lang="ru-RU" sz="3100">
                        <a:latin typeface="Cambria Math"/>
                      </a:rPr>
                      <m:t>𝑓</m:t>
                    </m:r>
                    <m:r>
                      <a:rPr lang="ru-RU" sz="3100">
                        <a:latin typeface="Cambria Math"/>
                      </a:rPr>
                      <m:t>′</m:t>
                    </m:r>
                  </m:oMath>
                </a14:m>
                <a:r>
                  <a:rPr lang="en-US" sz="3100" dirty="0"/>
                  <a:t>.</a:t>
                </a:r>
                <a:endParaRPr lang="ru-RU" sz="3100" dirty="0"/>
              </a:p>
              <a:p>
                <a:pPr algn="l"/>
                <a:r>
                  <a:rPr lang="en-US" sz="3100" dirty="0"/>
                  <a:t>4</a:t>
                </a:r>
                <a:r>
                  <a:rPr lang="ru-RU" sz="3100" dirty="0"/>
                  <a:t>. Если </a:t>
                </a:r>
                <a14:m>
                  <m:oMath xmlns:m="http://schemas.openxmlformats.org/officeDocument/2006/math">
                    <m:r>
                      <a:rPr lang="ru-RU" sz="3100">
                        <a:latin typeface="Cambria Math"/>
                      </a:rPr>
                      <m:t>𝐴</m:t>
                    </m:r>
                    <m:r>
                      <a:rPr lang="ru-RU" sz="3100">
                        <a:latin typeface="Cambria Math"/>
                      </a:rPr>
                      <m:t>⊂</m:t>
                    </m:r>
                    <m:r>
                      <a:rPr lang="ru-RU" sz="3100">
                        <a:latin typeface="Cambria Math"/>
                      </a:rPr>
                      <m:t>𝐵</m:t>
                    </m:r>
                  </m:oMath>
                </a14:m>
                <a:r>
                  <a:rPr lang="ru-RU" sz="3100" dirty="0"/>
                  <a:t>, где </a:t>
                </a:r>
                <a:r>
                  <a:rPr lang="en-US" sz="3100" dirty="0"/>
                  <a:t>B –</a:t>
                </a:r>
                <a:r>
                  <a:rPr lang="ru-RU" sz="3100" dirty="0"/>
                  <a:t> </a:t>
                </a:r>
                <a:r>
                  <a:rPr lang="ru-RU" sz="3100" dirty="0" smtClean="0"/>
                  <a:t>редуцированное, </a:t>
                </a:r>
                <a:r>
                  <a:rPr lang="ru-RU" sz="3100" dirty="0"/>
                  <a:t>то </a:t>
                </a:r>
                <a14:m>
                  <m:oMath xmlns:m="http://schemas.openxmlformats.org/officeDocument/2006/math">
                    <m:r>
                      <a:rPr lang="ru-RU" sz="3100">
                        <a:latin typeface="Cambria Math"/>
                      </a:rPr>
                      <m:t>𝐴</m:t>
                    </m:r>
                  </m:oMath>
                </a14:m>
                <a:r>
                  <a:rPr lang="en-US" sz="3100" dirty="0"/>
                  <a:t> – </a:t>
                </a:r>
                <a:r>
                  <a:rPr lang="ru-RU" sz="3100" dirty="0" smtClean="0"/>
                  <a:t>редуцированное.</a:t>
                </a:r>
                <a:endParaRPr lang="ru-RU" sz="3100" dirty="0"/>
              </a:p>
              <a:p>
                <a:pPr marL="0" indent="0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ko-KR" alt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Rec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blipFill rotWithShape="1">
                <a:blip r:embed="rId2"/>
                <a:stretch>
                  <a:fillRect l="-1183" t="-2285" b="-538"/>
                </a:stretch>
              </a:blipFill>
              <a:ln w="0">
                <a:noFill/>
                <a:prstDash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9354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  <a:latin typeface="Times New Roman" charset="0"/>
              </a:rPr>
              <a:t>Основные операци</a:t>
            </a:r>
            <a:r>
              <a:rPr lang="ru-RU" altLang="ko-KR" dirty="0" smtClean="0">
                <a:latin typeface="Times New Roman" charset="0"/>
              </a:rPr>
              <a:t>и на редуцированных множествах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noFill/>
              <a:ln w="0">
                <a:noFill/>
                <a:prstDash/>
              </a:ln>
            </p:spPr>
            <p:txBody>
              <a:bodyPr wrap="square" lIns="91440" tIns="45720" rIns="91440" bIns="45720" anchor="t">
                <a:normAutofit fontScale="85000" lnSpcReduction="10000"/>
              </a:bodyPr>
              <a:lstStyle/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Элементарные операции (поиск отдельных слов, шаблонов слов, частей речи)</a:t>
                </a:r>
                <a:endParaRPr lang="ko-KR" altLang="en-US" sz="3200" dirty="0" smtClean="0">
                  <a:solidFill>
                    <a:srgbClr val="000000"/>
                  </a:solidFill>
                </a:endParaRP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Стандартные логические операции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∆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И, </a:t>
                </a:r>
                <a14:m>
                  <m:oMath xmlns:m="http://schemas.openxmlformats.org/officeDocument/2006/math">
                    <m:r>
                      <a:rPr lang="ru-RU">
                        <a:latin typeface="Cambria Math"/>
                      </a:rPr>
                      <m:t>𝛻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ИЛИ,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□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последовательность,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⋈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словосочетание)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Операции с ограничениями на расстояния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∆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□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ru-RU" altLang="ko-KR" sz="3200" dirty="0" smtClean="0">
                    <a:solidFill>
                      <a:srgbClr val="000000"/>
                    </a:solidFill>
                    <a:latin typeface="Times New Roman" charset="0"/>
                  </a:rPr>
                  <a:t>)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Операции на включения фрагментов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≬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пересечение,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⊲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включение,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⊳</m:t>
                    </m:r>
                  </m:oMath>
                </a14:m>
                <a:r>
                  <a:rPr lang="ru-RU" altLang="ko-KR" dirty="0" smtClean="0">
                    <a:latin typeface="Times New Roman" charset="0"/>
                  </a:rPr>
                  <a:t> - содержание)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r>
                  <a:rPr lang="ru-RU" altLang="ko-KR" dirty="0" smtClean="0">
                    <a:latin typeface="Times New Roman" charset="0"/>
                  </a:rPr>
                  <a:t>Операции с отрицанием и условиями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box>
                          <m:boxPr>
                            <m:ctrlPr>
                              <a:rPr lang="ru-RU" i="1">
                                <a:latin typeface="Cambria Math"/>
                              </a:rPr>
                            </m:ctrlPr>
                          </m:boxPr>
                          <m:e>
                            <m:r>
                              <a:rPr lang="en-US" i="1">
                                <a:latin typeface="Cambria Math"/>
                              </a:rPr>
                              <m:t>□</m:t>
                            </m:r>
                          </m:e>
                        </m:box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latin typeface="Cambria Math"/>
                          </a:rPr>
                          <m:t>↛</m:t>
                        </m:r>
                      </m:sup>
                    </m:sSubSup>
                    <m:r>
                      <a:rPr lang="ru-RU" b="0" i="0" smtClean="0">
                        <a:latin typeface="Cambria Math"/>
                      </a:rPr>
                      <m:t> −отрицание справа,</m:t>
                    </m:r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box>
                          <m:boxPr>
                            <m:ctrlPr>
                              <a:rPr lang="ru-RU" i="1">
                                <a:latin typeface="Cambria Math"/>
                              </a:rPr>
                            </m:ctrlPr>
                          </m:boxPr>
                          <m:e>
                            <m:r>
                              <a:rPr lang="en-US" i="1">
                                <a:latin typeface="Cambria Math"/>
                              </a:rPr>
                              <m:t>□</m:t>
                            </m:r>
                          </m:e>
                        </m:box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latin typeface="Cambria Math"/>
                          </a:rPr>
                          <m:t>↚</m:t>
                        </m:r>
                      </m:sup>
                    </m:sSubSup>
                  </m:oMath>
                </a14:m>
                <a:r>
                  <a:rPr lang="ru-RU" altLang="ko-KR" dirty="0" smtClean="0">
                    <a:latin typeface="Times New Roman" charset="0"/>
                  </a:rPr>
                  <a:t> - отрицание слева)</a:t>
                </a:r>
              </a:p>
              <a:p>
                <a:pPr marL="442595" indent="-442595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Wingdings"/>
                  <a:buChar char="§"/>
                </a:pPr>
                <a:endParaRPr lang="ko-KR" alt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Rec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blipFill rotWithShape="1">
                <a:blip r:embed="rId2"/>
                <a:stretch>
                  <a:fillRect l="-1183" t="-1747" r="-1700"/>
                </a:stretch>
              </a:blipFill>
              <a:ln w="0">
                <a:noFill/>
                <a:prstDash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431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ru-RU" altLang="ko-KR" sz="4400" dirty="0" smtClean="0">
                <a:solidFill>
                  <a:srgbClr val="000000"/>
                </a:solidFill>
              </a:rPr>
              <a:t>Пример определения операции И</a:t>
            </a:r>
            <a:endParaRPr lang="ko-KR" altLang="en-US" sz="4400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noFill/>
              <a:ln w="0">
                <a:noFill/>
                <a:prstDash/>
              </a:ln>
            </p:spPr>
            <p:txBody>
              <a:bodyPr wrap="square" lIns="91440" tIns="45720" rIns="91440" bIns="45720" anchor="t">
                <a:normAutofit fontScale="85000" lnSpcReduction="10000"/>
              </a:bodyPr>
              <a:lstStyle/>
              <a:p>
                <a:pPr algn="l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𝑄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∆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 – бинарная операция И с ограничением на расстояние между </a:t>
                </a:r>
                <a:r>
                  <a:rPr lang="ru-RU" dirty="0" smtClean="0"/>
                  <a:t>фрагментами</a:t>
                </a:r>
              </a:p>
              <a:p>
                <a:pPr algn="l"/>
                <a:r>
                  <a:rPr lang="ru-RU" dirty="0" smtClean="0"/>
                  <a:t> </a:t>
                </a:r>
              </a:p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𝑄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≡</m:t>
                    </m:r>
                    <m:r>
                      <a:rPr lang="ru-RU" i="1"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sSubSup>
                          <m:sSub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∆</m:t>
                            </m:r>
                          </m:e>
                          <m:sub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e>
                    </m:d>
                  </m:oMath>
                </a14:m>
                <a:r>
                  <a:rPr lang="en-US" dirty="0"/>
                  <a:t>, </a:t>
                </a:r>
                <a:endParaRPr lang="ru-RU" dirty="0" smtClean="0"/>
              </a:p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∆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latin typeface="Cambria Math"/>
                              </a:rPr>
                              <m:t>𝑓</m:t>
                            </m:r>
                            <m:r>
                              <a:rPr lang="ru-RU" i="1">
                                <a:latin typeface="Cambria Math"/>
                              </a:rPr>
                              <m:t>∈</m:t>
                            </m:r>
                            <m:r>
                              <a:rPr lang="ru-RU" i="1">
                                <a:latin typeface="Cambria Math"/>
                              </a:rPr>
                              <m:t>𝔽</m:t>
                            </m:r>
                            <m:r>
                              <a:rPr lang="ru-RU" i="1">
                                <a:latin typeface="Cambria Math"/>
                              </a:rPr>
                              <m:t>|∃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ru-RU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 и ∃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ru-RU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, </m:t>
                            </m:r>
                          </m:e>
                          <m:e>
                            <m:r>
                              <a:rPr lang="ru-RU" i="1">
                                <a:latin typeface="Cambria Math"/>
                              </a:rPr>
                              <m:t>т.что</m:t>
                            </m:r>
                            <m:r>
                              <a:rPr lang="en-US" i="1">
                                <a:latin typeface="Cambria Math"/>
                              </a:rPr>
                              <m:t>  </m:t>
                            </m:r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i="1">
                                <a:latin typeface="Cambria Math"/>
                              </a:rPr>
                              <m:t>⊐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 , </m:t>
                            </m:r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i="1">
                                <a:latin typeface="Cambria Math"/>
                              </a:rPr>
                              <m:t>⊐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 и </m:t>
                            </m:r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>
                                <a:latin typeface="Cambria Math"/>
                              </a:rPr>
                              <m:t>≤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US" dirty="0"/>
                  <a:t>.</a:t>
                </a:r>
                <a:endParaRPr lang="ru-RU" dirty="0"/>
              </a:p>
              <a:p>
                <a:pPr algn="l"/>
                <a:endParaRPr lang="ru-RU" i="1" dirty="0" smtClean="0"/>
              </a:p>
              <a:p>
                <a:pPr algn="l"/>
                <a:r>
                  <a:rPr lang="ru-RU" i="1" dirty="0" smtClean="0"/>
                  <a:t>(МВД </a:t>
                </a:r>
                <a:r>
                  <a:rPr lang="ru-RU" i="1" dirty="0"/>
                  <a:t>полиция «Министерство внутренних дел») </a:t>
                </a:r>
                <a:r>
                  <a:rPr lang="en-US" i="1" dirty="0"/>
                  <a:t>&amp;</a:t>
                </a:r>
                <a:r>
                  <a:rPr lang="ru-RU" i="1" dirty="0"/>
                  <a:t>5</a:t>
                </a:r>
                <a:r>
                  <a:rPr lang="en-US" i="1" dirty="0"/>
                  <a:t>w </a:t>
                </a:r>
                <a:r>
                  <a:rPr lang="ru-RU" i="1" dirty="0"/>
                  <a:t>(коррупция </a:t>
                </a:r>
                <a:r>
                  <a:rPr lang="ru-RU" i="1" dirty="0" smtClean="0"/>
                  <a:t>взятка)</a:t>
                </a:r>
              </a:p>
              <a:p>
                <a:pPr algn="l"/>
                <a:endParaRPr lang="ru-RU" i="1" dirty="0"/>
              </a:p>
              <a:p>
                <a:pPr marL="0" indent="0" algn="l" defTabSz="508000">
                  <a:lnSpc>
                    <a:spcPct val="104000"/>
                  </a:lnSpc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ko-KR" altLang="en-US" sz="3200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Rec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835" y="1602740"/>
                <a:ext cx="8244205" cy="4533900"/>
              </a:xfrm>
              <a:prstGeom prst="rect">
                <a:avLst/>
              </a:prstGeom>
              <a:blipFill rotWithShape="1">
                <a:blip r:embed="rId2"/>
                <a:stretch>
                  <a:fillRect l="-1330" t="-2016" r="-1183"/>
                </a:stretch>
              </a:blipFill>
              <a:ln w="0">
                <a:noFill/>
                <a:prstDash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546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Е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ёА °µ"/>
        <a:ea typeface=""/>
        <a:cs typeface=""/>
        <a:font script="Jpan" typeface="ЈЈ Ј««««"/>
        <a:font script="Hang" typeface="ёА °µ"/>
        <a:font script="Hant" typeface="гбЩф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ёА °µ"/>
        <a:ea typeface=""/>
        <a:cs typeface=""/>
        <a:font script="Jpan" typeface="ЈЈ Ј««««"/>
        <a:font script="Hang" typeface="ёА °µ"/>
        <a:font script="Hant" typeface="гбЩф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1040</Words>
  <Application>Microsoft Office PowerPoint</Application>
  <PresentationFormat>Экран (4:3)</PresentationFormat>
  <Paragraphs>123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Её</vt:lpstr>
      <vt:lpstr>Классификация и выделение  фрагментов в текстах на основе логических правил</vt:lpstr>
      <vt:lpstr>Примеры задач классификации и  выделения фрагментов</vt:lpstr>
      <vt:lpstr>Подходы к классификации и выделению фрагментов</vt:lpstr>
      <vt:lpstr>Недостатки существующих средств  классификации на основе правил</vt:lpstr>
      <vt:lpstr>Пример правила для сообщений о коррупции сотрудников МВД</vt:lpstr>
      <vt:lpstr>Базовая фрагментная модель  текста и правил</vt:lpstr>
      <vt:lpstr>Редуцированные множества и их свойства</vt:lpstr>
      <vt:lpstr>Основные операции на редуцированных множествах</vt:lpstr>
      <vt:lpstr>Пример определения операции И</vt:lpstr>
      <vt:lpstr>Пример результата операции &amp;</vt:lpstr>
      <vt:lpstr>Анализ алгебраических свойств</vt:lpstr>
      <vt:lpstr>Комбинированная модель</vt:lpstr>
      <vt:lpstr>Оценка вычислительной сложности правил </vt:lpstr>
      <vt:lpstr>Выводы</vt:lpstr>
      <vt:lpstr>Перспективные задачи</vt:lpstr>
    </vt:vector>
  </TitlesOfParts>
  <Company>INFRAWARE,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на основе правил</dc:title>
  <dc:creator>User</dc:creator>
  <cp:lastModifiedBy>Виталий</cp:lastModifiedBy>
  <cp:revision>34</cp:revision>
  <dcterms:modified xsi:type="dcterms:W3CDTF">2011-10-20T07:21:54Z</dcterms:modified>
</cp:coreProperties>
</file>