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568" autoAdjust="0"/>
  </p:normalViewPr>
  <p:slideViewPr>
    <p:cSldViewPr>
      <p:cViewPr>
        <p:scale>
          <a:sx n="66" d="100"/>
          <a:sy n="66" d="100"/>
        </p:scale>
        <p:origin x="-1608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251D7-4818-4D32-B070-E9E617668E38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CA16E-3FFC-4E6B-953A-A041C6E86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CA16E-3FFC-4E6B-953A-A041C6E86C4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MultiMeta</a:t>
            </a:r>
            <a:r>
              <a:rPr lang="ru-RU" sz="4000" dirty="0" smtClean="0"/>
              <a:t> - Система интеграции пространственных данных и ресурсов электронных библиотек</a:t>
            </a:r>
            <a:r>
              <a:rPr lang="ru-RU" sz="4000" baseline="30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857760"/>
            <a:ext cx="8643998" cy="1752600"/>
          </a:xfrm>
        </p:spPr>
        <p:txBody>
          <a:bodyPr/>
          <a:lstStyle/>
          <a:p>
            <a:r>
              <a:rPr lang="ru-RU" sz="2800" dirty="0" smtClean="0"/>
              <a:t>О.М. </a:t>
            </a:r>
            <a:r>
              <a:rPr lang="ru-RU" sz="2800" dirty="0" err="1" smtClean="0"/>
              <a:t>Атаева</a:t>
            </a:r>
            <a:r>
              <a:rPr lang="ru-RU" sz="2800" dirty="0" smtClean="0"/>
              <a:t>, </a:t>
            </a:r>
            <a:r>
              <a:rPr lang="ru-RU" sz="2800" u="sng" dirty="0" smtClean="0"/>
              <a:t>А.А. </a:t>
            </a:r>
            <a:r>
              <a:rPr lang="ru-RU" sz="2800" u="sng" dirty="0" err="1" smtClean="0"/>
              <a:t>Каленкова</a:t>
            </a:r>
            <a:r>
              <a:rPr lang="ru-RU" sz="2800" dirty="0" smtClean="0"/>
              <a:t>, В.А. Серебряков</a:t>
            </a:r>
            <a:endParaRPr lang="en-US" sz="2800" dirty="0" smtClean="0"/>
          </a:p>
          <a:p>
            <a:r>
              <a:rPr lang="ru-RU" sz="2800" dirty="0" smtClean="0"/>
              <a:t>ВЦ РАН (Москва)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68D9-3E51-44CD-9DD0-C731F1C8275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57148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>
                <a:cs typeface="Times New Roman" pitchFamily="18" charset="0"/>
              </a:rPr>
              <a:t>Просмотр метаданных</a:t>
            </a:r>
            <a:r>
              <a:rPr lang="en-US"/>
              <a:t> 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74961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C45D-4180-4203-B2DA-BAFAD97D88C6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Times New Roman" pitchFamily="18" charset="0"/>
              </a:rPr>
              <a:t>Информация</a:t>
            </a:r>
            <a:r>
              <a:rPr lang="en-US" dirty="0">
                <a:cs typeface="Times New Roman" pitchFamily="18" charset="0"/>
              </a:rPr>
              <a:t> о </a:t>
            </a:r>
            <a:r>
              <a:rPr lang="en-US" dirty="0" err="1">
                <a:cs typeface="Times New Roman" pitchFamily="18" charset="0"/>
              </a:rPr>
              <a:t>слоях</a:t>
            </a:r>
            <a:r>
              <a:rPr lang="en-US" dirty="0"/>
              <a:t> 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928802"/>
            <a:ext cx="68294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2FA4-78D6-467F-8D4D-818D78B74B8B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28604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200" dirty="0" err="1">
                <a:cs typeface="Times New Roman" pitchFamily="18" charset="0"/>
              </a:rPr>
              <a:t>Просмотр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метаданных</a:t>
            </a:r>
            <a:r>
              <a:rPr lang="en-US" sz="3200" dirty="0">
                <a:cs typeface="Times New Roman" pitchFamily="18" charset="0"/>
              </a:rPr>
              <a:t> в </a:t>
            </a:r>
            <a:r>
              <a:rPr lang="en-US" sz="3200" dirty="0" err="1">
                <a:cs typeface="Times New Roman" pitchFamily="18" charset="0"/>
              </a:rPr>
              <a:t>формате</a:t>
            </a:r>
            <a:r>
              <a:rPr lang="en-US" sz="3200" dirty="0">
                <a:cs typeface="Times New Roman" pitchFamily="18" charset="0"/>
              </a:rPr>
              <a:t> XML</a:t>
            </a:r>
            <a:r>
              <a:rPr lang="en-US" sz="3200" dirty="0"/>
              <a:t> 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1509713"/>
            <a:ext cx="8610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A34D-DEFB-43EA-8BED-E9C6F9884E4A}" type="slidenum">
              <a:rPr lang="en-US"/>
              <a:pPr/>
              <a:t>13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857232"/>
            <a:ext cx="8763000" cy="533400"/>
          </a:xfrm>
        </p:spPr>
        <p:txBody>
          <a:bodyPr>
            <a:noAutofit/>
          </a:bodyPr>
          <a:lstStyle/>
          <a:p>
            <a:r>
              <a:rPr lang="ru-RU" sz="2900" dirty="0">
                <a:cs typeface="Times New Roman" pitchFamily="18" charset="0"/>
              </a:rPr>
              <a:t>Просмотр изображения </a:t>
            </a:r>
            <a:r>
              <a:rPr lang="ru-RU" sz="2900" dirty="0" smtClean="0">
                <a:cs typeface="Times New Roman" pitchFamily="18" charset="0"/>
              </a:rPr>
              <a:t>с помощью интерфейса </a:t>
            </a:r>
            <a:r>
              <a:rPr lang="ru-RU" sz="2900" dirty="0">
                <a:cs typeface="Times New Roman" pitchFamily="18" charset="0"/>
              </a:rPr>
              <a:t>портала </a:t>
            </a:r>
            <a:r>
              <a:rPr lang="ru-RU" sz="2900" dirty="0" err="1">
                <a:cs typeface="Times New Roman" pitchFamily="18" charset="0"/>
              </a:rPr>
              <a:t>ГеоМета</a:t>
            </a:r>
            <a:endParaRPr lang="en-US" sz="2900" dirty="0"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56769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3B6CD-5E8B-4C6C-ADC4-95E5F7AAC99F}" type="slidenum">
              <a:rPr lang="en-US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Просмотр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изображения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с помощью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интерфейс</a:t>
            </a:r>
            <a:r>
              <a:rPr lang="ru-RU" sz="2400" dirty="0" smtClean="0">
                <a:cs typeface="Times New Roman" pitchFamily="18" charset="0"/>
              </a:rPr>
              <a:t>а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портала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ГеоМета</a:t>
            </a:r>
            <a:r>
              <a:rPr lang="en-US" dirty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610600" cy="39624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1800" dirty="0"/>
              <a:t>Кнопки управления смещением карты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Кнопки управления масштабом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Режим управления картой мышью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Режим выбора области просмотра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Панель выбора слоев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Мини-карта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Масштабная линейка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Панель отображения легенды карты</a:t>
            </a:r>
            <a:endParaRPr lang="en-US" sz="1800" dirty="0"/>
          </a:p>
          <a:p>
            <a:pPr marL="609600" indent="-609600">
              <a:buFontTx/>
              <a:buAutoNum type="arabicPeriod"/>
            </a:pPr>
            <a:r>
              <a:rPr lang="ru-RU" sz="1800" dirty="0"/>
              <a:t>При одиночном клике мышью на карте выводится всплывающее окно с результатами соответствующего </a:t>
            </a:r>
            <a:r>
              <a:rPr lang="en-US" sz="1800" dirty="0" err="1"/>
              <a:t>GetFeatureInfo</a:t>
            </a:r>
            <a:r>
              <a:rPr lang="ru-RU" sz="1800" dirty="0"/>
              <a:t>-запроса к </a:t>
            </a:r>
            <a:r>
              <a:rPr lang="en-US" sz="1800" dirty="0"/>
              <a:t>WMS</a:t>
            </a:r>
            <a:r>
              <a:rPr lang="ru-RU" sz="1800" dirty="0"/>
              <a:t>-серверу.</a:t>
            </a:r>
            <a:endParaRPr lang="en-US" sz="1800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5720" y="1571612"/>
            <a:ext cx="721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ГИС-клиент содержит следующие элементы: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D77D-1002-45F5-A8FC-9CD21A68AAA6}" type="slidenum">
              <a:rPr lang="en-US"/>
              <a:pPr/>
              <a:t>15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>
            <a:normAutofit/>
          </a:bodyPr>
          <a:lstStyle/>
          <a:p>
            <a:r>
              <a:rPr lang="ru-RU" sz="2900" dirty="0">
                <a:cs typeface="Times New Roman" pitchFamily="18" charset="0"/>
              </a:rPr>
              <a:t>Регистрация </a:t>
            </a:r>
            <a:r>
              <a:rPr lang="ru-RU" sz="2900" dirty="0" err="1" smtClean="0">
                <a:cs typeface="Times New Roman" pitchFamily="18" charset="0"/>
              </a:rPr>
              <a:t>геопространственного</a:t>
            </a:r>
            <a:r>
              <a:rPr lang="ru-RU" sz="2900" dirty="0" smtClean="0">
                <a:cs typeface="Times New Roman" pitchFamily="18" charset="0"/>
              </a:rPr>
              <a:t> </a:t>
            </a:r>
            <a:r>
              <a:rPr lang="ru-RU" sz="2900" dirty="0">
                <a:cs typeface="Times New Roman" pitchFamily="18" charset="0"/>
              </a:rPr>
              <a:t>ресурса</a:t>
            </a:r>
            <a:endParaRPr lang="en-US" sz="2900" dirty="0">
              <a:cs typeface="Times New Roman" pitchFamily="18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53415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B4F-7558-4E39-8D71-E26FF086A90B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r>
              <a:rPr lang="en-US" sz="4000" dirty="0" err="1">
                <a:cs typeface="Times New Roman" pitchFamily="18" charset="0"/>
              </a:rPr>
              <a:t>Загрузка</a:t>
            </a:r>
            <a:r>
              <a:rPr lang="en-US" sz="4000" dirty="0">
                <a:cs typeface="Times New Roman" pitchFamily="18" charset="0"/>
              </a:rPr>
              <a:t> </a:t>
            </a:r>
            <a:r>
              <a:rPr lang="en-US" sz="4000" dirty="0" err="1">
                <a:cs typeface="Times New Roman" pitchFamily="18" charset="0"/>
              </a:rPr>
              <a:t>метаданных</a:t>
            </a:r>
            <a:r>
              <a:rPr lang="en-US" sz="4000" dirty="0">
                <a:cs typeface="Times New Roman" pitchFamily="18" charset="0"/>
              </a:rPr>
              <a:t> в </a:t>
            </a:r>
            <a:r>
              <a:rPr lang="en-US" sz="4000" dirty="0" err="1">
                <a:cs typeface="Times New Roman" pitchFamily="18" charset="0"/>
              </a:rPr>
              <a:t>формате</a:t>
            </a:r>
            <a:r>
              <a:rPr lang="en-US" sz="4000" dirty="0">
                <a:cs typeface="Times New Roman" pitchFamily="18" charset="0"/>
              </a:rPr>
              <a:t> XML</a:t>
            </a:r>
            <a:r>
              <a:rPr lang="en-US" dirty="0"/>
              <a:t> 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66675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A245-5C90-420C-A23D-D8586D1C6F38}" type="slidenum">
              <a:rPr lang="en-US"/>
              <a:pPr/>
              <a:t>17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928670"/>
            <a:ext cx="8763000" cy="457200"/>
          </a:xfrm>
        </p:spPr>
        <p:txBody>
          <a:bodyPr>
            <a:noAutofit/>
          </a:bodyPr>
          <a:lstStyle/>
          <a:p>
            <a:r>
              <a:rPr lang="en-US" sz="4000" dirty="0" err="1">
                <a:cs typeface="Times New Roman" pitchFamily="18" charset="0"/>
              </a:rPr>
              <a:t>Периодический</a:t>
            </a:r>
            <a:r>
              <a:rPr lang="en-US" sz="4000" dirty="0">
                <a:cs typeface="Times New Roman" pitchFamily="18" charset="0"/>
              </a:rPr>
              <a:t> </a:t>
            </a:r>
            <a:r>
              <a:rPr lang="en-US" sz="4000" dirty="0" err="1">
                <a:cs typeface="Times New Roman" pitchFamily="18" charset="0"/>
              </a:rPr>
              <a:t>сбор</a:t>
            </a:r>
            <a:r>
              <a:rPr lang="en-US" sz="4000" dirty="0">
                <a:cs typeface="Times New Roman" pitchFamily="18" charset="0"/>
              </a:rPr>
              <a:t> </a:t>
            </a:r>
            <a:r>
              <a:rPr lang="en-US" sz="4000" dirty="0" err="1">
                <a:cs typeface="Times New Roman" pitchFamily="18" charset="0"/>
              </a:rPr>
              <a:t>метаданных</a:t>
            </a:r>
            <a:r>
              <a:rPr lang="en-US" sz="4000" dirty="0">
                <a:cs typeface="Times New Roman" pitchFamily="18" charset="0"/>
              </a:rPr>
              <a:t> (harvesting)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00200"/>
            <a:ext cx="8077200" cy="468632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dirty="0">
                <a:cs typeface="Times New Roman" pitchFamily="18" charset="0"/>
              </a:rPr>
              <a:t>В настоящее время реализованы два протокола обмена: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 – порталы на базе ресурсов  системы «</a:t>
            </a:r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opensource</a:t>
            </a:r>
            <a:r>
              <a:rPr lang="ru-RU" sz="2400" dirty="0">
                <a:cs typeface="Times New Roman" pitchFamily="18" charset="0"/>
              </a:rPr>
              <a:t>» и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Web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DAV</a:t>
            </a:r>
            <a:r>
              <a:rPr lang="ru-RU" sz="2400" dirty="0">
                <a:cs typeface="Times New Roman" pitchFamily="18" charset="0"/>
              </a:rPr>
              <a:t> – каталоги на базе сервера </a:t>
            </a:r>
            <a:r>
              <a:rPr lang="en-US" sz="2400" dirty="0" err="1">
                <a:cs typeface="Times New Roman" pitchFamily="18" charset="0"/>
              </a:rPr>
              <a:t>WebDAV</a:t>
            </a:r>
            <a:r>
              <a:rPr lang="ru-RU" sz="2400" dirty="0">
                <a:cs typeface="Times New Roman" pitchFamily="18" charset="0"/>
              </a:rPr>
              <a:t>, используются, в частности, для обмена между системами </a:t>
            </a:r>
            <a:r>
              <a:rPr lang="ru-RU" sz="2400" dirty="0" err="1">
                <a:cs typeface="Times New Roman" pitchFamily="18" charset="0"/>
              </a:rPr>
              <a:t>ГеоМета</a:t>
            </a:r>
            <a:r>
              <a:rPr lang="ru-RU" sz="2400" dirty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r>
              <a:rPr lang="ru-RU" sz="2400" dirty="0">
                <a:cs typeface="Times New Roman" pitchFamily="18" charset="0"/>
              </a:rPr>
              <a:t>Обмен метаданными между системами </a:t>
            </a:r>
            <a:r>
              <a:rPr lang="ru-RU" sz="2400" dirty="0" err="1">
                <a:cs typeface="Times New Roman" pitchFamily="18" charset="0"/>
              </a:rPr>
              <a:t>ГеоМета</a:t>
            </a:r>
            <a:r>
              <a:rPr lang="ru-RU" sz="2400" dirty="0">
                <a:cs typeface="Times New Roman" pitchFamily="18" charset="0"/>
              </a:rPr>
              <a:t>  и «</a:t>
            </a:r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» выполняется по стандартному протоколу «</a:t>
            </a:r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 2.1» для сбора данных с узлов типа «</a:t>
            </a:r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». Для «</a:t>
            </a:r>
            <a:r>
              <a:rPr lang="en-US" sz="2400" dirty="0" err="1">
                <a:cs typeface="Times New Roman" pitchFamily="18" charset="0"/>
              </a:rPr>
              <a:t>GeoNetwork</a:t>
            </a:r>
            <a:r>
              <a:rPr lang="ru-RU" sz="2400" dirty="0">
                <a:cs typeface="Times New Roman" pitchFamily="18" charset="0"/>
              </a:rPr>
              <a:t>» метаданные с узлов </a:t>
            </a:r>
            <a:r>
              <a:rPr lang="ru-RU" sz="2400" dirty="0" err="1">
                <a:cs typeface="Times New Roman" pitchFamily="18" charset="0"/>
              </a:rPr>
              <a:t>ГеоМета</a:t>
            </a:r>
            <a:r>
              <a:rPr lang="ru-RU" sz="2400" dirty="0">
                <a:cs typeface="Times New Roman" pitchFamily="18" charset="0"/>
              </a:rPr>
              <a:t> доступны по протоколу </a:t>
            </a:r>
            <a:r>
              <a:rPr lang="en-US" sz="2400" dirty="0" err="1">
                <a:cs typeface="Times New Roman" pitchFamily="18" charset="0"/>
              </a:rPr>
              <a:t>WebDav</a:t>
            </a:r>
            <a:r>
              <a:rPr lang="ru-RU" sz="2400" dirty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C1484-42C3-4DF3-96EF-222728ECF024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142852"/>
            <a:ext cx="7772400" cy="1143000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Список узлов опроса</a:t>
            </a:r>
            <a:r>
              <a:rPr lang="en-US"/>
              <a:t> 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74390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Профиль метаданных СУЭБ </a:t>
            </a:r>
            <a:r>
              <a:rPr lang="en-US" sz="3600" smtClean="0"/>
              <a:t>LibMeta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214438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800" dirty="0" smtClean="0"/>
          </a:p>
          <a:p>
            <a:pPr marL="274320" indent="-274320">
              <a:defRPr/>
            </a:pPr>
            <a:r>
              <a:rPr lang="ru-RU" dirty="0" smtClean="0"/>
              <a:t>Разработаны дополнительные прикладные профили поддержки музейной деятельности и мультимедийных представлений</a:t>
            </a:r>
          </a:p>
          <a:p>
            <a:pPr marL="274320" indent="-274320">
              <a:defRPr/>
            </a:pPr>
            <a:r>
              <a:rPr lang="ru-RU" dirty="0" smtClean="0"/>
              <a:t>К основным типам данных, представленных в СУЭБ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ru-RU" dirty="0" smtClean="0"/>
              <a:t>, относятся Публикации, Персоны (авторы)</a:t>
            </a:r>
            <a:r>
              <a:rPr lang="en-US" dirty="0" smtClean="0"/>
              <a:t> </a:t>
            </a:r>
            <a:r>
              <a:rPr lang="ru-RU" dirty="0" smtClean="0"/>
              <a:t>и Предметы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DFC64-379C-4831-B946-C0B5D835FDBC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 smtClean="0"/>
              <a:t>Системы управления пространственными данными </a:t>
            </a:r>
            <a:r>
              <a:rPr lang="ru-RU" dirty="0" smtClean="0"/>
              <a:t>позволяют интегрировать данные и знания о территории,  строить и использовать модели природных и социально-экономических явлений и процессов, их взаимодействия в системе  «общество – природная среда», использовать методы пространственного анализа, обеспечивать территориальное планирование и управление.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силу специфики своей предметной области участники процесса интеграции пространственных данных </a:t>
            </a:r>
            <a:r>
              <a:rPr lang="ru-RU" u="sng" dirty="0" smtClean="0"/>
              <a:t>обладают данными  и метаданными, дополняющими </a:t>
            </a:r>
            <a:r>
              <a:rPr lang="ru-RU" dirty="0" smtClean="0"/>
              <a:t>пространственную информацию: это могут быть  публикации, включающие набор метаданных и полный текст, музейные экспонаты, представленные метаданными и </a:t>
            </a:r>
            <a:r>
              <a:rPr lang="ru-RU" dirty="0" err="1" smtClean="0"/>
              <a:t>медиа-объектами</a:t>
            </a:r>
            <a:r>
              <a:rPr lang="ru-RU" dirty="0" smtClean="0"/>
              <a:t>, самостоятельные </a:t>
            </a:r>
            <a:r>
              <a:rPr lang="ru-RU" dirty="0" err="1" smtClean="0"/>
              <a:t>медиа-объекты</a:t>
            </a:r>
            <a:r>
              <a:rPr lang="ru-RU" dirty="0" smtClean="0"/>
              <a:t> такие как  фотографии, видео и аудиозаписи.</a:t>
            </a:r>
          </a:p>
          <a:p>
            <a:endParaRPr lang="ru-RU" dirty="0" smtClean="0"/>
          </a:p>
          <a:p>
            <a:r>
              <a:rPr lang="ru-RU" dirty="0" smtClean="0"/>
              <a:t>Интеграция разнородной информации, предоставляемой несколькими источниками, позволит максимально составить описание территории, провести анализ, выявить взаимосвязи, получить принципиально новые возможности  поиска: ресурсы,  созданные в разных системах, представляются связанными друг с другом </a:t>
            </a:r>
            <a:r>
              <a:rPr lang="ru-RU" u="sng" dirty="0" smtClean="0"/>
              <a:t>единой системой навигации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Общая архитектура СУЭБ </a:t>
            </a:r>
            <a:r>
              <a:rPr lang="en-US" sz="3600" dirty="0" err="1" smtClean="0"/>
              <a:t>LibMeta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500174"/>
            <a:ext cx="2786053" cy="5156214"/>
          </a:xfrm>
        </p:spPr>
        <p:txBody>
          <a:bodyPr>
            <a:normAutofit fontScale="70000" lnSpcReduction="20000"/>
          </a:bodyPr>
          <a:lstStyle/>
          <a:p>
            <a:pPr marL="274320" indent="-274320">
              <a:defRPr/>
            </a:pPr>
            <a:r>
              <a:rPr lang="ru-RU" dirty="0" smtClean="0"/>
              <a:t>Подсистема работы с метаданными об ученых, публикациях, музейных объектах позволяет просматривать, редактировать, а также производить поиск информации об ученом, публикации, музейном объекте.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571612"/>
            <a:ext cx="53625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358D6-DA03-42F3-8BD6-24343333712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Общая архитектура СУЭБ </a:t>
            </a:r>
            <a:r>
              <a:rPr lang="en-US" smtClean="0"/>
              <a:t>LibMeta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2971800" cy="4937125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defRPr/>
            </a:pPr>
            <a:r>
              <a:rPr lang="ru-RU" dirty="0" smtClean="0"/>
              <a:t>Подсистема работы с коллекциями позволяет просматривать, редактировать и выполнять поиск по коллекции.</a:t>
            </a:r>
          </a:p>
          <a:p>
            <a:pPr marL="274320" indent="-274320">
              <a:defRPr/>
            </a:pPr>
            <a:r>
              <a:rPr lang="ru-RU" dirty="0" smtClean="0"/>
              <a:t>Подсистема работы с наборами дополнительных атрибутов дает возможность создавать наборы атрибутов, назначать их некоторому музейному предмету.</a:t>
            </a:r>
          </a:p>
          <a:p>
            <a:pPr marL="274320" indent="-274320">
              <a:defRPr/>
            </a:pPr>
            <a:r>
              <a:rPr lang="ru-RU" dirty="0" smtClean="0"/>
              <a:t>Подсистема работы с </a:t>
            </a:r>
            <a:r>
              <a:rPr lang="ru-RU" dirty="0" err="1" smtClean="0"/>
              <a:t>медиа-объектами</a:t>
            </a:r>
            <a:r>
              <a:rPr lang="ru-RU" dirty="0" smtClean="0"/>
              <a:t> позволяет просматривать и редактировать </a:t>
            </a:r>
            <a:r>
              <a:rPr lang="ru-RU" dirty="0" err="1" smtClean="0"/>
              <a:t>медиа-объекты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14813"/>
            <a:ext cx="33718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571612"/>
            <a:ext cx="54578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AF18E-B1A7-42F0-AA0B-E390957E801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Общая архитектура СУЭБ </a:t>
            </a:r>
            <a:r>
              <a:rPr lang="en-US" smtClean="0"/>
              <a:t>LibMeta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2214562" cy="4852988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defRPr/>
            </a:pPr>
            <a:r>
              <a:rPr lang="ru-RU" dirty="0" smtClean="0"/>
              <a:t>Подсистема хранения и просмотра отсканированных текстов дает возможность просматривать подряд страницы издания, переходить на любую заданную страницу (в том числе на предыдущую, на последующую, на страницу с заданным номером).</a:t>
            </a:r>
            <a:endParaRPr lang="ru-RU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714488"/>
            <a:ext cx="61150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2140-4F96-4B56-AC71-AC831CD91A3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Интеграция СУЭБ </a:t>
            </a:r>
            <a:r>
              <a:rPr lang="en-US" sz="3600" dirty="0" err="1" smtClean="0"/>
              <a:t>LibMeta</a:t>
            </a:r>
            <a:r>
              <a:rPr lang="en-US" sz="3600" dirty="0" smtClean="0"/>
              <a:t> </a:t>
            </a:r>
            <a:r>
              <a:rPr lang="ru-RU" sz="3600" dirty="0" smtClean="0"/>
              <a:t>с другими информационными системами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Реализован </a:t>
            </a:r>
            <a:r>
              <a:rPr lang="en-US" dirty="0" smtClean="0"/>
              <a:t>OAI-PMH </a:t>
            </a:r>
            <a:r>
              <a:rPr lang="ru-RU" dirty="0" smtClean="0"/>
              <a:t>протокол, СУЭБ </a:t>
            </a:r>
            <a:r>
              <a:rPr lang="en-US" dirty="0" err="1" smtClean="0"/>
              <a:t>LibMeta</a:t>
            </a:r>
            <a:r>
              <a:rPr lang="en-US" dirty="0" smtClean="0"/>
              <a:t> </a:t>
            </a:r>
            <a:r>
              <a:rPr lang="ru-RU" dirty="0" smtClean="0"/>
              <a:t>может выступать как в качестве клиента, так и в качестве сервера.</a:t>
            </a:r>
          </a:p>
          <a:p>
            <a:pPr eaLnBrk="1" hangingPunct="1"/>
            <a:r>
              <a:rPr lang="ru-RU" dirty="0" smtClean="0"/>
              <a:t>Схема представления музейной информации реализована в </a:t>
            </a:r>
            <a:r>
              <a:rPr lang="ru-RU" dirty="0" smtClean="0"/>
              <a:t>соответствии </a:t>
            </a:r>
            <a:r>
              <a:rPr lang="ru-RU" dirty="0" smtClean="0"/>
              <a:t>с концептуальной моделью </a:t>
            </a:r>
            <a:r>
              <a:rPr lang="en-US" dirty="0" smtClean="0"/>
              <a:t>CIDOC-CRM.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100DC-B72F-4A56-A79A-F611EE17B3F6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MultiMeta</a:t>
            </a:r>
            <a:r>
              <a:rPr lang="en-US" dirty="0" smtClean="0"/>
              <a:t> – </a:t>
            </a:r>
            <a:r>
              <a:rPr lang="ru-RU" dirty="0" smtClean="0"/>
              <a:t>Страница просмотра </a:t>
            </a:r>
            <a:r>
              <a:rPr lang="ru-RU" dirty="0" err="1" smtClean="0"/>
              <a:t>геоинформационного</a:t>
            </a:r>
            <a:r>
              <a:rPr lang="ru-RU" dirty="0" smtClean="0"/>
              <a:t> ресурса </a:t>
            </a: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7819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MultiMeta</a:t>
            </a:r>
            <a:r>
              <a:rPr lang="en-US" dirty="0" smtClean="0"/>
              <a:t> – </a:t>
            </a:r>
            <a:r>
              <a:rPr lang="ru-RU" dirty="0" smtClean="0"/>
              <a:t>план работ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координат для музейных, мультимедийных и прочих непространственных ресурсов.</a:t>
            </a:r>
          </a:p>
          <a:p>
            <a:r>
              <a:rPr lang="ru-RU" dirty="0" smtClean="0"/>
              <a:t>Загрузка словарей и классификаторов территорий, привязка ресурсов к термам словарей и классификаторов.</a:t>
            </a:r>
          </a:p>
          <a:p>
            <a:r>
              <a:rPr lang="ru-RU" dirty="0" smtClean="0"/>
              <a:t>Показ ссылок на непространственные ресурсы на карте.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метаданных </a:t>
            </a:r>
            <a:r>
              <a:rPr lang="en-US" dirty="0" err="1" smtClean="0"/>
              <a:t>MultiMeta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714348" y="1571612"/>
          <a:ext cx="4700018" cy="3857652"/>
        </p:xfrm>
        <a:graphic>
          <a:graphicData uri="http://schemas.openxmlformats.org/presentationml/2006/ole">
            <p:oleObj spid="_x0000_s1025" name="Visio" r:id="rId3" imgW="5254514" imgH="4311968" progId="Visio.Drawing.11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143372" y="36433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Ориентация на семантический </a:t>
            </a:r>
            <a:r>
              <a:rPr lang="ru-RU" dirty="0" err="1" smtClean="0"/>
              <a:t>веб</a:t>
            </a:r>
            <a:r>
              <a:rPr lang="ru-RU" dirty="0" smtClean="0"/>
              <a:t> (</a:t>
            </a:r>
            <a:r>
              <a:rPr lang="en-US" dirty="0" smtClean="0"/>
              <a:t>OWL/RDF/RDFS</a:t>
            </a:r>
            <a:r>
              <a:rPr lang="ru-RU" dirty="0" smtClean="0"/>
              <a:t>) , возможности </a:t>
            </a:r>
            <a:r>
              <a:rPr lang="ru-RU" dirty="0" err="1" smtClean="0"/>
              <a:t>интероперабельности</a:t>
            </a:r>
            <a:r>
              <a:rPr lang="ru-RU" dirty="0" smtClean="0"/>
              <a:t> с внешней средой.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EDD6-E97F-4164-8589-6CD670C37524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500042"/>
            <a:ext cx="7772400" cy="609600"/>
          </a:xfrm>
        </p:spPr>
        <p:txBody>
          <a:bodyPr>
            <a:noAutofit/>
          </a:bodyPr>
          <a:lstStyle/>
          <a:p>
            <a:r>
              <a:rPr lang="ru-RU" dirty="0" smtClean="0"/>
              <a:t>Портал «</a:t>
            </a:r>
            <a:r>
              <a:rPr lang="ru-RU" dirty="0" err="1" smtClean="0"/>
              <a:t>ГеоМета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62966" cy="459582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Портал «</a:t>
            </a:r>
            <a:r>
              <a:rPr lang="ru-RU" sz="1800" dirty="0" err="1">
                <a:solidFill>
                  <a:srgbClr val="000000"/>
                </a:solidFill>
                <a:cs typeface="Times New Roman" pitchFamily="18" charset="0"/>
              </a:rPr>
              <a:t>ГеоМета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» – это стандартизированная и децентрализованная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cs typeface="Times New Roman" pitchFamily="18" charset="0"/>
              </a:rPr>
              <a:t>среда</a:t>
            </a:r>
            <a:r>
              <a:rPr lang="ru-RU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cs typeface="Times New Roman" pitchFamily="18" charset="0"/>
              </a:rPr>
              <a:t>управления пространственной информацией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, разработанная для доступа к базам </a:t>
            </a:r>
            <a:r>
              <a:rPr lang="ru-RU" sz="1800" dirty="0" err="1">
                <a:solidFill>
                  <a:srgbClr val="000000"/>
                </a:solidFill>
                <a:cs typeface="Times New Roman" pitchFamily="18" charset="0"/>
              </a:rPr>
              <a:t>геоданных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, картографическим продуктам и связанным с ними метаданным из различных источников, облегчающая обмен пространственной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информацией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между организациями и ее совместное использование посредством интернета. </a:t>
            </a:r>
            <a:endParaRPr lang="ru-RU" sz="1800" dirty="0">
              <a:solidFill>
                <a:srgbClr val="000000"/>
              </a:solidFill>
            </a:endParaRPr>
          </a:p>
          <a:p>
            <a:pPr algn="just"/>
            <a:endParaRPr lang="ru-RU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Портал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ru-RU" sz="1800" dirty="0" err="1">
                <a:solidFill>
                  <a:srgbClr val="000000"/>
                </a:solidFill>
                <a:cs typeface="Times New Roman" pitchFamily="18" charset="0"/>
              </a:rPr>
              <a:t>ГеоМета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» представляет собой платформу для создания распределенной среды интеграции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неоднородных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источников </a:t>
            </a:r>
            <a:r>
              <a:rPr lang="ru-RU" sz="1800" dirty="0" err="1">
                <a:solidFill>
                  <a:srgbClr val="000000"/>
                </a:solidFill>
                <a:cs typeface="Times New Roman" pitchFamily="18" charset="0"/>
              </a:rPr>
              <a:t>геоинформационных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 данных и предоставления к этой среде единой точки входа (</a:t>
            </a:r>
            <a:r>
              <a:rPr lang="ru-RU" sz="1800" dirty="0" err="1">
                <a:solidFill>
                  <a:srgbClr val="000000"/>
                </a:solidFill>
                <a:cs typeface="Times New Roman" pitchFamily="18" charset="0"/>
              </a:rPr>
              <a:t>веб-портала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), которая позволит ученым в сфере наук о Земле легко находить специализированные данные и приложения, производить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вычислительные эксперименты, визуализировать</a:t>
            </a:r>
            <a:r>
              <a:rPr lang="ru-RU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результаты деятельности.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D4D7-2D9C-4618-AD5B-955C14B6D3B7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857232"/>
            <a:ext cx="7772400" cy="538162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</a:t>
            </a:r>
            <a:r>
              <a:rPr lang="ru-RU" dirty="0" smtClean="0"/>
              <a:t>особенности портала «</a:t>
            </a:r>
            <a:r>
              <a:rPr lang="ru-RU" dirty="0" err="1" smtClean="0"/>
              <a:t>ГеоМета</a:t>
            </a:r>
            <a:r>
              <a:rPr lang="ru-RU" dirty="0" smtClean="0"/>
              <a:t>»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71612"/>
            <a:ext cx="8763000" cy="475298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Система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поддерживает следующие основные типы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ресурсов: </a:t>
            </a:r>
            <a:r>
              <a:rPr lang="ru-RU" sz="2000" i="1" dirty="0" smtClean="0">
                <a:solidFill>
                  <a:srgbClr val="000000"/>
                </a:solidFill>
                <a:cs typeface="Times New Roman" pitchFamily="18" charset="0"/>
              </a:rPr>
              <a:t>Пространственные данные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(картографические данные и их метаданные) и дополнительные типы ресурсов, такие, как </a:t>
            </a:r>
            <a:r>
              <a:rPr lang="ru-RU" sz="2000" i="1" dirty="0" smtClean="0">
                <a:solidFill>
                  <a:srgbClr val="000000"/>
                </a:solidFill>
                <a:cs typeface="Times New Roman" pitchFamily="18" charset="0"/>
              </a:rPr>
              <a:t>Организация, Персона, Публикация, Проект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и различные рубрикаторы и классификаторы.</a:t>
            </a:r>
            <a:endParaRPr lang="ru-RU" sz="2000" dirty="0">
              <a:solidFill>
                <a:srgbClr val="000000"/>
              </a:solidFill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К </a:t>
            </a:r>
            <a:r>
              <a:rPr lang="ru-RU" sz="2000" dirty="0" err="1">
                <a:solidFill>
                  <a:srgbClr val="000000"/>
                </a:solidFill>
                <a:cs typeface="Times New Roman" pitchFamily="18" charset="0"/>
              </a:rPr>
              <a:t>функциональностям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ГИС-части системы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относятся:</a:t>
            </a:r>
          </a:p>
          <a:p>
            <a:pPr lvl="1" algn="just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каталогизация, сбор, поиск </a:t>
            </a:r>
            <a:r>
              <a:rPr lang="ru-RU" sz="2000" dirty="0" err="1" smtClean="0">
                <a:solidFill>
                  <a:srgbClr val="000000"/>
                </a:solidFill>
                <a:cs typeface="Times New Roman" pitchFamily="18" charset="0"/>
              </a:rPr>
              <a:t>геопространственных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 метаданных;</a:t>
            </a:r>
          </a:p>
          <a:p>
            <a:pPr lvl="1" algn="just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размещение </a:t>
            </a:r>
            <a:r>
              <a:rPr lang="ru-RU" sz="2000" dirty="0" err="1" smtClean="0">
                <a:solidFill>
                  <a:srgbClr val="000000"/>
                </a:solidFill>
                <a:cs typeface="Times New Roman" pitchFamily="18" charset="0"/>
              </a:rPr>
              <a:t>геоданных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 в собственном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или удаленном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хранилище и предоставление к ним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доступа;</a:t>
            </a:r>
          </a:p>
          <a:p>
            <a:pPr lvl="1" algn="just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предоставление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доступа</a:t>
            </a:r>
            <a:r>
              <a:rPr 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к распределенным </a:t>
            </a:r>
            <a:r>
              <a:rPr lang="ru-RU" sz="2000" dirty="0" err="1">
                <a:solidFill>
                  <a:srgbClr val="000000"/>
                </a:solidFill>
                <a:cs typeface="Times New Roman" pitchFamily="18" charset="0"/>
              </a:rPr>
              <a:t>геопространственным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данным по стандартизованным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протоколам;</a:t>
            </a:r>
          </a:p>
          <a:p>
            <a:pPr lvl="1" algn="just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визуализация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карт, редактирование элементов.</a:t>
            </a: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8C8C-5AE7-4CE6-A19A-E1C1AF4813F6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4100" dirty="0"/>
              <a:t>Пространственные метаданные</a:t>
            </a:r>
            <a:r>
              <a:rPr lang="en-US" sz="4100" dirty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458912"/>
            <a:ext cx="7929618" cy="50419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Задача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интеграции</a:t>
            </a:r>
            <a:r>
              <a:rPr 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распределенных неоднородных источников пространственных данных и сервисов решается путем выделения базовой схемы метаданных, реализованной в виде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OWL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-онтологии  на основе стандартов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ISO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19115:2003 «Географическая информация. Метаданные»</a:t>
            </a:r>
            <a:r>
              <a:rPr 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и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ISO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19139:2007 «Географическая информация. Метаданные –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XML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схема»  и полностью включающей российский стандарт ГОСТ Р 52573-2006 «Географическая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информация». </a:t>
            </a:r>
            <a:endParaRPr lang="ru-RU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97DC-6164-4879-96DA-1E636ED792E3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</a:t>
            </a:r>
            <a:r>
              <a:rPr lang="ru-RU" dirty="0" smtClean="0"/>
              <a:t>системы «</a:t>
            </a:r>
            <a:r>
              <a:rPr lang="ru-RU" dirty="0" err="1" smtClean="0"/>
              <a:t>ГеоМета</a:t>
            </a:r>
            <a:r>
              <a:rPr lang="ru-RU" dirty="0" smtClean="0"/>
              <a:t>»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Поиск основных </a:t>
            </a:r>
            <a:r>
              <a:rPr lang="ru-RU" sz="2400" b="1" dirty="0" err="1" smtClean="0">
                <a:solidFill>
                  <a:srgbClr val="000000"/>
                </a:solidFill>
                <a:cs typeface="Times New Roman" pitchFamily="18" charset="0"/>
              </a:rPr>
              <a:t>геоинформационных</a:t>
            </a: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 ресурсов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Просмотр метаданных и пространственных данных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Регистрация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пространственных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cs typeface="Times New Roman" pitchFamily="18" charset="0"/>
              </a:rPr>
              <a:t>геоинформационных</a:t>
            </a: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cs typeface="Times New Roman" pitchFamily="18" charset="0"/>
              </a:rPr>
              <a:t>ресурсов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Периодический сбор метаданных (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harvesting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9EB8A-4929-4601-ADC7-770AE8D1B7CE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071546"/>
            <a:ext cx="7772400" cy="533400"/>
          </a:xfrm>
        </p:spPr>
        <p:txBody>
          <a:bodyPr>
            <a:noAutofit/>
          </a:bodyPr>
          <a:lstStyle/>
          <a:p>
            <a:r>
              <a:rPr lang="ru-RU" dirty="0"/>
              <a:t>Поиск </a:t>
            </a:r>
            <a:r>
              <a:rPr lang="ru-RU" dirty="0" err="1" smtClean="0"/>
              <a:t>геоинформационных</a:t>
            </a:r>
            <a:r>
              <a:rPr lang="ru-RU" dirty="0" smtClean="0"/>
              <a:t> </a:t>
            </a:r>
            <a:r>
              <a:rPr lang="ru-RU" dirty="0"/>
              <a:t>ресурсов</a:t>
            </a:r>
            <a:r>
              <a:rPr lang="en-US" dirty="0"/>
              <a:t> 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78295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1ADDE-C73C-455A-93D3-9399F1A99993}" type="slidenum">
              <a:rPr lang="en-US"/>
              <a:pPr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500042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Страница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Каталога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ресурсов</a:t>
            </a:r>
            <a:r>
              <a:rPr lang="en-US" dirty="0"/>
              <a:t> 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51530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328</TotalTime>
  <Words>876</Words>
  <PresentationFormat>Экран (4:3)</PresentationFormat>
  <Paragraphs>101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Литейная</vt:lpstr>
      <vt:lpstr>Visio</vt:lpstr>
      <vt:lpstr>MultiMeta - Система интеграции пространственных данных и ресурсов электронных библиотек </vt:lpstr>
      <vt:lpstr>Постановка задачи</vt:lpstr>
      <vt:lpstr>Схема метаданных MultiMeta</vt:lpstr>
      <vt:lpstr>Портал «ГеоМета» </vt:lpstr>
      <vt:lpstr>Основные особенности портала «ГеоМета»</vt:lpstr>
      <vt:lpstr> Пространственные метаданные </vt:lpstr>
      <vt:lpstr>Функции системы «ГеоМета»</vt:lpstr>
      <vt:lpstr>Поиск геоинформационных ресурсов </vt:lpstr>
      <vt:lpstr> Страница Каталога ресурсов </vt:lpstr>
      <vt:lpstr>Просмотр метаданных </vt:lpstr>
      <vt:lpstr>Информация о слоях </vt:lpstr>
      <vt:lpstr>Просмотр метаданных в формате XML </vt:lpstr>
      <vt:lpstr>Просмотр изображения с помощью интерфейса портала ГеоМета</vt:lpstr>
      <vt:lpstr> Просмотр изображения с помощью интерфейса портала ГеоМета </vt:lpstr>
      <vt:lpstr>Регистрация геопространственного ресурса</vt:lpstr>
      <vt:lpstr>Загрузка метаданных в формате XML </vt:lpstr>
      <vt:lpstr>Периодический сбор метаданных (harvesting) </vt:lpstr>
      <vt:lpstr>Список узлов опроса </vt:lpstr>
      <vt:lpstr>Профиль метаданных СУЭБ LibMeta</vt:lpstr>
      <vt:lpstr>Общая архитектура СУЭБ LibMeta </vt:lpstr>
      <vt:lpstr>Общая архитектура СУЭБ LibMeta</vt:lpstr>
      <vt:lpstr>Общая архитектура СУЭБ LibMeta</vt:lpstr>
      <vt:lpstr>   Интеграция СУЭБ LibMeta с другими информационными системами</vt:lpstr>
      <vt:lpstr>MultiMeta – Страница просмотра геоинформационного ресурса </vt:lpstr>
      <vt:lpstr>MultiMeta – план работ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ode</cp:lastModifiedBy>
  <cp:revision>59</cp:revision>
  <dcterms:modified xsi:type="dcterms:W3CDTF">2011-10-18T21:46:37Z</dcterms:modified>
</cp:coreProperties>
</file>