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59" r:id="rId9"/>
    <p:sldId id="270" r:id="rId10"/>
    <p:sldId id="271" r:id="rId11"/>
    <p:sldId id="272" r:id="rId12"/>
    <p:sldId id="273" r:id="rId13"/>
    <p:sldId id="274" r:id="rId14"/>
    <p:sldId id="260" r:id="rId15"/>
    <p:sldId id="275" r:id="rId16"/>
    <p:sldId id="261" r:id="rId17"/>
    <p:sldId id="262" r:id="rId18"/>
    <p:sldId id="276" r:id="rId19"/>
    <p:sldId id="263" r:id="rId20"/>
    <p:sldId id="301" r:id="rId21"/>
    <p:sldId id="264" r:id="rId22"/>
    <p:sldId id="294" r:id="rId23"/>
    <p:sldId id="295" r:id="rId24"/>
    <p:sldId id="296" r:id="rId25"/>
    <p:sldId id="277" r:id="rId26"/>
    <p:sldId id="297" r:id="rId27"/>
    <p:sldId id="278" r:id="rId28"/>
    <p:sldId id="298" r:id="rId29"/>
    <p:sldId id="299" r:id="rId30"/>
    <p:sldId id="279" r:id="rId31"/>
    <p:sldId id="281" r:id="rId32"/>
    <p:sldId id="282" r:id="rId33"/>
    <p:sldId id="300" r:id="rId34"/>
    <p:sldId id="283" r:id="rId35"/>
    <p:sldId id="284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C3BE-FF5D-4ED2-ABCA-1C861C55430F}" type="datetimeFigureOut">
              <a:rPr lang="ru-RU" smtClean="0"/>
              <a:t>19.10.2011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9D9E-A749-4AD9-8DA7-D934910471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44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C3BE-FF5D-4ED2-ABCA-1C861C55430F}" type="datetimeFigureOut">
              <a:rPr lang="ru-RU" smtClean="0"/>
              <a:t>19.10.2011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9D9E-A749-4AD9-8DA7-D934910471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93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C3BE-FF5D-4ED2-ABCA-1C861C55430F}" type="datetimeFigureOut">
              <a:rPr lang="ru-RU" smtClean="0"/>
              <a:t>19.10.2011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9D9E-A749-4AD9-8DA7-D934910471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455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C3BE-FF5D-4ED2-ABCA-1C861C55430F}" type="datetimeFigureOut">
              <a:rPr lang="ru-RU" smtClean="0"/>
              <a:t>19.10.2011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9D9E-A749-4AD9-8DA7-D934910471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024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C3BE-FF5D-4ED2-ABCA-1C861C55430F}" type="datetimeFigureOut">
              <a:rPr lang="ru-RU" smtClean="0"/>
              <a:t>19.10.2011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9D9E-A749-4AD9-8DA7-D934910471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50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C3BE-FF5D-4ED2-ABCA-1C861C55430F}" type="datetimeFigureOut">
              <a:rPr lang="ru-RU" smtClean="0"/>
              <a:t>19.10.2011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9D9E-A749-4AD9-8DA7-D934910471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50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C3BE-FF5D-4ED2-ABCA-1C861C55430F}" type="datetimeFigureOut">
              <a:rPr lang="ru-RU" smtClean="0"/>
              <a:t>19.10.2011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9D9E-A749-4AD9-8DA7-D934910471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23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C3BE-FF5D-4ED2-ABCA-1C861C55430F}" type="datetimeFigureOut">
              <a:rPr lang="ru-RU" smtClean="0"/>
              <a:t>19.10.2011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9D9E-A749-4AD9-8DA7-D934910471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83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C3BE-FF5D-4ED2-ABCA-1C861C55430F}" type="datetimeFigureOut">
              <a:rPr lang="ru-RU" smtClean="0"/>
              <a:t>19.10.2011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9D9E-A749-4AD9-8DA7-D934910471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93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C3BE-FF5D-4ED2-ABCA-1C861C55430F}" type="datetimeFigureOut">
              <a:rPr lang="ru-RU" smtClean="0"/>
              <a:t>19.10.2011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9D9E-A749-4AD9-8DA7-D934910471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32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FC3BE-FF5D-4ED2-ABCA-1C861C55430F}" type="datetimeFigureOut">
              <a:rPr lang="ru-RU" smtClean="0"/>
              <a:t>19.10.2011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9D9E-A749-4AD9-8DA7-D934910471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39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FC3BE-FF5D-4ED2-ABCA-1C861C55430F}" type="datetimeFigureOut">
              <a:rPr lang="ru-RU" smtClean="0"/>
              <a:t>19.10.2011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79D9E-A749-4AD9-8DA7-D934910471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25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saykin@corp.mai.ru" TargetMode="External"/><Relationship Id="rId2" Type="http://schemas.openxmlformats.org/officeDocument/2006/relationships/hyperlink" Target="mailto:fedorovsky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v.logacheva@corp.mail.r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252818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dirty="0" smtClean="0"/>
              <a:t>Как понять, чего хочет пользователь, без единого запроса? </a:t>
            </a:r>
            <a:br>
              <a:rPr lang="ru-RU" sz="3600" dirty="0" smtClean="0"/>
            </a:br>
            <a:r>
              <a:rPr lang="ru-RU" sz="3600" dirty="0" smtClean="0"/>
              <a:t>Строим рекомендательную систему.</a:t>
            </a:r>
            <a:endParaRPr lang="ru-RU" sz="36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05807" y="4482666"/>
            <a:ext cx="7466593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dirty="0" smtClean="0"/>
              <a:t>Андрей Федоровский</a:t>
            </a:r>
            <a:r>
              <a:rPr lang="en-US" sz="2000" dirty="0" smtClean="0"/>
              <a:t>,</a:t>
            </a:r>
            <a:r>
              <a:rPr lang="ru-RU" sz="2000" dirty="0" smtClean="0"/>
              <a:t> </a:t>
            </a:r>
            <a:r>
              <a:rPr lang="en-US" sz="2000" dirty="0" smtClean="0">
                <a:hlinkClick r:id="rId2"/>
              </a:rPr>
              <a:t>fedorovsky@gmail.com</a:t>
            </a:r>
            <a:endParaRPr lang="en-US" sz="2000" dirty="0" smtClean="0"/>
          </a:p>
          <a:p>
            <a:pPr algn="r"/>
            <a:r>
              <a:rPr lang="ru-RU" sz="2000" dirty="0" smtClean="0"/>
              <a:t>Дмитрий Исайкин, </a:t>
            </a:r>
            <a:r>
              <a:rPr lang="en-US" sz="2000" dirty="0" smtClean="0">
                <a:hlinkClick r:id="rId3"/>
              </a:rPr>
              <a:t>isaykin@corp.mai.ru</a:t>
            </a:r>
            <a:endParaRPr lang="en-US" sz="2000" dirty="0" smtClean="0"/>
          </a:p>
          <a:p>
            <a:pPr algn="r"/>
            <a:r>
              <a:rPr lang="ru-RU" sz="2000" dirty="0" smtClean="0"/>
              <a:t>Варвара </a:t>
            </a:r>
            <a:r>
              <a:rPr lang="ru-RU" sz="2000" dirty="0" err="1" smtClean="0"/>
              <a:t>Логачева</a:t>
            </a:r>
            <a:r>
              <a:rPr lang="ru-RU" sz="2000" dirty="0" smtClean="0"/>
              <a:t>, </a:t>
            </a:r>
            <a:r>
              <a:rPr lang="en-US" sz="2000" dirty="0" smtClean="0">
                <a:hlinkClick r:id="rId4"/>
              </a:rPr>
              <a:t>v.logacheva@corp.mail.ru</a:t>
            </a:r>
            <a:endParaRPr lang="en-US" sz="2000" dirty="0" smtClean="0"/>
          </a:p>
          <a:p>
            <a:pPr algn="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64557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Подходы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7056784" cy="5085184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Content-based: </a:t>
            </a:r>
            <a:r>
              <a:rPr lang="ru-RU" dirty="0" smtClean="0">
                <a:solidFill>
                  <a:schemeClr val="tx1"/>
                </a:solidFill>
              </a:rPr>
              <a:t>теги = ключевые 	термины из описания объекта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Collaborative filtering: </a:t>
            </a:r>
            <a:r>
              <a:rPr lang="ru-RU" dirty="0" smtClean="0">
                <a:solidFill>
                  <a:schemeClr val="tx1"/>
                </a:solidFill>
              </a:rPr>
              <a:t>учет оценок 	других пользователей</a:t>
            </a:r>
          </a:p>
        </p:txBody>
      </p:sp>
    </p:spTree>
    <p:extLst>
      <p:ext uri="{BB962C8B-B14F-4D97-AF65-F5344CB8AC3E}">
        <p14:creationId xmlns:p14="http://schemas.microsoft.com/office/powerpoint/2010/main" val="1060014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Подходы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7056784" cy="5085184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Content-based: </a:t>
            </a:r>
            <a:r>
              <a:rPr lang="ru-RU" dirty="0" smtClean="0">
                <a:solidFill>
                  <a:schemeClr val="tx1"/>
                </a:solidFill>
              </a:rPr>
              <a:t>теги = ключевые 	термины из описания объекта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Collaborative filtering: </a:t>
            </a:r>
            <a:r>
              <a:rPr lang="ru-RU" dirty="0" smtClean="0">
                <a:solidFill>
                  <a:schemeClr val="tx1"/>
                </a:solidFill>
              </a:rPr>
              <a:t>учет оценок 	других пользователей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Neighbourhood</a:t>
            </a:r>
            <a:r>
              <a:rPr lang="en-US" dirty="0" smtClean="0">
                <a:solidFill>
                  <a:schemeClr val="tx1"/>
                </a:solidFill>
              </a:rPr>
              <a:t>-based CF: </a:t>
            </a:r>
            <a:r>
              <a:rPr lang="ru-RU" dirty="0" smtClean="0">
                <a:solidFill>
                  <a:schemeClr val="tx1"/>
                </a:solidFill>
              </a:rPr>
              <a:t>учитываем 	оценки близких пользователей</a:t>
            </a:r>
          </a:p>
        </p:txBody>
      </p:sp>
    </p:spTree>
    <p:extLst>
      <p:ext uri="{BB962C8B-B14F-4D97-AF65-F5344CB8AC3E}">
        <p14:creationId xmlns:p14="http://schemas.microsoft.com/office/powerpoint/2010/main" val="1060014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Подходы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7056784" cy="5085184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Content-based: </a:t>
            </a:r>
            <a:r>
              <a:rPr lang="ru-RU" dirty="0" smtClean="0">
                <a:solidFill>
                  <a:schemeClr val="tx1"/>
                </a:solidFill>
              </a:rPr>
              <a:t>теги = ключевые 	термины из описания объекта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Collaborative filtering: </a:t>
            </a:r>
            <a:r>
              <a:rPr lang="ru-RU" dirty="0" smtClean="0">
                <a:solidFill>
                  <a:schemeClr val="tx1"/>
                </a:solidFill>
              </a:rPr>
              <a:t>учет оценок 	других пользователей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Neighbourhood</a:t>
            </a:r>
            <a:r>
              <a:rPr lang="en-US" dirty="0" smtClean="0">
                <a:solidFill>
                  <a:schemeClr val="tx1"/>
                </a:solidFill>
              </a:rPr>
              <a:t>-based CF: </a:t>
            </a:r>
            <a:r>
              <a:rPr lang="ru-RU" dirty="0" smtClean="0">
                <a:solidFill>
                  <a:schemeClr val="tx1"/>
                </a:solidFill>
              </a:rPr>
              <a:t>учитываем 	оценки близких пользователей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	В каком пространстве?</a:t>
            </a:r>
          </a:p>
        </p:txBody>
      </p:sp>
    </p:spTree>
    <p:extLst>
      <p:ext uri="{BB962C8B-B14F-4D97-AF65-F5344CB8AC3E}">
        <p14:creationId xmlns:p14="http://schemas.microsoft.com/office/powerpoint/2010/main" val="1060014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Подходы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7056784" cy="5085184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Content-based: </a:t>
            </a:r>
            <a:r>
              <a:rPr lang="ru-RU" dirty="0" smtClean="0">
                <a:solidFill>
                  <a:schemeClr val="tx1"/>
                </a:solidFill>
              </a:rPr>
              <a:t>теги = ключевые 	термины из описания объекта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Collaborative filtering: </a:t>
            </a:r>
            <a:r>
              <a:rPr lang="ru-RU" dirty="0" smtClean="0">
                <a:solidFill>
                  <a:schemeClr val="tx1"/>
                </a:solidFill>
              </a:rPr>
              <a:t>учет оценок 	других пользователей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Neighbourhood</a:t>
            </a:r>
            <a:r>
              <a:rPr lang="en-US" dirty="0" smtClean="0">
                <a:solidFill>
                  <a:schemeClr val="tx1"/>
                </a:solidFill>
              </a:rPr>
              <a:t>-based CF: </a:t>
            </a:r>
            <a:r>
              <a:rPr lang="ru-RU" dirty="0" smtClean="0">
                <a:solidFill>
                  <a:schemeClr val="tx1"/>
                </a:solidFill>
              </a:rPr>
              <a:t>учитываем 	оценки близких пользователей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Matrix factorization: </a:t>
            </a:r>
            <a:r>
              <a:rPr lang="ru-RU" dirty="0" smtClean="0">
                <a:solidFill>
                  <a:schemeClr val="tx1"/>
                </a:solidFill>
              </a:rPr>
              <a:t>построение 	профилей из скрытых признаков</a:t>
            </a:r>
          </a:p>
        </p:txBody>
      </p:sp>
    </p:spTree>
    <p:extLst>
      <p:ext uri="{BB962C8B-B14F-4D97-AF65-F5344CB8AC3E}">
        <p14:creationId xmlns:p14="http://schemas.microsoft.com/office/powerpoint/2010/main" val="1060014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Требования к системе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8280920" cy="4320480"/>
          </a:xfrm>
        </p:spPr>
        <p:txBody>
          <a:bodyPr/>
          <a:lstStyle/>
          <a:p>
            <a:pPr marL="514350" indent="-514350" algn="l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Масштабирование до миллиардов оценок</a:t>
            </a:r>
          </a:p>
          <a:p>
            <a:pPr marL="514350" indent="-514350" algn="l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Высокая скорость работы</a:t>
            </a:r>
          </a:p>
          <a:p>
            <a:pPr marL="514350" indent="-514350" algn="l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Универсальная работа с разными наборами данных</a:t>
            </a:r>
          </a:p>
          <a:p>
            <a:pPr marL="514350" indent="-514350" algn="l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Явные оценки и неявные (</a:t>
            </a:r>
            <a:r>
              <a:rPr lang="ru-RU" dirty="0" err="1" smtClean="0">
                <a:solidFill>
                  <a:schemeClr val="tx1"/>
                </a:solidFill>
              </a:rPr>
              <a:t>логи</a:t>
            </a:r>
            <a:r>
              <a:rPr lang="ru-RU" dirty="0" smtClean="0">
                <a:solidFill>
                  <a:schemeClr val="tx1"/>
                </a:solidFill>
              </a:rPr>
              <a:t> действий)</a:t>
            </a:r>
          </a:p>
          <a:p>
            <a:pPr marL="514350" indent="-514350" algn="l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Добавление новых оценок, объектов, пользователей без рестарта</a:t>
            </a:r>
          </a:p>
          <a:p>
            <a:pPr marL="514350" indent="-514350" algn="l">
              <a:buAutoNum type="arabicParenR"/>
            </a:pPr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890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Требования к системе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8280920" cy="4320480"/>
          </a:xfrm>
        </p:spPr>
        <p:txBody>
          <a:bodyPr/>
          <a:lstStyle/>
          <a:p>
            <a:pPr marL="514350" indent="-514350" algn="l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Масштабирование до миллиардов оценок</a:t>
            </a:r>
          </a:p>
          <a:p>
            <a:pPr marL="514350" indent="-514350" algn="l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Высокая скорость работы</a:t>
            </a:r>
          </a:p>
          <a:p>
            <a:pPr marL="514350" indent="-514350" algn="l">
              <a:buAutoNum type="arabicParenR"/>
            </a:pPr>
            <a:r>
              <a:rPr lang="ru-RU" strike="sngStrike" dirty="0" smtClean="0">
                <a:solidFill>
                  <a:schemeClr val="tx1"/>
                </a:solidFill>
              </a:rPr>
              <a:t>Универсальная работа с разными наборами данных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не получилось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strike="sngStrike" dirty="0" smtClean="0">
              <a:solidFill>
                <a:schemeClr val="tx1"/>
              </a:solidFill>
            </a:endParaRPr>
          </a:p>
          <a:p>
            <a:pPr marL="514350" indent="-514350" algn="l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Явные оценки и неявные (</a:t>
            </a:r>
            <a:r>
              <a:rPr lang="ru-RU" dirty="0" err="1" smtClean="0">
                <a:solidFill>
                  <a:schemeClr val="tx1"/>
                </a:solidFill>
              </a:rPr>
              <a:t>логи</a:t>
            </a:r>
            <a:r>
              <a:rPr lang="ru-RU" dirty="0" smtClean="0">
                <a:solidFill>
                  <a:schemeClr val="tx1"/>
                </a:solidFill>
              </a:rPr>
              <a:t> действий)</a:t>
            </a:r>
          </a:p>
          <a:p>
            <a:pPr marL="514350" indent="-514350" algn="l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Добавление новых оценок, объектов, пользователей без рестарта</a:t>
            </a:r>
          </a:p>
          <a:p>
            <a:pPr marL="514350" indent="-514350" algn="l">
              <a:buAutoNum type="arabicParenR"/>
            </a:pPr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932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en-US" sz="3600" dirty="0" smtClean="0"/>
              <a:t>MF</a:t>
            </a:r>
            <a:endParaRPr lang="ru-RU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043608" y="1772816"/>
                <a:ext cx="7056784" cy="4320480"/>
              </a:xfrm>
            </p:spPr>
            <p:txBody>
              <a:bodyPr/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chemeClr val="tx1"/>
                          </a:solidFill>
                        </a:rPr>
                        <m:t>𝑅</m:t>
                      </m:r>
                      <m:r>
                        <a:rPr lang="ru-RU" i="1" smtClean="0">
                          <a:solidFill>
                            <a:schemeClr val="tx1"/>
                          </a:solidFill>
                        </a:rPr>
                        <m:t>∈</m:t>
                      </m:r>
                      <m:sSup>
                        <m:sSup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p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ℝ</m:t>
                          </m:r>
                        </m:e>
                        <m:sup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𝑁</m:t>
                          </m:r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×</m:t>
                          </m:r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𝑀</m:t>
                          </m:r>
                        </m:sup>
                      </m:sSup>
                      <m:r>
                        <a:rPr lang="ru-RU" i="1">
                          <a:solidFill>
                            <a:schemeClr val="tx1"/>
                          </a:solidFill>
                        </a:rPr>
                        <m:t>=</m:t>
                      </m:r>
                      <m:d>
                        <m:d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𝑢𝑖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</a:rPr>
                        <m:t>𝑅</m:t>
                      </m:r>
                      <m:r>
                        <a:rPr lang="ru-RU" i="1">
                          <a:solidFill>
                            <a:schemeClr val="tx1"/>
                          </a:solidFill>
                        </a:rPr>
                        <m:t>≈</m:t>
                      </m:r>
                      <m:acc>
                        <m:accPr>
                          <m:chr m:val="̂"/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acc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𝑅</m:t>
                          </m:r>
                        </m:e>
                      </m:acc>
                      <m:r>
                        <a:rPr lang="ru-RU" i="1">
                          <a:solidFill>
                            <a:schemeClr val="tx1"/>
                          </a:solidFill>
                        </a:rPr>
                        <m:t>=</m:t>
                      </m:r>
                      <m:r>
                        <a:rPr lang="en-US" i="1">
                          <a:solidFill>
                            <a:schemeClr val="tx1"/>
                          </a:solidFill>
                        </a:rPr>
                        <m:t>𝑃𝑄</m:t>
                      </m:r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l"/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</a:rPr>
                      <m:t>𝑃</m:t>
                    </m:r>
                    <m:r>
                      <a:rPr lang="ru-RU" i="1">
                        <a:solidFill>
                          <a:schemeClr val="tx1"/>
                        </a:solidFill>
                      </a:rPr>
                      <m:t>∈</m:t>
                    </m:r>
                    <m:sSup>
                      <m:sSupPr>
                        <m:ctrlPr>
                          <a:rPr lang="ru-RU" i="1">
                            <a:solidFill>
                              <a:schemeClr val="tx1"/>
                            </a:solidFill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ℝ</m:t>
                        </m:r>
                      </m:e>
                      <m:sup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𝑁</m:t>
                        </m:r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×</m:t>
                        </m:r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- 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профили пользователей</a:t>
                </a:r>
              </a:p>
              <a:p>
                <a:pPr algn="l"/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</a:rPr>
                      <m:t>𝑄</m:t>
                    </m:r>
                    <m:r>
                      <a:rPr lang="ru-RU" i="1">
                        <a:solidFill>
                          <a:schemeClr val="tx1"/>
                        </a:solidFill>
                      </a:rPr>
                      <m:t>∈</m:t>
                    </m:r>
                    <m:sSup>
                      <m:sSupPr>
                        <m:ctrlPr>
                          <a:rPr lang="ru-RU" i="1">
                            <a:solidFill>
                              <a:schemeClr val="tx1"/>
                            </a:solidFill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ℝ</m:t>
                        </m:r>
                      </m:e>
                      <m:sup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𝐾</m:t>
                        </m:r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×</m:t>
                        </m:r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𝑀</m:t>
                        </m:r>
                      </m:sup>
                    </m:sSup>
                  </m:oMath>
                </a14:m>
                <a:r>
                  <a:rPr lang="ru-RU" dirty="0" smtClean="0">
                    <a:solidFill>
                      <a:schemeClr val="tx1"/>
                    </a:solidFill>
                  </a:rPr>
                  <a:t> - профили объектов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chemeClr val="tx1"/>
                          </a:solidFill>
                        </a:rPr>
                        <m:t>𝑅𝑀𝑆𝐸</m:t>
                      </m:r>
                      <m:r>
                        <a:rPr lang="ru-RU" i="1">
                          <a:solidFill>
                            <a:schemeClr val="tx1"/>
                          </a:solidFill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limLoc m:val="undOvr"/>
                              <m:supHide m:val="on"/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𝑢𝑖</m:t>
                                  </m:r>
                                </m:sub>
                              </m:s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∈</m:t>
                              </m:r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𝑅</m:t>
                              </m:r>
                            </m:sub>
                            <m:sup/>
                            <m:e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ru-RU" i="1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ru-RU" i="1">
                                                  <a:solidFill>
                                                    <a:schemeClr val="tx1"/>
                                                  </a:solidFill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̂"/>
                                                  <m:ctrlPr>
                                                    <a:rPr lang="ru-RU" i="1">
                                                      <a:solidFill>
                                                        <a:schemeClr val="tx1"/>
                                                      </a:solidFill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ru-RU" i="1">
                                                      <a:solidFill>
                                                        <a:schemeClr val="tx1"/>
                                                      </a:solidFill>
                                                    </a:rPr>
                                                    <m:t>𝑟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ru-RU" i="1">
                                                  <a:solidFill>
                                                    <a:schemeClr val="tx1"/>
                                                  </a:solidFill>
                                                </a:rPr>
                                                <m:t>𝑢𝑖</m:t>
                                              </m:r>
                                            </m:sub>
                                          </m:sSub>
                                          <m:r>
                                            <a:rPr lang="ru-RU" i="1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m:t>− 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ru-RU" i="1">
                                                  <a:solidFill>
                                                    <a:schemeClr val="tx1"/>
                                                  </a:solidFill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solidFill>
                                                    <a:schemeClr val="tx1"/>
                                                  </a:solidFill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solidFill>
                                                    <a:schemeClr val="tx1"/>
                                                  </a:solidFill>
                                                </a:rPr>
                                                <m:t>𝑢𝑖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|</m:t>
                                  </m:r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ru-RU" i="1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u-RU" i="1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ru-RU" i="1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m:t>𝑢𝑖</m:t>
                                          </m:r>
                                        </m:sub>
                                      </m:sSub>
                                      <m: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  <m:t>∈</m:t>
                                      </m:r>
                                      <m: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  <m:t>𝑅</m:t>
                                      </m:r>
                                    </m:e>
                                  </m:d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|</m:t>
                                  </m:r>
                                </m:den>
                              </m:f>
                            </m:e>
                          </m:nary>
                        </m:e>
                      </m:rad>
                    </m:oMath>
                  </m:oMathPara>
                </a14:m>
                <a:endParaRPr lang="ru-RU" dirty="0" smtClean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43608" y="1772816"/>
                <a:ext cx="7056784" cy="432048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2890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en-US" sz="3600" dirty="0" smtClean="0"/>
              <a:t>ISMF</a:t>
            </a:r>
            <a:endParaRPr lang="ru-RU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043608" y="1772816"/>
                <a:ext cx="7056784" cy="4320480"/>
              </a:xfrm>
            </p:spPr>
            <p:txBody>
              <a:bodyPr>
                <a:normAutofit fontScale="85000" lnSpcReduction="10000"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chemeClr val="tx1"/>
                          </a:solidFill>
                        </a:rPr>
                        <m:t>𝑅𝑀𝑆𝐸</m:t>
                      </m:r>
                      <m:r>
                        <a:rPr lang="ru-RU" i="1" smtClean="0">
                          <a:solidFill>
                            <a:schemeClr val="tx1"/>
                          </a:solidFill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limLoc m:val="undOvr"/>
                              <m:supHide m:val="on"/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𝑢𝑖</m:t>
                                  </m:r>
                                </m:sub>
                              </m:s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∈</m:t>
                              </m:r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𝑅</m:t>
                              </m:r>
                            </m:sub>
                            <m:sup/>
                            <m:e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ru-RU" i="1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ru-RU" i="1">
                                                  <a:solidFill>
                                                    <a:schemeClr val="tx1"/>
                                                  </a:solidFill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̂"/>
                                                  <m:ctrlPr>
                                                    <a:rPr lang="ru-RU" i="1">
                                                      <a:solidFill>
                                                        <a:schemeClr val="tx1"/>
                                                      </a:solidFill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ru-RU" i="1">
                                                      <a:solidFill>
                                                        <a:schemeClr val="tx1"/>
                                                      </a:solidFill>
                                                    </a:rPr>
                                                    <m:t>𝑟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ru-RU" i="1">
                                                  <a:solidFill>
                                                    <a:schemeClr val="tx1"/>
                                                  </a:solidFill>
                                                </a:rPr>
                                                <m:t>𝑢𝑖</m:t>
                                              </m:r>
                                            </m:sub>
                                          </m:sSub>
                                          <m:r>
                                            <a:rPr lang="ru-RU" i="1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m:t>− 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ru-RU" i="1">
                                                  <a:solidFill>
                                                    <a:schemeClr val="tx1"/>
                                                  </a:solidFill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solidFill>
                                                    <a:schemeClr val="tx1"/>
                                                  </a:solidFill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solidFill>
                                                    <a:schemeClr val="tx1"/>
                                                  </a:solidFill>
                                                </a:rPr>
                                                <m:t>𝑢𝑖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|</m:t>
                                  </m:r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ru-RU" i="1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u-RU" i="1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ru-RU" i="1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m:t>𝑢𝑖</m:t>
                                          </m:r>
                                        </m:sub>
                                      </m:sSub>
                                      <m: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  <m:t>∈</m:t>
                                      </m:r>
                                      <m: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  <m:t>𝑅</m:t>
                                      </m:r>
                                    </m:e>
                                  </m:d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|</m:t>
                                  </m:r>
                                </m:den>
                              </m:f>
                            </m:e>
                          </m:nary>
                        </m:e>
                      </m:rad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acc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𝑢𝑖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𝑝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𝑞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𝑖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</a:rPr>
                            <m:t>𝑘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</a:rPr>
                            <m:t>=1</m:t>
                          </m:r>
                        </m:sub>
                        <m:sup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𝐾</m:t>
                          </m:r>
                        </m:sup>
                        <m:e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𝑢𝑘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𝑘𝑖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l"/>
                <a:endParaRPr lang="en-US" i="1" dirty="0" smtClean="0">
                  <a:solidFill>
                    <a:schemeClr val="tx1"/>
                  </a:solidFill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chemeClr val="tx1"/>
                        </a:solidFill>
                      </a:rPr>
                      <m:t>∀</m:t>
                    </m:r>
                    <m:sSub>
                      <m:sSubPr>
                        <m:ctrlPr>
                          <a:rPr lang="ru-RU" i="1">
                            <a:solidFill>
                              <a:schemeClr val="tx1"/>
                            </a:solidFill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</a:rPr>
                          <m:t>𝑢𝑖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chemeClr val="tx1"/>
                          </a:solidFill>
                        </a:rPr>
                        <m:t>∀</m:t>
                      </m:r>
                      <m:r>
                        <a:rPr lang="ru-RU" i="1">
                          <a:solidFill>
                            <a:schemeClr val="tx1"/>
                          </a:solidFill>
                        </a:rPr>
                        <m:t>𝑘</m:t>
                      </m:r>
                      <m:r>
                        <a:rPr lang="ru-RU" i="1">
                          <a:solidFill>
                            <a:schemeClr val="tx1"/>
                          </a:solidFill>
                        </a:rPr>
                        <m:t>  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′</m:t>
                              </m:r>
                            </m:sup>
                          </m:sSup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𝑢𝑘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𝑝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𝑢𝑘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+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𝜂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</a:rPr>
                            <m:t>𝑝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𝑒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𝑢𝑖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𝑞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𝑘𝑖</m:t>
                          </m:r>
                        </m:sub>
                      </m:sSub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</a:rPr>
                        <m:t>∀</m:t>
                      </m:r>
                      <m:r>
                        <a:rPr lang="ru-RU" i="1">
                          <a:solidFill>
                            <a:schemeClr val="tx1"/>
                          </a:solidFill>
                        </a:rPr>
                        <m:t>𝑘</m:t>
                      </m:r>
                      <m:r>
                        <a:rPr lang="en-US" i="1">
                          <a:solidFill>
                            <a:schemeClr val="tx1"/>
                          </a:solidFill>
                        </a:rPr>
                        <m:t>  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</a:rPr>
                                <m:t>′</m:t>
                              </m:r>
                            </m:sup>
                          </m:sSup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𝑘𝑖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𝑞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𝑘𝑖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</a:rPr>
                        <m:t>+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𝜂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𝑞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𝑒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𝑢𝑖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𝑝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𝑢𝑘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  <a:p>
                <a:pPr algn="l"/>
                <a:endParaRPr lang="ru-RU" dirty="0" smtClean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43608" y="1772816"/>
                <a:ext cx="7056784" cy="432048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2890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en-US" sz="3600" dirty="0" smtClean="0"/>
              <a:t>RISMF</a:t>
            </a:r>
            <a:endParaRPr lang="ru-RU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043608" y="1772816"/>
                <a:ext cx="7056784" cy="4320480"/>
              </a:xfrm>
            </p:spPr>
            <p:txBody>
              <a:bodyPr>
                <a:normAutofit fontScale="85000" lnSpcReduction="10000"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chemeClr val="tx1"/>
                          </a:solidFill>
                        </a:rPr>
                        <m:t>𝑅𝑀𝑆𝐸</m:t>
                      </m:r>
                      <m:r>
                        <a:rPr lang="ru-RU" i="1" smtClean="0">
                          <a:solidFill>
                            <a:schemeClr val="tx1"/>
                          </a:solidFill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limLoc m:val="undOvr"/>
                              <m:supHide m:val="on"/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𝑢𝑖</m:t>
                                  </m:r>
                                </m:sub>
                              </m:s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∈</m:t>
                              </m:r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𝑅</m:t>
                              </m:r>
                            </m:sub>
                            <m:sup/>
                            <m:e>
                              <m:f>
                                <m:fPr>
                                  <m:ctrlP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ru-RU" i="1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ru-RU" i="1">
                                                  <a:solidFill>
                                                    <a:schemeClr val="tx1"/>
                                                  </a:solidFill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̂"/>
                                                  <m:ctrlPr>
                                                    <a:rPr lang="ru-RU" i="1">
                                                      <a:solidFill>
                                                        <a:schemeClr val="tx1"/>
                                                      </a:solidFill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ru-RU" i="1">
                                                      <a:solidFill>
                                                        <a:schemeClr val="tx1"/>
                                                      </a:solidFill>
                                                    </a:rPr>
                                                    <m:t>𝑟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ru-RU" i="1">
                                                  <a:solidFill>
                                                    <a:schemeClr val="tx1"/>
                                                  </a:solidFill>
                                                </a:rPr>
                                                <m:t>𝑢𝑖</m:t>
                                              </m:r>
                                            </m:sub>
                                          </m:sSub>
                                          <m:r>
                                            <a:rPr lang="ru-RU" i="1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m:t>− 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ru-RU" i="1">
                                                  <a:solidFill>
                                                    <a:schemeClr val="tx1"/>
                                                  </a:solidFill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solidFill>
                                                    <a:schemeClr val="tx1"/>
                                                  </a:solidFill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solidFill>
                                                    <a:schemeClr val="tx1"/>
                                                  </a:solidFill>
                                                </a:rPr>
                                                <m:t>𝑢𝑖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|</m:t>
                                  </m:r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ru-RU" i="1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ru-RU" i="1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ru-RU" i="1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m:t>𝑢𝑖</m:t>
                                          </m:r>
                                        </m:sub>
                                      </m:sSub>
                                      <m: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  <m:t>∈</m:t>
                                      </m:r>
                                      <m: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  <m:t>𝑅</m:t>
                                      </m:r>
                                    </m:e>
                                  </m:d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|</m:t>
                                  </m:r>
                                </m:den>
                              </m:f>
                            </m:e>
                          </m:nary>
                        </m:e>
                      </m:rad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acc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𝑢𝑖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𝑝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𝑞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𝑖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</a:rPr>
                            <m:t>𝑘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</a:rPr>
                            <m:t>=1</m:t>
                          </m:r>
                        </m:sub>
                        <m:sup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𝐾</m:t>
                          </m:r>
                        </m:sup>
                        <m:e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𝑢𝑘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𝑘𝑖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l"/>
                <a:endParaRPr lang="en-US" i="1" dirty="0">
                  <a:solidFill>
                    <a:schemeClr val="tx1"/>
                  </a:solidFill>
                </a:endParaRPr>
              </a:p>
              <a:p>
                <a:pPr algn="l"/>
                <a14:m>
                  <m:oMath xmlns:m="http://schemas.openxmlformats.org/officeDocument/2006/math">
                    <m:r>
                      <a:rPr lang="ru-RU" i="1">
                        <a:solidFill>
                          <a:schemeClr val="tx1"/>
                        </a:solidFill>
                      </a:rPr>
                      <m:t>∀</m:t>
                    </m:r>
                    <m:sSub>
                      <m:sSubPr>
                        <m:ctrlPr>
                          <a:rPr lang="ru-RU" i="1">
                            <a:solidFill>
                              <a:schemeClr val="tx1"/>
                            </a:solidFill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</a:rPr>
                          <m:t>𝑢𝑖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chemeClr val="tx1"/>
                          </a:solidFill>
                        </a:rPr>
                        <m:t>∀</m:t>
                      </m:r>
                      <m:r>
                        <a:rPr lang="ru-RU" i="1">
                          <a:solidFill>
                            <a:schemeClr val="tx1"/>
                          </a:solidFill>
                        </a:rPr>
                        <m:t>𝑘</m:t>
                      </m:r>
                      <m:r>
                        <a:rPr lang="ru-RU" i="1">
                          <a:solidFill>
                            <a:schemeClr val="tx1"/>
                          </a:solidFill>
                        </a:rPr>
                        <m:t>  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′</m:t>
                              </m:r>
                            </m:sup>
                          </m:sSup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𝑢𝑘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𝑝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𝑢𝑘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+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𝜂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𝑢𝑖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𝑘𝑖</m:t>
                              </m:r>
                            </m:sub>
                          </m:s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𝑢𝑘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</a:rPr>
                        <m:t>∀</m:t>
                      </m:r>
                      <m:r>
                        <a:rPr lang="ru-RU" i="1">
                          <a:solidFill>
                            <a:schemeClr val="tx1"/>
                          </a:solidFill>
                        </a:rPr>
                        <m:t>𝑘</m:t>
                      </m:r>
                      <m:r>
                        <a:rPr lang="en-US" i="1">
                          <a:solidFill>
                            <a:schemeClr val="tx1"/>
                          </a:solidFill>
                        </a:rPr>
                        <m:t>  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</a:rPr>
                                <m:t>′</m:t>
                              </m:r>
                            </m:sup>
                          </m:sSup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𝑘𝑖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𝑞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𝑘𝑖</m:t>
                          </m:r>
                        </m:sub>
                      </m:sSub>
                      <m:r>
                        <a:rPr lang="en-US" i="1">
                          <a:solidFill>
                            <a:schemeClr val="tx1"/>
                          </a:solidFill>
                        </a:rPr>
                        <m:t>+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𝜂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𝑞</m:t>
                          </m:r>
                        </m:sub>
                      </m:sSub>
                      <m:d>
                        <m:d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𝑢𝑖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𝑢𝑘</m:t>
                              </m:r>
                            </m:sub>
                          </m:s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𝑞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𝑘𝑖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  <a:p>
                <a:pPr algn="l"/>
                <a:endParaRPr lang="ru-RU" dirty="0" smtClean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43608" y="1772816"/>
                <a:ext cx="7056784" cy="432048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96002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en-US" sz="3600" dirty="0" smtClean="0"/>
              <a:t>BRISMF</a:t>
            </a:r>
            <a:endParaRPr lang="ru-RU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043608" y="1772816"/>
                <a:ext cx="7056784" cy="4320480"/>
              </a:xfrm>
            </p:spPr>
            <p:txBody>
              <a:bodyPr/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𝑟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𝑢𝑖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𝑟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𝑢𝑖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−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</a:rPr>
                            <m:t>𝑅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 сред</m:t>
                          </m:r>
                        </m:sub>
                      </m:sSub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𝑟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𝑢𝑖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𝑟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𝑢𝑖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−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𝑟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</m:t>
                          </m:r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 сред</m:t>
                          </m:r>
                        </m:sub>
                      </m:sSub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𝑟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𝑢𝑖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𝑟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𝑢𝑖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−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𝑟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𝑖</m:t>
                          </m:r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 сред</m:t>
                          </m:r>
                        </m:sub>
                      </m:sSub>
                    </m:oMath>
                  </m:oMathPara>
                </a14:m>
                <a:endParaRPr lang="ru-RU" dirty="0" smtClean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43608" y="1772816"/>
                <a:ext cx="7056784" cy="432048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289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Рекомендательные системы: зачем они?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772816"/>
            <a:ext cx="7704856" cy="4320480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Цель – изучить вкусы пользователя и понять, какие объекты из коллекции он оценит выше других.</a:t>
            </a:r>
          </a:p>
          <a:p>
            <a:pPr algn="l"/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Анализируем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- Его оценки объектов и лог его действий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- Оценки и действия других пользователей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0755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Оптимизация параметров системы</a:t>
            </a:r>
            <a:endParaRPr lang="ru-RU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043608" y="1772816"/>
                <a:ext cx="7056784" cy="4320480"/>
              </a:xfrm>
            </p:spPr>
            <p:txBody>
              <a:bodyPr/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chemeClr val="tx1"/>
                          </a:solidFill>
                        </a:rPr>
                        <m:t>𝑅𝑀𝑆𝐸</m:t>
                      </m:r>
                      <m:r>
                        <a:rPr lang="ru-RU" i="1" smtClean="0">
                          <a:solidFill>
                            <a:schemeClr val="tx1"/>
                          </a:solidFill>
                        </a:rPr>
                        <m:t> </m:t>
                      </m:r>
                      <m:d>
                        <m:d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𝑝</m:t>
                              </m:r>
                            </m:sub>
                          </m:s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,</m:t>
                          </m:r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𝑞</m:t>
                              </m:r>
                            </m:sub>
                          </m:s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, </m:t>
                          </m:r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𝑝</m:t>
                              </m:r>
                            </m:sub>
                          </m:s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, </m:t>
                          </m:r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</a:rPr>
                                <m:t>𝑞</m:t>
                              </m:r>
                            </m:sub>
                          </m:s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,</m:t>
                          </m:r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𝑚𝑎𝑥</m:t>
                              </m:r>
                            </m:sub>
                          </m:s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,</m:t>
                          </m:r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𝑚𝑎𝑥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dirty="0" smtClean="0">
                  <a:solidFill>
                    <a:schemeClr val="tx1"/>
                  </a:solidFill>
                </a:endParaRPr>
              </a:p>
              <a:p>
                <a:pPr marL="514350" indent="-514350" algn="l">
                  <a:buAutoNum type="arabicParenR"/>
                </a:pPr>
                <a:r>
                  <a:rPr lang="ru-RU" dirty="0" smtClean="0">
                    <a:solidFill>
                      <a:schemeClr val="tx1"/>
                    </a:solidFill>
                  </a:rPr>
                  <a:t>Градиентные методы не подходят. Выбрали покоординатный спуск.</a:t>
                </a:r>
              </a:p>
              <a:p>
                <a:pPr marL="514350" indent="-514350" algn="l">
                  <a:buAutoNum type="arabicParenR"/>
                </a:pPr>
                <a:r>
                  <a:rPr lang="ru-RU" dirty="0" smtClean="0">
                    <a:solidFill>
                      <a:schemeClr val="tx1"/>
                    </a:solidFill>
                  </a:rPr>
                  <a:t>Переобучение:</a:t>
                </a:r>
              </a:p>
              <a:p>
                <a:pPr marL="971550" lvl="1" indent="-514350" algn="l">
                  <a:buAutoNum type="arabicParenR"/>
                </a:pPr>
                <a:r>
                  <a:rPr lang="ru-RU" dirty="0" smtClean="0">
                    <a:solidFill>
                      <a:schemeClr val="tx1"/>
                    </a:solidFill>
                  </a:rPr>
                  <a:t>Несколько запусков, разные семплы</a:t>
                </a:r>
                <a:endParaRPr lang="en-US" dirty="0" smtClean="0">
                  <a:solidFill>
                    <a:schemeClr val="tx1"/>
                  </a:solidFill>
                </a:endParaRPr>
              </a:p>
              <a:p>
                <a:pPr marL="971550" lvl="1" indent="-514350" algn="l">
                  <a:buAutoNum type="arabicParenR"/>
                </a:pPr>
                <a:r>
                  <a:rPr lang="ru-RU" dirty="0" smtClean="0">
                    <a:solidFill>
                      <a:schemeClr val="tx1"/>
                    </a:solidFill>
                  </a:rPr>
                  <a:t>Регуляризация в модели</a:t>
                </a:r>
              </a:p>
              <a:p>
                <a:pPr marL="971550" lvl="1" indent="-514350" algn="l">
                  <a:buAutoNum type="arabicParenR"/>
                </a:pPr>
                <a:r>
                  <a:rPr lang="en-US" dirty="0" smtClean="0">
                    <a:solidFill>
                      <a:schemeClr val="tx1"/>
                    </a:solidFill>
                  </a:rPr>
                  <a:t>Validation set</a:t>
                </a:r>
              </a:p>
              <a:p>
                <a:pPr marL="971550" lvl="1" indent="-514350" algn="l">
                  <a:buAutoNum type="arabicParenR"/>
                </a:pPr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43608" y="1772816"/>
                <a:ext cx="7056784" cy="4320480"/>
              </a:xfrm>
              <a:blipFill rotWithShape="1">
                <a:blip r:embed="rId2"/>
                <a:stretch>
                  <a:fillRect l="-22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1191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Неявные данные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7416824" cy="5085184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50к оценок против 400М действий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890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Неявные данные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7416824" cy="5085184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50к оценок против 400М действий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Проблема – матрица </a:t>
            </a:r>
            <a:r>
              <a:rPr lang="ru-RU" dirty="0" err="1" smtClean="0">
                <a:solidFill>
                  <a:schemeClr val="tx1"/>
                </a:solidFill>
              </a:rPr>
              <a:t>НЕразрежена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4385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Неявные данные</a:t>
            </a:r>
            <a:endParaRPr lang="ru-RU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043608" y="1772816"/>
                <a:ext cx="7416824" cy="5085184"/>
              </a:xfrm>
            </p:spPr>
            <p:txBody>
              <a:bodyPr/>
              <a:lstStyle/>
              <a:p>
                <a:pPr algn="l"/>
                <a:r>
                  <a:rPr lang="ru-RU" dirty="0" smtClean="0">
                    <a:solidFill>
                      <a:schemeClr val="tx1"/>
                    </a:solidFill>
                  </a:rPr>
                  <a:t>50к оценок против 400М действий</a:t>
                </a:r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l"/>
                <a:r>
                  <a:rPr lang="ru-RU" dirty="0" smtClean="0">
                    <a:solidFill>
                      <a:schemeClr val="tx1"/>
                    </a:solidFill>
                  </a:rPr>
                  <a:t>Проблема – матрица </a:t>
                </a:r>
                <a:r>
                  <a:rPr lang="ru-RU" dirty="0" err="1" smtClean="0">
                    <a:solidFill>
                      <a:schemeClr val="tx1"/>
                    </a:solidFill>
                  </a:rPr>
                  <a:t>НЕразрежена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pPr algn="l"/>
                <a:r>
                  <a:rPr lang="ru-RU" dirty="0" smtClean="0">
                    <a:solidFill>
                      <a:schemeClr val="tx1"/>
                    </a:solidFill>
                  </a:rPr>
                  <a:t>Синтетические явные оценки: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chemeClr val="tx1"/>
                          </a:solidFill>
                        </a:rPr>
                        <m:t>𝑅𝑎𝑡𝑒</m:t>
                      </m:r>
                      <m:r>
                        <a:rPr lang="ru-RU" i="1">
                          <a:solidFill>
                            <a:schemeClr val="tx1"/>
                          </a:solidFill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𝑓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𝑖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e>
                      </m:d>
                    </m:oMath>
                  </m:oMathPara>
                </a14:m>
                <a:endParaRPr lang="ru-RU" dirty="0" smtClean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43608" y="1772816"/>
                <a:ext cx="7416824" cy="5085184"/>
              </a:xfrm>
              <a:blipFill rotWithShape="1">
                <a:blip r:embed="rId2"/>
                <a:stretch>
                  <a:fillRect l="-2054" t="-15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43854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Неявные данные</a:t>
            </a:r>
            <a:endParaRPr lang="ru-RU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83568" y="1772816"/>
                <a:ext cx="7776864" cy="5085184"/>
              </a:xfrm>
            </p:spPr>
            <p:txBody>
              <a:bodyPr>
                <a:normAutofit lnSpcReduction="10000"/>
              </a:bodyPr>
              <a:lstStyle/>
              <a:p>
                <a:pPr algn="l"/>
                <a:r>
                  <a:rPr lang="ru-RU" dirty="0" smtClean="0">
                    <a:solidFill>
                      <a:schemeClr val="tx1"/>
                    </a:solidFill>
                  </a:rPr>
                  <a:t>50к оценок против 400М действий</a:t>
                </a:r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l"/>
                <a:r>
                  <a:rPr lang="ru-RU" dirty="0" smtClean="0">
                    <a:solidFill>
                      <a:schemeClr val="tx1"/>
                    </a:solidFill>
                  </a:rPr>
                  <a:t>Проблема – матрица </a:t>
                </a:r>
                <a:r>
                  <a:rPr lang="ru-RU" dirty="0" err="1" smtClean="0">
                    <a:solidFill>
                      <a:schemeClr val="tx1"/>
                    </a:solidFill>
                  </a:rPr>
                  <a:t>НЕразрежена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pPr algn="l"/>
                <a:r>
                  <a:rPr lang="ru-RU" dirty="0" smtClean="0">
                    <a:solidFill>
                      <a:schemeClr val="tx1"/>
                    </a:solidFill>
                  </a:rPr>
                  <a:t>Синтетические явные оценки: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chemeClr val="tx1"/>
                          </a:solidFill>
                        </a:rPr>
                        <m:t>𝑅𝑎𝑡𝑒</m:t>
                      </m:r>
                      <m:r>
                        <a:rPr lang="ru-RU" i="1">
                          <a:solidFill>
                            <a:schemeClr val="tx1"/>
                          </a:solidFill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𝑓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undOvr"/>
                              <m:subHide m:val="on"/>
                              <m:supHide m:val="on"/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𝑖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e>
                      </m:d>
                    </m:oMath>
                  </m:oMathPara>
                </a14:m>
                <a:endParaRPr lang="ru-RU" dirty="0" smtClean="0">
                  <a:solidFill>
                    <a:schemeClr val="tx1"/>
                  </a:solidFill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</a:rPr>
                  <a:t>NB: 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Чем плотнее матрица, тем лучше идет обучение. Поэтому лучше начинать с ядра.</a:t>
                </a: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</a:rPr>
                  <a:t>NB2: </a:t>
                </a:r>
                <a:r>
                  <a:rPr lang="ru-RU" dirty="0">
                    <a:solidFill>
                      <a:schemeClr val="tx1"/>
                    </a:solidFill>
                  </a:rPr>
                  <a:t>О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бъекты с единичными оценками </a:t>
                </a:r>
                <a:r>
                  <a:rPr lang="ru-RU" dirty="0" err="1" smtClean="0">
                    <a:solidFill>
                      <a:schemeClr val="tx1"/>
                    </a:solidFill>
                  </a:rPr>
                  <a:t>кластеризуем</a:t>
                </a:r>
                <a:endParaRPr lang="ru-RU" dirty="0" smtClean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83568" y="1772816"/>
                <a:ext cx="7776864" cy="5085184"/>
              </a:xfrm>
              <a:blipFill rotWithShape="1">
                <a:blip r:embed="rId2"/>
                <a:stretch>
                  <a:fillRect l="-1959" t="-25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4385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Архитектура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339" y="-4014"/>
            <a:ext cx="5814661" cy="6840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4098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Построение выдачи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772816"/>
            <a:ext cx="7776864" cy="432048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RMSE </a:t>
            </a:r>
            <a:r>
              <a:rPr lang="ru-RU" dirty="0" smtClean="0">
                <a:solidFill>
                  <a:schemeClr val="tx1"/>
                </a:solidFill>
              </a:rPr>
              <a:t>– качество на всей коллекции.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А нам важны 10 лучших для пользователя.</a:t>
            </a:r>
          </a:p>
        </p:txBody>
      </p:sp>
    </p:spTree>
    <p:extLst>
      <p:ext uri="{BB962C8B-B14F-4D97-AF65-F5344CB8AC3E}">
        <p14:creationId xmlns:p14="http://schemas.microsoft.com/office/powerpoint/2010/main" val="15509586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Построение выдачи: мера качества</a:t>
            </a:r>
            <a:endParaRPr lang="ru-RU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755576" y="1772816"/>
                <a:ext cx="7776864" cy="432048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en-US" dirty="0" smtClean="0">
                    <a:solidFill>
                      <a:schemeClr val="tx1"/>
                    </a:solidFill>
                  </a:rPr>
                  <a:t>RMSE 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– качество на всей коллекции.</a:t>
                </a:r>
              </a:p>
              <a:p>
                <a:pPr algn="l"/>
                <a:r>
                  <a:rPr lang="ru-RU" dirty="0" smtClean="0">
                    <a:solidFill>
                      <a:schemeClr val="tx1"/>
                    </a:solidFill>
                  </a:rPr>
                  <a:t>А нам важны 10 лучших для пользователя.</a:t>
                </a: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</a:rPr>
                  <a:t>ARP: 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есть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T 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результатов. </a:t>
                </a:r>
              </a:p>
              <a:p>
                <a:pPr algn="l"/>
                <a:r>
                  <a:rPr lang="ru-RU" dirty="0" smtClean="0">
                    <a:solidFill>
                      <a:schemeClr val="tx1"/>
                    </a:solidFill>
                  </a:rPr>
                  <a:t>Лучшие – на местах </a:t>
                </a:r>
                <a:r>
                  <a:rPr lang="ru-R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chemeClr val="tx1"/>
                            </a:solidFill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1≤</m:t>
                        </m:r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𝑛</m:t>
                        </m:r>
                      </m:e>
                      <m:sub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1</m:t>
                        </m:r>
                      </m:sub>
                    </m:sSub>
                    <m:r>
                      <a:rPr lang="ru-RU" i="1">
                        <a:solidFill>
                          <a:schemeClr val="tx1"/>
                        </a:solidFill>
                      </a:rPr>
                      <m:t>&lt;</m:t>
                    </m:r>
                    <m:sSub>
                      <m:sSubPr>
                        <m:ctrlPr>
                          <a:rPr lang="ru-RU" i="1">
                            <a:solidFill>
                              <a:schemeClr val="tx1"/>
                            </a:solidFill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…&lt;</m:t>
                        </m:r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𝑛</m:t>
                        </m:r>
                      </m:e>
                      <m:sub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𝑡</m:t>
                        </m:r>
                      </m:sub>
                    </m:sSub>
                  </m:oMath>
                </a14:m>
                <a:endParaRPr lang="ru-RU" dirty="0" smtClean="0">
                  <a:solidFill>
                    <a:schemeClr val="tx1"/>
                  </a:solidFill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</a:rPr>
                            <m:t>𝐴𝑅𝑃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naryPr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𝑖</m:t>
                              </m:r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𝑡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ru-RU" i="1">
                                          <a:solidFill>
                                            <a:schemeClr val="tx1"/>
                                          </a:solidFill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−</m:t>
                                  </m:r>
                                  <m:r>
                                    <a:rPr lang="ru-RU" i="1">
                                      <a:solidFill>
                                        <a:schemeClr val="tx1"/>
                                      </a:solidFill>
                                    </a:rPr>
                                    <m:t>𝑖</m:t>
                                  </m:r>
                                </m:e>
                              </m:d>
                            </m:e>
                          </m:nary>
                        </m:num>
                        <m:den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𝑡</m:t>
                          </m:r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∗</m:t>
                          </m:r>
                          <m:d>
                            <m:d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d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𝑇</m:t>
                              </m:r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−</m:t>
                              </m:r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𝑡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ru-RU" dirty="0" smtClean="0">
                  <a:solidFill>
                    <a:schemeClr val="tx1"/>
                  </a:solidFill>
                </a:endParaRPr>
              </a:p>
              <a:p>
                <a:pPr algn="l"/>
                <a:r>
                  <a:rPr lang="en-US" dirty="0" smtClean="0">
                    <a:solidFill>
                      <a:schemeClr val="tx1"/>
                    </a:solidFill>
                  </a:rPr>
                  <a:t>ARP = 0 – 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идеал.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ARP = 1 – 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идеально плохо.</a:t>
                </a:r>
                <a:endParaRPr lang="ru-RU" dirty="0">
                  <a:solidFill>
                    <a:schemeClr val="tx1"/>
                  </a:solidFill>
                </a:endParaRPr>
              </a:p>
              <a:p>
                <a:pPr algn="l"/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55576" y="1772816"/>
                <a:ext cx="7776864" cy="4320480"/>
              </a:xfrm>
              <a:blipFill rotWithShape="1">
                <a:blip r:embed="rId2"/>
                <a:stretch>
                  <a:fillRect l="-2038" t="-18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84098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Построение выдачи: сортировка</a:t>
            </a:r>
            <a:endParaRPr lang="ru-RU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755576" y="1772816"/>
                <a:ext cx="7776864" cy="4320480"/>
              </a:xfrm>
            </p:spPr>
            <p:txBody>
              <a:bodyPr>
                <a:norm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</a:rPr>
                            <m:t>𝑅𝑒𝑙𝑒𝑣𝑎𝑛𝑐𝑒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𝐵𝑖𝑎𝑠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</a:rPr>
                            <m:t>=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</a:rPr>
                            <m:t>𝐵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</a:rPr>
                            <m:t>𝑏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+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𝑏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𝑖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𝑗</m:t>
                          </m:r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=1</m:t>
                          </m:r>
                        </m:sub>
                        <m:sup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𝑢𝑗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ru-RU" dirty="0" smtClean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55576" y="1772816"/>
                <a:ext cx="7776864" cy="432048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73040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Построение выдачи: сортировка</a:t>
            </a:r>
            <a:endParaRPr lang="ru-RU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755576" y="1772816"/>
                <a:ext cx="7776864" cy="4320480"/>
              </a:xfrm>
            </p:spPr>
            <p:txBody>
              <a:bodyPr>
                <a:norm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</a:rPr>
                            <m:t>𝑅𝑒𝑙𝑒𝑣𝑎𝑛𝑐𝑒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𝐵𝑖𝑎𝑠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</a:rPr>
                            <m:t>=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</a:rPr>
                            <m:t>𝐵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</a:rPr>
                            <m:t>𝑏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𝑢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+</m:t>
                      </m:r>
                      <m:sSub>
                        <m:sSubPr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𝑏</m:t>
                          </m:r>
                        </m:e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𝑖</m:t>
                          </m:r>
                        </m:sub>
                      </m:sSub>
                      <m:r>
                        <a:rPr lang="ru-RU" i="1">
                          <a:solidFill>
                            <a:schemeClr val="tx1"/>
                          </a:solidFill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𝑗</m:t>
                          </m:r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=1</m:t>
                          </m:r>
                        </m:sub>
                        <m:sup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𝑢𝑗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ru-RU" dirty="0" smtClean="0">
                  <a:solidFill>
                    <a:schemeClr val="tx1"/>
                  </a:solidFill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1"/>
                          </a:solidFill>
                        </a:rPr>
                        <m:t>𝑅𝑒𝑙𝑒𝑣𝑎𝑛𝑐𝑒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𝑆𝑃</m:t>
                      </m:r>
                      <m:r>
                        <a:rPr lang="en-US" i="1">
                          <a:solidFill>
                            <a:schemeClr val="tx1"/>
                          </a:solidFill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ru-RU" i="1">
                              <a:solidFill>
                                <a:schemeClr val="tx1"/>
                              </a:solidFill>
                            </a:rPr>
                          </m:ctrlPr>
                        </m:naryPr>
                        <m:sub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𝑗</m:t>
                          </m:r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=1</m:t>
                          </m:r>
                        </m:sub>
                        <m:sup>
                          <m:r>
                            <a:rPr lang="ru-RU" i="1">
                              <a:solidFill>
                                <a:schemeClr val="tx1"/>
                              </a:solidFill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𝑢𝑗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tx1"/>
                                  </a:solidFill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55576" y="1772816"/>
                <a:ext cx="7776864" cy="432048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637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Как это делать?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7056784" cy="4320480"/>
          </a:xfrm>
        </p:spPr>
        <p:txBody>
          <a:bodyPr/>
          <a:lstStyle/>
          <a:p>
            <a:pPr algn="l"/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0884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Построение выдачи: скорость</a:t>
            </a:r>
            <a:endParaRPr lang="ru-RU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043608" y="1772816"/>
                <a:ext cx="7344816" cy="432048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ru-RU" dirty="0" smtClean="0">
                    <a:solidFill>
                      <a:schemeClr val="tx1"/>
                    </a:solidFill>
                  </a:rPr>
                  <a:t>Случайные проекции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LSH</a:t>
                </a:r>
                <a:endParaRPr lang="ru-RU" dirty="0" smtClean="0">
                  <a:solidFill>
                    <a:schemeClr val="tx1"/>
                  </a:solidFill>
                </a:endParaRPr>
              </a:p>
              <a:p>
                <a:pPr algn="l"/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ru-RU" i="1">
                            <a:solidFill>
                              <a:schemeClr val="tx1"/>
                            </a:solidFill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</a:rPr>
                            </m:ctrlPr>
                          </m:sSubPr>
                          <m:e>
                            <m:r>
                              <a:rPr lang="ru-RU" i="1">
                                <a:solidFill>
                                  <a:schemeClr val="tx1"/>
                                </a:solidFill>
                              </a:rPr>
                              <m:t>𝑙</m:t>
                            </m:r>
                          </m:e>
                          <m:sub>
                            <m:r>
                              <a:rPr lang="ru-RU" i="1">
                                <a:solidFill>
                                  <a:schemeClr val="tx1"/>
                                </a:solidFill>
                              </a:rPr>
                              <m:t>1</m:t>
                            </m:r>
                          </m:sub>
                        </m:sSub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…</m:t>
                        </m:r>
                        <m:sSub>
                          <m:sSubPr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</a:rPr>
                            </m:ctrlPr>
                          </m:sSubPr>
                          <m:e>
                            <m:r>
                              <a:rPr lang="ru-RU" i="1">
                                <a:solidFill>
                                  <a:schemeClr val="tx1"/>
                                </a:solidFill>
                              </a:rPr>
                              <m:t>𝑙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</a:rPr>
                              <m:t>𝑚</m:t>
                            </m:r>
                          </m:sub>
                        </m:sSub>
                      </m:e>
                    </m:d>
                  </m:oMath>
                </a14:m>
                <a:r>
                  <a:rPr lang="ru-RU" dirty="0" smtClean="0">
                    <a:solidFill>
                      <a:schemeClr val="tx1"/>
                    </a:solidFill>
                  </a:rPr>
                  <a:t> - гиперплоскости в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solidFill>
                              <a:schemeClr val="tx1"/>
                            </a:solidFill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ℝ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</a:rPr>
                          <m:t>𝑘</m:t>
                        </m:r>
                      </m:sup>
                    </m:sSup>
                  </m:oMath>
                </a14:m>
                <a:endParaRPr lang="ru-RU" dirty="0" smtClean="0">
                  <a:solidFill>
                    <a:schemeClr val="tx1"/>
                  </a:solidFill>
                </a:endParaRPr>
              </a:p>
              <a:p>
                <a:pPr algn="l"/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chemeClr val="tx1"/>
                            </a:solidFill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𝐻</m:t>
                        </m:r>
                      </m:e>
                      <m:sub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𝑚</m:t>
                        </m:r>
                      </m:sub>
                    </m:sSub>
                    <m:d>
                      <m:dPr>
                        <m:ctrlPr>
                          <a:rPr lang="ru-RU" i="1">
                            <a:solidFill>
                              <a:schemeClr val="tx1"/>
                            </a:solidFill>
                          </a:rPr>
                        </m:ctrlPr>
                      </m:dPr>
                      <m:e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𝑣</m:t>
                        </m:r>
                      </m:e>
                    </m:d>
                    <m:r>
                      <a:rPr lang="ru-RU" i="1">
                        <a:solidFill>
                          <a:schemeClr val="tx1"/>
                        </a:solidFill>
                      </a:rPr>
                      <m:t>=</m:t>
                    </m:r>
                    <m:d>
                      <m:dPr>
                        <m:ctrlPr>
                          <a:rPr lang="ru-RU" i="1">
                            <a:solidFill>
                              <a:schemeClr val="tx1"/>
                            </a:solidFill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</a:rPr>
                            </m:ctrlPr>
                          </m:sSubPr>
                          <m:e>
                            <m:r>
                              <a:rPr lang="ru-RU" i="1">
                                <a:solidFill>
                                  <a:schemeClr val="tx1"/>
                                </a:solidFill>
                              </a:rPr>
                              <m:t>h</m:t>
                            </m:r>
                          </m:e>
                          <m:sub>
                            <m:r>
                              <a:rPr lang="ru-RU" i="1">
                                <a:solidFill>
                                  <a:schemeClr val="tx1"/>
                                </a:solidFill>
                              </a:rPr>
                              <m:t>1</m:t>
                            </m:r>
                          </m:sub>
                        </m:sSub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…</m:t>
                        </m:r>
                        <m:sSub>
                          <m:sSubPr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</a:rPr>
                            </m:ctrlPr>
                          </m:sSubPr>
                          <m:e>
                            <m:r>
                              <a:rPr lang="ru-RU" i="1">
                                <a:solidFill>
                                  <a:schemeClr val="tx1"/>
                                </a:solidFill>
                              </a:rPr>
                              <m:t>h</m:t>
                            </m:r>
                          </m:e>
                          <m:sub>
                            <m:r>
                              <a:rPr lang="ru-RU" i="1">
                                <a:solidFill>
                                  <a:schemeClr val="tx1"/>
                                </a:solidFill>
                              </a:rPr>
                              <m:t>𝑚</m:t>
                            </m:r>
                          </m:sub>
                        </m:sSub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:</m:t>
                        </m:r>
                        <m:sSub>
                          <m:sSubPr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</a:rPr>
                            </m:ctrlPr>
                          </m:sSubPr>
                          <m:e>
                            <m:r>
                              <a:rPr lang="ru-RU" i="1">
                                <a:solidFill>
                                  <a:schemeClr val="tx1"/>
                                </a:solidFill>
                              </a:rPr>
                              <m:t>h</m:t>
                            </m:r>
                          </m:e>
                          <m:sub>
                            <m:r>
                              <a:rPr lang="ru-RU" i="1">
                                <a:solidFill>
                                  <a:schemeClr val="tx1"/>
                                </a:solidFill>
                              </a:rPr>
                              <m:t>𝑖</m:t>
                            </m:r>
                          </m:sub>
                        </m:sSub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=</m:t>
                        </m:r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𝑠𝑖𝑔𝑛</m:t>
                        </m:r>
                        <m:d>
                          <m:dPr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u-RU" i="1">
                                    <a:solidFill>
                                      <a:schemeClr val="tx1"/>
                                    </a:solidFill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chemeClr val="tx1"/>
                                    </a:solidFill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chemeClr val="tx1"/>
                                    </a:solidFill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chemeClr val="tx1"/>
                                </a:solidFill>
                              </a:rPr>
                              <m:t>∙</m:t>
                            </m:r>
                            <m:r>
                              <a:rPr lang="ru-RU" i="1">
                                <a:solidFill>
                                  <a:schemeClr val="tx1"/>
                                </a:solidFill>
                              </a:rPr>
                              <m:t>𝑣</m:t>
                            </m:r>
                          </m:e>
                        </m:d>
                      </m:e>
                    </m:d>
                  </m:oMath>
                </a14:m>
                <a:r>
                  <a:rPr lang="ru-RU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algn="l"/>
                <a:r>
                  <a:rPr lang="ru-RU" dirty="0" smtClean="0">
                    <a:solidFill>
                      <a:schemeClr val="tx1"/>
                    </a:solidFill>
                  </a:rPr>
                  <a:t>Задано разбиение на сектора, 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chemeClr val="tx1"/>
                            </a:solidFill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𝐻</m:t>
                        </m:r>
                      </m:e>
                      <m:sub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𝑚</m:t>
                        </m:r>
                      </m:sub>
                    </m:sSub>
                    <m:d>
                      <m:dPr>
                        <m:ctrlPr>
                          <a:rPr lang="ru-RU" i="1">
                            <a:solidFill>
                              <a:schemeClr val="tx1"/>
                            </a:solidFill>
                          </a:rPr>
                        </m:ctrlPr>
                      </m:dPr>
                      <m:e>
                        <m:r>
                          <a:rPr lang="ru-RU" i="1">
                            <a:solidFill>
                              <a:schemeClr val="tx1"/>
                            </a:solidFill>
                          </a:rPr>
                          <m:t>𝑣</m:t>
                        </m:r>
                      </m:e>
                    </m:d>
                  </m:oMath>
                </a14:m>
                <a:r>
                  <a:rPr lang="ru-RU" dirty="0" smtClean="0">
                    <a:solidFill>
                      <a:schemeClr val="tx1"/>
                    </a:solidFill>
                  </a:rPr>
                  <a:t> - их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m-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битная нумерация.</a:t>
                </a:r>
              </a:p>
              <a:p>
                <a:pPr algn="l"/>
                <a:r>
                  <a:rPr lang="ru-RU" dirty="0" smtClean="0">
                    <a:solidFill>
                      <a:schemeClr val="tx1"/>
                    </a:solidFill>
                  </a:rPr>
                  <a:t>Сортируем только объекты, близкие к пользователю (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попавшие в один сектор</a:t>
                </a:r>
                <a:r>
                  <a:rPr lang="ru-RU" dirty="0" smtClean="0">
                    <a:solidFill>
                      <a:schemeClr val="tx1"/>
                    </a:solidFill>
                  </a:rPr>
                  <a:t>)</a:t>
                </a:r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43608" y="1772816"/>
                <a:ext cx="7344816" cy="4320480"/>
              </a:xfrm>
              <a:blipFill rotWithShape="1">
                <a:blip r:embed="rId2"/>
                <a:stretch>
                  <a:fillRect l="-2075" t="-18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84098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Наборы данных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35129"/>
              </p:ext>
            </p:extLst>
          </p:nvPr>
        </p:nvGraphicFramePr>
        <p:xfrm>
          <a:off x="611560" y="2132856"/>
          <a:ext cx="8136904" cy="3093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584176"/>
                <a:gridCol w="1454564"/>
                <a:gridCol w="1713788"/>
                <a:gridCol w="1584176"/>
              </a:tblGrid>
              <a:tr h="773344"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Польз-й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Объектов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Оценок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Плотность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73344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Netflix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480 000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18 000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100 000 000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1,16%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73344">
                <a:tc>
                  <a:txBody>
                    <a:bodyPr/>
                    <a:lstStyle/>
                    <a:p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DenseNetflix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56 000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1 000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2 500 000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4,4%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73344">
                <a:tc>
                  <a:txBody>
                    <a:bodyPr/>
                    <a:lstStyle/>
                    <a:p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MailRuApps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650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000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8 000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22 000 000*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0,4%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00808"/>
            <a:ext cx="7056784" cy="4968552"/>
          </a:xfrm>
        </p:spPr>
        <p:txBody>
          <a:bodyPr>
            <a:normAutofit/>
          </a:bodyPr>
          <a:lstStyle/>
          <a:p>
            <a:pPr algn="l"/>
            <a:endParaRPr lang="ru-RU" sz="2400" dirty="0" smtClean="0">
              <a:solidFill>
                <a:schemeClr val="tx1"/>
              </a:solidFill>
            </a:endParaRPr>
          </a:p>
          <a:p>
            <a:pPr algn="l"/>
            <a:endParaRPr lang="ru-RU" sz="2400" dirty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dirty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dirty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dirty="0">
              <a:solidFill>
                <a:schemeClr val="tx1"/>
              </a:solidFill>
            </a:endParaRPr>
          </a:p>
          <a:p>
            <a:pPr algn="l"/>
            <a:endParaRPr lang="ru-RU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* </a:t>
            </a:r>
            <a:r>
              <a:rPr lang="ru-RU" sz="2400" dirty="0">
                <a:solidFill>
                  <a:schemeClr val="tx1"/>
                </a:solidFill>
              </a:rPr>
              <a:t>н</a:t>
            </a:r>
            <a:r>
              <a:rPr lang="ru-RU" sz="2400" dirty="0" smtClean="0">
                <a:solidFill>
                  <a:schemeClr val="tx1"/>
                </a:solidFill>
              </a:rPr>
              <a:t>а основе 400 000 000 действий</a:t>
            </a:r>
          </a:p>
        </p:txBody>
      </p:sp>
    </p:spTree>
    <p:extLst>
      <p:ext uri="{BB962C8B-B14F-4D97-AF65-F5344CB8AC3E}">
        <p14:creationId xmlns:p14="http://schemas.microsoft.com/office/powerpoint/2010/main" val="33184098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Результаты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047157"/>
              </p:ext>
            </p:extLst>
          </p:nvPr>
        </p:nvGraphicFramePr>
        <p:xfrm>
          <a:off x="683569" y="1988838"/>
          <a:ext cx="7560838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9496"/>
                <a:gridCol w="1719869"/>
                <a:gridCol w="1721604"/>
                <a:gridCol w="1719869"/>
              </a:tblGrid>
              <a:tr h="5456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DenseNetflix</a:t>
                      </a:r>
                      <a:endParaRPr lang="ru-RU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RMSE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ARP1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Время(с)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3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K=5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0.8782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0.2784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7.1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56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K=10</a:t>
                      </a:r>
                      <a:endParaRPr lang="ru-RU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0.8527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0.2479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11.2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56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K=20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0.8390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0.2298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18.6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56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K=50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0.8232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0.2156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35.8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56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K=100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0.8211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0.2109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69.3</a:t>
                      </a:r>
                      <a:endParaRPr lang="ru-RU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4098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Результаты</a:t>
            </a:r>
            <a:endParaRPr lang="ru-RU"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81369"/>
              </p:ext>
            </p:extLst>
          </p:nvPr>
        </p:nvGraphicFramePr>
        <p:xfrm>
          <a:off x="683568" y="1628802"/>
          <a:ext cx="7848871" cy="45365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5667"/>
                <a:gridCol w="2269840"/>
                <a:gridCol w="2823364"/>
              </a:tblGrid>
              <a:tr h="4963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MailRuApps</a:t>
                      </a:r>
                      <a:endParaRPr lang="ru-RU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ARP</a:t>
                      </a:r>
                      <a:r>
                        <a:rPr lang="ru-RU" sz="2400">
                          <a:effectLst/>
                        </a:rPr>
                        <a:t>1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Время(мс)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10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Full</a:t>
                      </a:r>
                      <a:r>
                        <a:rPr lang="ru-RU" sz="2400">
                          <a:effectLst/>
                        </a:rPr>
                        <a:t>-</a:t>
                      </a:r>
                      <a:r>
                        <a:rPr lang="en-US" sz="2400">
                          <a:effectLst/>
                        </a:rPr>
                        <a:t>Bias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0.1678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12</a:t>
                      </a:r>
                      <a:r>
                        <a:rPr lang="en-US" sz="2400">
                          <a:effectLst/>
                        </a:rPr>
                        <a:t>57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63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Full-SP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0.1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49</a:t>
                      </a:r>
                      <a:endParaRPr lang="ru-RU" sz="32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63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LSH1-Bias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0.1</a:t>
                      </a:r>
                      <a:r>
                        <a:rPr lang="ru-RU" sz="2400">
                          <a:effectLst/>
                        </a:rPr>
                        <a:t>8</a:t>
                      </a:r>
                      <a:r>
                        <a:rPr lang="en-US" sz="2400">
                          <a:effectLst/>
                        </a:rPr>
                        <a:t>96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19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10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LSH1-SP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0.1</a:t>
                      </a:r>
                      <a:r>
                        <a:rPr lang="ru-RU" sz="2400" dirty="0">
                          <a:effectLst/>
                        </a:rPr>
                        <a:t>5</a:t>
                      </a:r>
                      <a:r>
                        <a:rPr lang="en-US" sz="2400" dirty="0">
                          <a:effectLst/>
                        </a:rPr>
                        <a:t>29</a:t>
                      </a:r>
                      <a:endParaRPr lang="ru-RU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63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LSH4-Bias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0.1</a:t>
                      </a:r>
                      <a:r>
                        <a:rPr lang="ru-RU" sz="2400">
                          <a:effectLst/>
                        </a:rPr>
                        <a:t>7</a:t>
                      </a:r>
                      <a:r>
                        <a:rPr lang="en-US" sz="2400">
                          <a:effectLst/>
                        </a:rPr>
                        <a:t>56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51</a:t>
                      </a:r>
                      <a:endParaRPr lang="ru-RU" sz="3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63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LSH4-SP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0.1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ru-RU" sz="32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63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UB-Bias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0.1</a:t>
                      </a:r>
                      <a:r>
                        <a:rPr lang="ru-RU" sz="2400">
                          <a:effectLst/>
                        </a:rPr>
                        <a:t>7</a:t>
                      </a:r>
                      <a:r>
                        <a:rPr lang="en-US" sz="2400">
                          <a:effectLst/>
                        </a:rPr>
                        <a:t>83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219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63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UB-SP</a:t>
                      </a:r>
                      <a:endParaRPr lang="ru-RU" sz="3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0.1</a:t>
                      </a: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07</a:t>
                      </a:r>
                      <a:endParaRPr lang="ru-RU" sz="32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0745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Результаты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7056784" cy="4320480"/>
          </a:xfrm>
        </p:spPr>
        <p:txBody>
          <a:bodyPr/>
          <a:lstStyle/>
          <a:p>
            <a:pPr marL="514350" indent="-514350" algn="l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Адаптировали </a:t>
            </a:r>
            <a:r>
              <a:rPr lang="en-US" dirty="0" smtClean="0">
                <a:solidFill>
                  <a:schemeClr val="tx1"/>
                </a:solidFill>
              </a:rPr>
              <a:t>BRISMF </a:t>
            </a:r>
            <a:r>
              <a:rPr lang="ru-RU" dirty="0" smtClean="0">
                <a:solidFill>
                  <a:schemeClr val="tx1"/>
                </a:solidFill>
              </a:rPr>
              <a:t>для неявных данных</a:t>
            </a:r>
          </a:p>
          <a:p>
            <a:pPr marL="514350" indent="-514350" algn="l"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LSH4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выдает приемлемое качество с высокой скоростью</a:t>
            </a:r>
          </a:p>
          <a:p>
            <a:pPr marL="514350" indent="-514350" algn="l"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Система умеет добавлять новые оценки, пользователей, объекты на лету, без пересчета матриц. </a:t>
            </a:r>
          </a:p>
        </p:txBody>
      </p:sp>
    </p:spTree>
    <p:extLst>
      <p:ext uri="{BB962C8B-B14F-4D97-AF65-F5344CB8AC3E}">
        <p14:creationId xmlns:p14="http://schemas.microsoft.com/office/powerpoint/2010/main" val="33184098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140968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Спасибо! Вопросы?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18409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Как это делать?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7056784" cy="432048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1) Показать 10 самых лучших объектов</a:t>
            </a:r>
          </a:p>
        </p:txBody>
      </p:sp>
    </p:spTree>
    <p:extLst>
      <p:ext uri="{BB962C8B-B14F-4D97-AF65-F5344CB8AC3E}">
        <p14:creationId xmlns:p14="http://schemas.microsoft.com/office/powerpoint/2010/main" val="2159463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Как это делать?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7056784" cy="432048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1) Показать 10 самых лучших объектов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2) Совместная встречаемость объектов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в сессиях</a:t>
            </a:r>
          </a:p>
        </p:txBody>
      </p:sp>
    </p:spTree>
    <p:extLst>
      <p:ext uri="{BB962C8B-B14F-4D97-AF65-F5344CB8AC3E}">
        <p14:creationId xmlns:p14="http://schemas.microsoft.com/office/powerpoint/2010/main" val="2159463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Как это делать?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7056784" cy="432048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1) Показать 10 самых лучших объектов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2) Совместная встречаемость объектов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в сессиях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3) Ввести рубрикацию/теги объектов</a:t>
            </a: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463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Как это делать?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7056784" cy="432048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1) Показать 10 самых лучших объектов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2) Совместная встречаемость объектов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в сессиях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3) Ввести рубрикацию/теги объектов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Малое число тегов на объект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	Нет отрицательных отношений </a:t>
            </a:r>
          </a:p>
        </p:txBody>
      </p:sp>
    </p:spTree>
    <p:extLst>
      <p:ext uri="{BB962C8B-B14F-4D97-AF65-F5344CB8AC3E}">
        <p14:creationId xmlns:p14="http://schemas.microsoft.com/office/powerpoint/2010/main" val="2159463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Подходы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7056784" cy="5085184"/>
          </a:xfrm>
        </p:spPr>
        <p:txBody>
          <a:bodyPr/>
          <a:lstStyle/>
          <a:p>
            <a:pPr algn="l"/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890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352928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Подходы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772816"/>
            <a:ext cx="7056784" cy="5085184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Content-based: </a:t>
            </a:r>
            <a:r>
              <a:rPr lang="ru-RU" dirty="0" smtClean="0">
                <a:solidFill>
                  <a:schemeClr val="tx1"/>
                </a:solidFill>
              </a:rPr>
              <a:t>теги = ключевые 	термины из описания объекта</a:t>
            </a:r>
          </a:p>
        </p:txBody>
      </p:sp>
    </p:spTree>
    <p:extLst>
      <p:ext uri="{BB962C8B-B14F-4D97-AF65-F5344CB8AC3E}">
        <p14:creationId xmlns:p14="http://schemas.microsoft.com/office/powerpoint/2010/main" val="10600146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1102</Words>
  <Application>Microsoft Office PowerPoint</Application>
  <PresentationFormat>Экран (4:3)</PresentationFormat>
  <Paragraphs>215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Как понять, чего хочет пользователь, без единого запроса?  Строим рекомендательную систему.</vt:lpstr>
      <vt:lpstr>Рекомендательные системы: зачем они?</vt:lpstr>
      <vt:lpstr>Как это делать?</vt:lpstr>
      <vt:lpstr>Как это делать?</vt:lpstr>
      <vt:lpstr>Как это делать?</vt:lpstr>
      <vt:lpstr>Как это делать?</vt:lpstr>
      <vt:lpstr>Как это делать?</vt:lpstr>
      <vt:lpstr>Подходы</vt:lpstr>
      <vt:lpstr>Подходы</vt:lpstr>
      <vt:lpstr>Подходы</vt:lpstr>
      <vt:lpstr>Подходы</vt:lpstr>
      <vt:lpstr>Подходы</vt:lpstr>
      <vt:lpstr>Подходы</vt:lpstr>
      <vt:lpstr>Требования к системе</vt:lpstr>
      <vt:lpstr>Требования к системе</vt:lpstr>
      <vt:lpstr>MF</vt:lpstr>
      <vt:lpstr>ISMF</vt:lpstr>
      <vt:lpstr>RISMF</vt:lpstr>
      <vt:lpstr>BRISMF</vt:lpstr>
      <vt:lpstr>Оптимизация параметров системы</vt:lpstr>
      <vt:lpstr>Неявные данные</vt:lpstr>
      <vt:lpstr>Неявные данные</vt:lpstr>
      <vt:lpstr>Неявные данные</vt:lpstr>
      <vt:lpstr>Неявные данные</vt:lpstr>
      <vt:lpstr>Архитектура</vt:lpstr>
      <vt:lpstr>Построение выдачи</vt:lpstr>
      <vt:lpstr>Построение выдачи: мера качества</vt:lpstr>
      <vt:lpstr>Построение выдачи: сортировка</vt:lpstr>
      <vt:lpstr>Построение выдачи: сортировка</vt:lpstr>
      <vt:lpstr>Построение выдачи: скорость</vt:lpstr>
      <vt:lpstr>Наборы данных</vt:lpstr>
      <vt:lpstr>Результаты</vt:lpstr>
      <vt:lpstr>Результаты</vt:lpstr>
      <vt:lpstr>Результаты</vt:lpstr>
      <vt:lpstr>Спасибо! Вопросы?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Рекомендательная система как средство определения вкусов пользователя</dc:title>
  <dc:creator>Андрей</dc:creator>
  <cp:lastModifiedBy>Андрей</cp:lastModifiedBy>
  <cp:revision>33</cp:revision>
  <dcterms:created xsi:type="dcterms:W3CDTF">2011-10-19T07:48:07Z</dcterms:created>
  <dcterms:modified xsi:type="dcterms:W3CDTF">2011-10-19T12:19:52Z</dcterms:modified>
</cp:coreProperties>
</file>