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699" r:id="rId2"/>
    <p:sldId id="1263" r:id="rId3"/>
    <p:sldId id="1265" r:id="rId4"/>
    <p:sldId id="1251" r:id="rId5"/>
    <p:sldId id="1269" r:id="rId6"/>
    <p:sldId id="1252" r:id="rId7"/>
    <p:sldId id="1253" r:id="rId8"/>
    <p:sldId id="1255" r:id="rId9"/>
    <p:sldId id="1254" r:id="rId10"/>
    <p:sldId id="1278" r:id="rId11"/>
    <p:sldId id="1259" r:id="rId12"/>
    <p:sldId id="1275" r:id="rId13"/>
    <p:sldId id="1270" r:id="rId14"/>
    <p:sldId id="1168" r:id="rId15"/>
    <p:sldId id="1271" r:id="rId16"/>
    <p:sldId id="1233" r:id="rId17"/>
    <p:sldId id="1248" r:id="rId18"/>
    <p:sldId id="1234" r:id="rId19"/>
    <p:sldId id="1158" r:id="rId20"/>
    <p:sldId id="1148" r:id="rId21"/>
    <p:sldId id="1272" r:id="rId22"/>
    <p:sldId id="1182" r:id="rId23"/>
    <p:sldId id="1189" r:id="rId24"/>
    <p:sldId id="1155" r:id="rId25"/>
    <p:sldId id="1156" r:id="rId26"/>
    <p:sldId id="1157" r:id="rId27"/>
    <p:sldId id="1174" r:id="rId28"/>
    <p:sldId id="1012" r:id="rId29"/>
    <p:sldId id="1059" r:id="rId30"/>
    <p:sldId id="1273" r:id="rId31"/>
    <p:sldId id="1181" r:id="rId32"/>
    <p:sldId id="1266" r:id="rId33"/>
    <p:sldId id="1268" r:id="rId34"/>
    <p:sldId id="1267" r:id="rId35"/>
    <p:sldId id="1170" r:id="rId36"/>
    <p:sldId id="1172" r:id="rId37"/>
    <p:sldId id="1112" r:id="rId38"/>
    <p:sldId id="1118" r:id="rId39"/>
    <p:sldId id="1119" r:id="rId40"/>
    <p:sldId id="1279" r:id="rId41"/>
    <p:sldId id="1280" r:id="rId42"/>
    <p:sldId id="1276" r:id="rId43"/>
    <p:sldId id="1277" r:id="rId44"/>
  </p:sldIdLst>
  <p:sldSz cx="9144000" cy="6858000" type="screen4x3"/>
  <p:notesSz cx="7315200" cy="96012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egleau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A7FFA7"/>
    <a:srgbClr val="9966FF"/>
    <a:srgbClr val="666699"/>
    <a:srgbClr val="66FFFF"/>
    <a:srgbClr val="99CC00"/>
    <a:srgbClr val="CC9900"/>
    <a:srgbClr val="99FF99"/>
    <a:srgbClr val="99FF66"/>
    <a:srgbClr val="1ECE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98" autoAdjust="0"/>
    <p:restoredTop sz="86408" autoAdjust="0"/>
  </p:normalViewPr>
  <p:slideViewPr>
    <p:cSldViewPr snapToGrid="0">
      <p:cViewPr>
        <p:scale>
          <a:sx n="80" d="100"/>
          <a:sy n="80" d="100"/>
        </p:scale>
        <p:origin x="-1386" y="-366"/>
      </p:cViewPr>
      <p:guideLst>
        <p:guide orient="horz" pos="671"/>
        <p:guide pos="2882"/>
      </p:guideLst>
    </p:cSldViewPr>
  </p:slideViewPr>
  <p:outlineViewPr>
    <p:cViewPr>
      <p:scale>
        <a:sx n="33" d="100"/>
        <a:sy n="33" d="100"/>
      </p:scale>
      <p:origin x="216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084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8.xml"/><Relationship Id="rId1" Type="http://schemas.openxmlformats.org/officeDocument/2006/relationships/slide" Target="slides/slide1.xml"/><Relationship Id="rId5" Type="http://schemas.openxmlformats.org/officeDocument/2006/relationships/slide" Target="slides/slide28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fld id="{5CBEC676-F98C-45AF-91B4-D1D352415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77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fld id="{E9211EFB-A5CB-4FB6-B61C-75C73C1BA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39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itchFamily="-111" charset="0"/>
        <a:ea typeface="MS PGothic" pitchFamily="34" charset="-128"/>
        <a:cs typeface="ＭＳ Ｐゴシック" pitchFamily="-111" charset="-128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BEA49-0A40-4E01-971E-5D33BF81FFBB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8B638-34A5-46DB-81BE-7809B59E85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5200"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fld id="{0A41E18B-2CD7-48F6-8268-24C11305B3D3}" type="slidenum">
              <a:rPr lang="en-US" sz="1300">
                <a:latin typeface="Times"/>
              </a:rPr>
              <a:pPr algn="r" defTabSz="9652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t>11</a:t>
            </a:fld>
            <a:endParaRPr lang="en-US" sz="1300">
              <a:latin typeface="Time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200" smtClean="0">
                <a:latin typeface="Arial" pitchFamily="34" charset="0"/>
              </a:rPr>
              <a:t>This is all about scale out. Scale outwards 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200" smtClean="0">
                <a:latin typeface="Arial" pitchFamily="34" charset="0"/>
              </a:rPr>
              <a:t>Exadata has much more compute, storage, and interconnect capacity than other systems on the market.  An 8 rack Exadata system is equivalent to at least 30 racks of leading conventional products, and costs much less.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200" smtClean="0">
                <a:latin typeface="Arial" pitchFamily="34" charset="0"/>
              </a:rPr>
              <a:t>To purchase equivalent compute and storage capacity using conventional equipment would cost over $100M (The price of a single IBM P595 taken from the TPC web site is about $4MM).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200" smtClean="0">
                <a:latin typeface="Arial" pitchFamily="34" charset="0"/>
              </a:rPr>
              <a:t>The user data capacity  is much larger after compression.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200" smtClean="0">
                <a:latin typeface="Arial" pitchFamily="34" charset="0"/>
              </a:rPr>
              <a:t>Scales beyond 8 racks by using external InfiniBand switches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2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C2C7C-7E12-40F6-A699-5AD544C419BA}" type="slidenum">
              <a:rPr lang="en-US"/>
              <a:pPr/>
              <a:t>12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6163"/>
          </a:xfrm>
          <a:ln w="12700" cap="flat">
            <a:solidFill>
              <a:schemeClr val="tx1"/>
            </a:solidFill>
          </a:ln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18874"/>
          </a:xfrm>
          <a:ln/>
        </p:spPr>
        <p:txBody>
          <a:bodyPr lIns="98918" tIns="47813" rIns="98918" bIns="47813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6520B-A48B-4707-B726-CABAEE16BBBB}" type="slidenum">
              <a:rPr lang="en-US"/>
              <a:pPr/>
              <a:t>13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364959-F80E-4AB3-AD68-FF06B596E3FD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37892" name="Text Box 2"/>
          <p:cNvSpPr>
            <a:spLocks noGrp="1" noChangeArrowheads="1"/>
          </p:cNvSpPr>
          <p:nvPr>
            <p:ph type="body"/>
          </p:nvPr>
        </p:nvSpPr>
        <p:spPr>
          <a:xfrm>
            <a:off x="975360" y="4560571"/>
            <a:ext cx="5364480" cy="441888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A7C3-1F85-4E89-AC1F-A6C119BDC0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E63B-23FE-4FB3-BD9C-A693984C20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F81BF-F28F-47BF-8208-C853BFDAAD45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9587"/>
          </a:xfrm>
          <a:noFill/>
          <a:ln/>
        </p:spPr>
        <p:txBody>
          <a:bodyPr wrap="none" anchor="ctr"/>
          <a:lstStyle/>
          <a:p>
            <a:endParaRPr lang="en-US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b="0" baseline="0" dirty="0" smtClean="0"/>
              <a:t>We will be stepping thru the entire flow…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039EDDCF-AF8B-4DF7-83B5-C9191279A24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20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BA6A6-4E52-4EF3-B63A-DFA374ED613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E63B-23FE-4FB3-BD9C-A693984C20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5FF5E17F-AF52-4440-855D-9935E8A88802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BA6A6-4E52-4EF3-B63A-DFA374ED613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C498E-2D3E-4E56-A022-918FD7020FE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7BE01-6050-4BC7-AC76-AB70080ECB0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E01F-979A-471A-91FB-17B2F9A180A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b="0" baseline="0" dirty="0" smtClean="0"/>
              <a:t>We will be stepping thru the entire flow…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Developer Centric the right word? Should we</a:t>
            </a:r>
            <a:r>
              <a:rPr lang="en-US" baseline="0" dirty="0" smtClean="0"/>
              <a:t> hyphenate, or put comma’s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658188" indent="-241654" defTabSz="4749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141495" indent="-241654" defTabSz="4749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624801" indent="-241654" defTabSz="4749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4108108" indent="-241654" defTabSz="47491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6" algn="l"/>
                <a:tab pos="1530472" algn="l"/>
                <a:tab pos="2295708" algn="l"/>
                <a:tab pos="3060944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8625EF-8AD9-4731-B728-003CCC5A2B1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41721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4618" y="9120814"/>
            <a:ext cx="3170582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6" tIns="48713" rIns="97426" bIns="48713" anchor="b"/>
          <a:lstStyle>
            <a:lvl1pPr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B0F04B7-894C-4138-ACA5-370603EDA099}" type="slidenum">
              <a:rPr lang="en-US" sz="1300" b="0">
                <a:latin typeface="Times" pitchFamily="18" charset="0"/>
                <a:cs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33</a:t>
            </a:fld>
            <a:endParaRPr lang="en-US" sz="1300" b="0" dirty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4144618" y="9120814"/>
            <a:ext cx="3170582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8" tIns="48709" rIns="97418" bIns="48709" anchor="b"/>
          <a:lstStyle>
            <a:lvl1pPr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2601BD0F-1FA7-49E5-A20A-08850FA407F0}" type="slidenum">
              <a:rPr lang="en-US" sz="1300" b="0">
                <a:latin typeface="Times" pitchFamily="18" charset="0"/>
                <a:cs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33</a:t>
            </a:fld>
            <a:endParaRPr lang="en-US" sz="1300" b="0" dirty="0">
              <a:latin typeface="Times" pitchFamily="18" charset="0"/>
              <a:cs typeface="Arial" pitchFamily="34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50888"/>
            <a:ext cx="4867275" cy="3649662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522" y="4621890"/>
            <a:ext cx="5597388" cy="45038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marL="239024" indent="-239024" defTabSz="997594">
              <a:buFontTx/>
              <a:buChar char="•"/>
            </a:pPr>
            <a:endParaRPr lang="ru-RU" sz="10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974036" y="4561227"/>
            <a:ext cx="5367130" cy="431857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5" tIns="48707" rIns="97415" bIns="48707"/>
          <a:lstStyle/>
          <a:p>
            <a:endParaRPr lang="ru-RU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4144618" y="9122452"/>
            <a:ext cx="3170582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5" tIns="48707" rIns="97415" bIns="48707" anchor="b"/>
          <a:lstStyle>
            <a:lvl1pPr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30BC45E7-15AA-473C-87CA-809BBE4959F7}" type="slidenum">
              <a:rPr lang="en-US" sz="1400" b="0">
                <a:latin typeface="Times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34</a:t>
            </a:fld>
            <a:endParaRPr lang="en-US" sz="1400" b="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364959-F80E-4AB3-AD68-FF06B596E3FD}" type="slidenum">
              <a:rPr lang="en-US"/>
              <a:pPr/>
              <a:t>35</a:t>
            </a:fld>
            <a:endParaRPr 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37892" name="Text Box 2"/>
          <p:cNvSpPr>
            <a:spLocks noGrp="1" noChangeArrowheads="1"/>
          </p:cNvSpPr>
          <p:nvPr>
            <p:ph type="body"/>
          </p:nvPr>
        </p:nvSpPr>
        <p:spPr>
          <a:xfrm>
            <a:off x="975360" y="4560571"/>
            <a:ext cx="5364480" cy="441888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6E9E4-0966-4EDB-8A04-B76970B1C58E}" type="slidenum">
              <a:rPr lang="en-US"/>
              <a:pPr/>
              <a:t>4</a:t>
            </a:fld>
            <a:endParaRPr lang="en-US"/>
          </a:p>
        </p:txBody>
      </p:sp>
      <p:sp>
        <p:nvSpPr>
          <p:cNvPr id="310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310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5" y="4561577"/>
            <a:ext cx="5363717" cy="431733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b="0" baseline="0" dirty="0" smtClean="0"/>
              <a:t>We will be stepping thru the entire flow…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b="0" baseline="0" dirty="0" smtClean="0"/>
              <a:t>We will be stepping thru the entire flow…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1EFB-A5CB-4FB6-B61C-75C73C1BAE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364959-F80E-4AB3-AD68-FF06B596E3FD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37892" name="Text Box 2"/>
          <p:cNvSpPr>
            <a:spLocks noGrp="1" noChangeArrowheads="1"/>
          </p:cNvSpPr>
          <p:nvPr>
            <p:ph type="body"/>
          </p:nvPr>
        </p:nvSpPr>
        <p:spPr>
          <a:xfrm>
            <a:off x="975360" y="4560571"/>
            <a:ext cx="5364480" cy="441888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6520B-A48B-4707-B726-CABAEE16BBBB}" type="slidenum">
              <a:rPr lang="en-US"/>
              <a:pPr/>
              <a:t>6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63" y="720797"/>
            <a:ext cx="5270477" cy="3599520"/>
          </a:xfrm>
          <a:ln/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6520B-A48B-4707-B726-CABAEE16BBBB}" type="slidenum">
              <a:rPr lang="en-US"/>
              <a:pPr/>
              <a:t>7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D6B8D-262D-4626-9238-6DB83F78B0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4725" cy="358775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58597"/>
            <a:ext cx="5363717" cy="4320316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6520B-A48B-4707-B726-CABAEE16BBBB}" type="slidenum">
              <a:rPr lang="en-US"/>
              <a:pPr/>
              <a:t>9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6" y="914401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400">
                <a:solidFill>
                  <a:srgbClr val="000000"/>
                </a:solidFill>
                <a:latin typeface="Arial" pitchFamily="-111" charset="0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3"/>
            <a:ext cx="91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81" y="914403"/>
            <a:ext cx="5407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6" y="4338639"/>
            <a:ext cx="292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4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304800"/>
            <a:ext cx="20320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59436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3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3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3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3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600200"/>
            <a:ext cx="8128000" cy="4470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53745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53745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553200"/>
            <a:ext cx="88392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172204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8128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3"/>
            <a:ext cx="7581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20" descr="Oracle WHITE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20000" y="6226179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22288" y="6454780"/>
            <a:ext cx="81534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endParaRPr lang="en-US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108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tutorials.ru/wp-content/uploads/2009/09/Google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.Pivovarov@oracle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racle.com/bigdata" TargetMode="External"/><Relationship Id="rId4" Type="http://schemas.openxmlformats.org/officeDocument/2006/relationships/hyperlink" Target="http://oracleb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9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9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30.bin"/><Relationship Id="rId38" Type="http://schemas.openxmlformats.org/officeDocument/2006/relationships/oleObject" Target="../embeddings/oleObject35.bin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4.bin"/><Relationship Id="rId40" Type="http://schemas.openxmlformats.org/officeDocument/2006/relationships/oleObject" Target="../embeddings/oleObject3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8762" y="4895793"/>
            <a:ext cx="7962900" cy="860425"/>
          </a:xfrm>
        </p:spPr>
        <p:txBody>
          <a:bodyPr/>
          <a:lstStyle/>
          <a:p>
            <a:pPr eaLnBrk="1" hangingPunct="1"/>
            <a:r>
              <a:rPr lang="ru-RU" dirty="0" smtClean="0"/>
              <a:t>Технологии </a:t>
            </a:r>
            <a:r>
              <a:rPr lang="en-US" dirty="0" smtClean="0"/>
              <a:t>Oracle</a:t>
            </a:r>
            <a:r>
              <a:rPr lang="ru-RU" dirty="0" smtClean="0"/>
              <a:t> для работы с </a:t>
            </a:r>
            <a:br>
              <a:rPr lang="ru-RU" dirty="0" smtClean="0"/>
            </a:br>
            <a:r>
              <a:rPr lang="ru-RU" dirty="0" smtClean="0"/>
              <a:t>Большими Данными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6" y="914400"/>
            <a:ext cx="2828925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4025" y="5934079"/>
            <a:ext cx="2516073" cy="139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0" dirty="0" smtClean="0"/>
              <a:t>Андрей Пивоваров </a:t>
            </a:r>
            <a:br>
              <a:rPr lang="ru-RU" sz="2000" b="0" dirty="0" smtClean="0"/>
            </a:br>
            <a:r>
              <a:rPr lang="en-US" sz="2000" b="0" dirty="0" smtClean="0"/>
              <a:t>Oracle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algn="l"/>
            <a:endParaRPr lang="en-US" b="0" dirty="0" smtClean="0"/>
          </a:p>
        </p:txBody>
      </p:sp>
      <p:pic>
        <p:nvPicPr>
          <p:cNvPr id="5" name="Picture 42" descr="hq1.jpg                                                        00036DC3Macintosh HD                   BDB54B63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000" y="914400"/>
            <a:ext cx="37782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Пример: Таблица </a:t>
            </a:r>
            <a:r>
              <a:rPr lang="en-US" sz="2800" dirty="0" smtClean="0"/>
              <a:t>LINEITEMS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84200" y="1955800"/>
          <a:ext cx="7835900" cy="300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768"/>
                <a:gridCol w="1752281"/>
                <a:gridCol w="1698876"/>
                <a:gridCol w="1395975"/>
              </a:tblGrid>
              <a:tr h="402209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сжатия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Разница</a:t>
                      </a:r>
                      <a:endParaRPr lang="en-US" dirty="0"/>
                    </a:p>
                  </a:txBody>
                  <a:tcPr/>
                </a:tc>
              </a:tr>
              <a:tr h="402209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</a:t>
                      </a:r>
                      <a:r>
                        <a:rPr lang="ru-RU" baseline="0" dirty="0" smtClean="0"/>
                        <a:t> на диске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6697.73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1456.76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 раз</a:t>
                      </a:r>
                      <a:endParaRPr lang="en-US" dirty="0"/>
                    </a:p>
                  </a:txBody>
                  <a:tcPr/>
                </a:tc>
              </a:tr>
              <a:tr h="402209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Записей на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млн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46</a:t>
                      </a:r>
                      <a:r>
                        <a:rPr lang="ru-RU" dirty="0" smtClean="0"/>
                        <a:t> млн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4,6 раз</a:t>
                      </a:r>
                      <a:endParaRPr lang="en-US" dirty="0"/>
                    </a:p>
                  </a:txBody>
                  <a:tcPr/>
                </a:tc>
              </a:tr>
              <a:tr h="694224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r>
                        <a:rPr lang="ru-RU" baseline="0" dirty="0" smtClean="0"/>
                        <a:t> запроса </a:t>
                      </a:r>
                      <a:r>
                        <a:rPr lang="en-US" baseline="0" dirty="0" smtClean="0"/>
                        <a:t>FULL 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364 </a:t>
                      </a:r>
                      <a:r>
                        <a:rPr lang="ru-RU" dirty="0" smtClean="0"/>
                        <a:t>сек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r>
                        <a:rPr lang="ru-RU" dirty="0" smtClean="0"/>
                        <a:t> сек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4,23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раз</a:t>
                      </a:r>
                      <a:endParaRPr lang="en-US" dirty="0"/>
                    </a:p>
                  </a:txBody>
                  <a:tcPr/>
                </a:tc>
              </a:tr>
              <a:tr h="410549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сканирования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18.4 </a:t>
                      </a:r>
                      <a:r>
                        <a:rPr lang="en-US" baseline="0" dirty="0" smtClean="0"/>
                        <a:t>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16,9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-9%</a:t>
                      </a:r>
                      <a:endParaRPr lang="en-US" dirty="0"/>
                    </a:p>
                  </a:txBody>
                  <a:tcPr/>
                </a:tc>
              </a:tr>
              <a:tr h="694224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</a:t>
                      </a:r>
                      <a:r>
                        <a:rPr lang="ru-RU" baseline="0" dirty="0" smtClean="0"/>
                        <a:t> сканирования в записях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r>
                        <a:rPr lang="ru-RU" dirty="0" smtClean="0"/>
                        <a:t>,9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млн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363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7 млн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4,23</a:t>
                      </a:r>
                      <a:r>
                        <a:rPr lang="ru-RU" baseline="0" dirty="0" smtClean="0"/>
                        <a:t> раз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1016000"/>
            <a:ext cx="827974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Количество записей: 31,2</a:t>
            </a:r>
            <a:r>
              <a:rPr lang="en-US" dirty="0" smtClean="0"/>
              <a:t>7</a:t>
            </a:r>
            <a:r>
              <a:rPr lang="ru-RU" dirty="0" smtClean="0"/>
              <a:t> миллиарда (31 266 980 184)</a:t>
            </a:r>
          </a:p>
          <a:p>
            <a:pPr algn="l"/>
            <a:r>
              <a:rPr lang="ru-RU" dirty="0" smtClean="0"/>
              <a:t>На </a:t>
            </a:r>
            <a:r>
              <a:rPr lang="en-US" dirty="0" err="1" smtClean="0"/>
              <a:t>Exadata</a:t>
            </a:r>
            <a:r>
              <a:rPr lang="en-US" dirty="0" smtClean="0"/>
              <a:t> X2-8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57188"/>
            <a:ext cx="8255000" cy="8572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ea typeface="MS PGothic" pitchFamily="34" charset="-128"/>
              </a:rPr>
              <a:t>Масштабируемость </a:t>
            </a:r>
            <a:r>
              <a:rPr lang="en-US" sz="2800" dirty="0" smtClean="0">
                <a:ea typeface="MS PGothic" pitchFamily="34" charset="-128"/>
              </a:rPr>
              <a:t/>
            </a:r>
            <a:br>
              <a:rPr lang="en-US" sz="2800" dirty="0" smtClean="0">
                <a:ea typeface="MS PGothic" pitchFamily="34" charset="-128"/>
              </a:rPr>
            </a:br>
            <a:r>
              <a:rPr lang="ru-RU" sz="1800" dirty="0" smtClean="0"/>
              <a:t>До 8 стоек б</a:t>
            </a:r>
            <a:r>
              <a:rPr lang="ru-RU" sz="1800" dirty="0" smtClean="0">
                <a:ea typeface="MS PGothic" pitchFamily="34" charset="-128"/>
              </a:rPr>
              <a:t>ез покупки доп. сетевого оборудования</a:t>
            </a:r>
            <a:r>
              <a:rPr lang="en-US" sz="2800" dirty="0" smtClean="0">
                <a:ea typeface="MS PGothic" pitchFamily="34" charset="-128"/>
              </a:rPr>
              <a:t/>
            </a:r>
            <a:br>
              <a:rPr lang="en-US" sz="2800" dirty="0" smtClean="0">
                <a:ea typeface="MS PGothic" pitchFamily="34" charset="-128"/>
              </a:rPr>
            </a:br>
            <a:endParaRPr lang="en-US" sz="3600" dirty="0" smtClean="0">
              <a:ea typeface="MS PGothic" pitchFamily="34" charset="-128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225675" y="3219450"/>
            <a:ext cx="577850" cy="534988"/>
          </a:xfrm>
          <a:prstGeom prst="rightArrow">
            <a:avLst>
              <a:gd name="adj1" fmla="val 50000"/>
              <a:gd name="adj2" fmla="val 27003"/>
            </a:avLst>
          </a:prstGeom>
          <a:gradFill rotWithShape="0">
            <a:gsLst>
              <a:gs pos="0">
                <a:srgbClr val="2A5ABA"/>
              </a:gs>
              <a:gs pos="50000">
                <a:srgbClr val="132A56"/>
              </a:gs>
              <a:gs pos="100000">
                <a:srgbClr val="2A5AB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16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14340" name="Picture 9" descr="ExadataX2-8_1up_007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1758950"/>
            <a:ext cx="150336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2946400" y="1562100"/>
            <a:ext cx="5667375" cy="3392488"/>
            <a:chOff x="3095009" y="439627"/>
            <a:chExt cx="9067772" cy="5427430"/>
          </a:xfrm>
        </p:grpSpPr>
        <p:sp>
          <p:nvSpPr>
            <p:cNvPr id="14345" name="Text Box 4"/>
            <p:cNvSpPr txBox="1">
              <a:spLocks noChangeArrowheads="1"/>
            </p:cNvSpPr>
            <p:nvPr/>
          </p:nvSpPr>
          <p:spPr bwMode="auto">
            <a:xfrm>
              <a:off x="6402388" y="796925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endParaRPr lang="en-US" sz="2000" b="1"/>
            </a:p>
          </p:txBody>
        </p:sp>
        <p:pic>
          <p:nvPicPr>
            <p:cNvPr id="14346" name="Picture 11" descr="ExadataX2-8_cluster_close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009" y="1499008"/>
              <a:ext cx="3852963" cy="361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ExadataX2-8_cluster_closed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3336" y="439627"/>
              <a:ext cx="5779445" cy="542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054225" y="5059363"/>
            <a:ext cx="59197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defTabSz="2436813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kern="0" dirty="0" smtClean="0">
                <a:cs typeface="+mn-cs"/>
              </a:rPr>
              <a:t>Тысячи процессорных</a:t>
            </a:r>
            <a:r>
              <a:rPr lang="en-US" sz="2400" kern="0" dirty="0" smtClean="0">
                <a:cs typeface="+mn-cs"/>
              </a:rPr>
              <a:t> </a:t>
            </a:r>
            <a:r>
              <a:rPr lang="ru-RU" sz="2400" kern="0" dirty="0" smtClean="0">
                <a:cs typeface="+mn-cs"/>
              </a:rPr>
              <a:t>ядер</a:t>
            </a:r>
            <a:endParaRPr lang="en-US" sz="2400" kern="0" dirty="0">
              <a:cs typeface="+mn-cs"/>
            </a:endParaRPr>
          </a:p>
          <a:p>
            <a:pPr marL="571500" indent="-571500" defTabSz="2436813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kern="0" dirty="0" smtClean="0">
                <a:cs typeface="+mn-cs"/>
              </a:rPr>
              <a:t>Петабайты данных</a:t>
            </a:r>
            <a:endParaRPr lang="en-US" sz="2400" kern="0" dirty="0"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305800" cy="533400"/>
          </a:xfrm>
          <a:noFill/>
          <a:ln/>
        </p:spPr>
        <p:txBody>
          <a:bodyPr anchor="ctr"/>
          <a:lstStyle/>
          <a:p>
            <a:r>
              <a:rPr lang="ru-RU" sz="2800"/>
              <a:t>Пространственные данные в таблицах </a:t>
            </a:r>
            <a:r>
              <a:rPr lang="en-US" sz="2800"/>
              <a:t>Oracle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9888" y="3609975"/>
            <a:ext cx="8405812" cy="2782888"/>
            <a:chOff x="233" y="2274"/>
            <a:chExt cx="5295" cy="1753"/>
          </a:xfrm>
        </p:grpSpPr>
        <p:sp>
          <p:nvSpPr>
            <p:cNvPr id="1072132" name="Rectangle 4"/>
            <p:cNvSpPr>
              <a:spLocks noChangeArrowheads="1"/>
            </p:cNvSpPr>
            <p:nvPr/>
          </p:nvSpPr>
          <p:spPr bwMode="auto">
            <a:xfrm>
              <a:off x="234" y="227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defTabSz="822325" eaLnBrk="0" hangingPunct="0">
                <a:lnSpc>
                  <a:spcPct val="100000"/>
                </a:lnSpc>
                <a:buClrTx/>
              </a:pPr>
              <a:endParaRPr lang="ru-RU" sz="2400" i="1">
                <a:solidFill>
                  <a:schemeClr val="folHlink"/>
                </a:solidFill>
                <a:cs typeface="Times New Roman" pitchFamily="18" charset="0"/>
              </a:endParaRPr>
            </a:p>
          </p:txBody>
        </p:sp>
        <p:sp>
          <p:nvSpPr>
            <p:cNvPr id="1072133" name="Rectangle 5"/>
            <p:cNvSpPr>
              <a:spLocks noChangeArrowheads="1"/>
            </p:cNvSpPr>
            <p:nvPr/>
          </p:nvSpPr>
          <p:spPr bwMode="blackWhite">
            <a:xfrm>
              <a:off x="235" y="2620"/>
              <a:ext cx="727" cy="1407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89804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89804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</a:rPr>
                <a:t>ID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3</a:t>
              </a:r>
            </a:p>
          </p:txBody>
        </p:sp>
        <p:sp>
          <p:nvSpPr>
            <p:cNvPr id="1072134" name="Rectangle 6"/>
            <p:cNvSpPr>
              <a:spLocks noChangeArrowheads="1"/>
            </p:cNvSpPr>
            <p:nvPr/>
          </p:nvSpPr>
          <p:spPr bwMode="blackWhite">
            <a:xfrm>
              <a:off x="1858" y="2620"/>
              <a:ext cx="971" cy="1407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89804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89804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</a:rPr>
                <a:t>SURFACE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ru-RU" sz="1600">
                  <a:solidFill>
                    <a:srgbClr val="000066"/>
                  </a:solidFill>
                </a:rPr>
                <a:t>Асфальт</a:t>
              </a:r>
              <a:endParaRPr lang="en-US" sz="1600">
                <a:solidFill>
                  <a:srgbClr val="000066"/>
                </a:solidFill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ru-RU" sz="1600">
                  <a:solidFill>
                    <a:srgbClr val="000066"/>
                  </a:solidFill>
                </a:rPr>
                <a:t>Асфальт</a:t>
              </a:r>
              <a:endParaRPr lang="en-US" sz="1600">
                <a:solidFill>
                  <a:srgbClr val="000066"/>
                </a:solidFill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ru-RU" sz="1600">
                  <a:solidFill>
                    <a:srgbClr val="000066"/>
                  </a:solidFill>
                </a:rPr>
                <a:t>Асфальт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1072135" name="Rectangle 7"/>
            <p:cNvSpPr>
              <a:spLocks noChangeArrowheads="1"/>
            </p:cNvSpPr>
            <p:nvPr/>
          </p:nvSpPr>
          <p:spPr bwMode="blackWhite">
            <a:xfrm>
              <a:off x="962" y="2620"/>
              <a:ext cx="895" cy="1407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89804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89804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</a:rPr>
                <a:t>NAME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Pine Cir.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2nd St.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3rd St. </a:t>
              </a:r>
            </a:p>
          </p:txBody>
        </p:sp>
        <p:sp>
          <p:nvSpPr>
            <p:cNvPr id="1072136" name="Rectangle 8"/>
            <p:cNvSpPr>
              <a:spLocks noChangeArrowheads="1"/>
            </p:cNvSpPr>
            <p:nvPr/>
          </p:nvSpPr>
          <p:spPr bwMode="blackWhite">
            <a:xfrm>
              <a:off x="2834" y="2620"/>
              <a:ext cx="820" cy="1407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89804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89804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</a:rPr>
                <a:t>LANES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endParaRPr lang="en-US" sz="1600">
                <a:solidFill>
                  <a:srgbClr val="000066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1072137" name="Rectangle 9"/>
            <p:cNvSpPr>
              <a:spLocks noChangeArrowheads="1"/>
            </p:cNvSpPr>
            <p:nvPr/>
          </p:nvSpPr>
          <p:spPr bwMode="blackWhite">
            <a:xfrm>
              <a:off x="3666" y="2620"/>
              <a:ext cx="1860" cy="1407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89804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89804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lnSpc>
                  <a:spcPct val="95000"/>
                </a:lnSpc>
                <a:spcBef>
                  <a:spcPct val="60000"/>
                </a:spcBef>
                <a:buClrTx/>
              </a:pPr>
              <a:r>
                <a:rPr lang="en-US" sz="1600">
                  <a:solidFill>
                    <a:srgbClr val="000066"/>
                  </a:solidFill>
                </a:rPr>
                <a:t>GEOMETRY</a:t>
              </a:r>
            </a:p>
          </p:txBody>
        </p:sp>
        <p:sp>
          <p:nvSpPr>
            <p:cNvPr id="1072138" name="Line 10"/>
            <p:cNvSpPr>
              <a:spLocks noChangeShapeType="1"/>
            </p:cNvSpPr>
            <p:nvPr/>
          </p:nvSpPr>
          <p:spPr bwMode="blackWhite">
            <a:xfrm>
              <a:off x="233" y="2853"/>
              <a:ext cx="5294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39" name="Line 11"/>
            <p:cNvSpPr>
              <a:spLocks noChangeShapeType="1"/>
            </p:cNvSpPr>
            <p:nvPr/>
          </p:nvSpPr>
          <p:spPr bwMode="auto">
            <a:xfrm flipH="1" flipV="1">
              <a:off x="2643" y="2680"/>
              <a:ext cx="1170" cy="42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477" y="2912"/>
              <a:ext cx="247" cy="260"/>
              <a:chOff x="4477" y="2912"/>
              <a:chExt cx="247" cy="260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477" y="2928"/>
                <a:ext cx="247" cy="244"/>
                <a:chOff x="4477" y="2928"/>
                <a:chExt cx="247" cy="244"/>
              </a:xfrm>
            </p:grpSpPr>
            <p:sp>
              <p:nvSpPr>
                <p:cNvPr id="1072142" name="Oval 14"/>
                <p:cNvSpPr>
                  <a:spLocks noChangeArrowheads="1"/>
                </p:cNvSpPr>
                <p:nvPr/>
              </p:nvSpPr>
              <p:spPr bwMode="auto">
                <a:xfrm rot="2040000">
                  <a:off x="4477" y="2933"/>
                  <a:ext cx="247" cy="239"/>
                </a:xfrm>
                <a:prstGeom prst="ellips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143" name="Oval 15"/>
                <p:cNvSpPr>
                  <a:spLocks noChangeArrowheads="1"/>
                </p:cNvSpPr>
                <p:nvPr/>
              </p:nvSpPr>
              <p:spPr bwMode="auto">
                <a:xfrm rot="2040000">
                  <a:off x="4613" y="2928"/>
                  <a:ext cx="8" cy="8"/>
                </a:xfrm>
                <a:prstGeom prst="ellipse">
                  <a:avLst/>
                </a:prstGeom>
                <a:solidFill>
                  <a:srgbClr val="063DE8"/>
                </a:soli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144" name="Oval 16"/>
                <p:cNvSpPr>
                  <a:spLocks noChangeArrowheads="1"/>
                </p:cNvSpPr>
                <p:nvPr/>
              </p:nvSpPr>
              <p:spPr bwMode="auto">
                <a:xfrm rot="2040000">
                  <a:off x="4519" y="3145"/>
                  <a:ext cx="8" cy="8"/>
                </a:xfrm>
                <a:prstGeom prst="ellipse">
                  <a:avLst/>
                </a:prstGeom>
                <a:solidFill>
                  <a:srgbClr val="063DE8"/>
                </a:soli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145" name="Oval 17"/>
                <p:cNvSpPr>
                  <a:spLocks noChangeArrowheads="1"/>
                </p:cNvSpPr>
                <p:nvPr/>
              </p:nvSpPr>
              <p:spPr bwMode="auto">
                <a:xfrm rot="2040000">
                  <a:off x="4715" y="3099"/>
                  <a:ext cx="8" cy="8"/>
                </a:xfrm>
                <a:prstGeom prst="ellipse">
                  <a:avLst/>
                </a:prstGeom>
                <a:solidFill>
                  <a:srgbClr val="063DE8"/>
                </a:soli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2146" name="Oval 18"/>
              <p:cNvSpPr>
                <a:spLocks noChangeArrowheads="1"/>
              </p:cNvSpPr>
              <p:nvPr/>
            </p:nvSpPr>
            <p:spPr bwMode="auto">
              <a:xfrm>
                <a:off x="4513" y="3128"/>
                <a:ext cx="19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47" name="Oval 19"/>
              <p:cNvSpPr>
                <a:spLocks noChangeArrowheads="1"/>
              </p:cNvSpPr>
              <p:nvPr/>
            </p:nvSpPr>
            <p:spPr bwMode="auto">
              <a:xfrm>
                <a:off x="4602" y="2912"/>
                <a:ext cx="17" cy="22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48" name="Oval 20"/>
              <p:cNvSpPr>
                <a:spLocks noChangeArrowheads="1"/>
              </p:cNvSpPr>
              <p:nvPr/>
            </p:nvSpPr>
            <p:spPr bwMode="auto">
              <a:xfrm>
                <a:off x="4706" y="3084"/>
                <a:ext cx="17" cy="21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372" y="3213"/>
              <a:ext cx="554" cy="405"/>
              <a:chOff x="4372" y="3213"/>
              <a:chExt cx="554" cy="405"/>
            </a:xfrm>
          </p:grpSpPr>
          <p:sp>
            <p:nvSpPr>
              <p:cNvPr id="1072150" name="Arc 22"/>
              <p:cNvSpPr>
                <a:spLocks/>
              </p:cNvSpPr>
              <p:nvPr/>
            </p:nvSpPr>
            <p:spPr bwMode="auto">
              <a:xfrm rot="18960000">
                <a:off x="4485" y="3213"/>
                <a:ext cx="348" cy="405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51" name="Oval 23"/>
              <p:cNvSpPr>
                <a:spLocks noChangeArrowheads="1"/>
              </p:cNvSpPr>
              <p:nvPr/>
            </p:nvSpPr>
            <p:spPr bwMode="auto">
              <a:xfrm rot="18960000">
                <a:off x="4372" y="3376"/>
                <a:ext cx="12" cy="16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52" name="Oval 24"/>
              <p:cNvSpPr>
                <a:spLocks noChangeArrowheads="1"/>
              </p:cNvSpPr>
              <p:nvPr/>
            </p:nvSpPr>
            <p:spPr bwMode="auto">
              <a:xfrm rot="18960000">
                <a:off x="4648" y="3520"/>
                <a:ext cx="12" cy="1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53" name="Oval 25"/>
              <p:cNvSpPr>
                <a:spLocks noChangeArrowheads="1"/>
              </p:cNvSpPr>
              <p:nvPr/>
            </p:nvSpPr>
            <p:spPr bwMode="auto">
              <a:xfrm rot="18960000">
                <a:off x="4915" y="3429"/>
                <a:ext cx="11" cy="17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422" y="3790"/>
              <a:ext cx="469" cy="149"/>
              <a:chOff x="4422" y="3790"/>
              <a:chExt cx="469" cy="149"/>
            </a:xfrm>
          </p:grpSpPr>
          <p:sp>
            <p:nvSpPr>
              <p:cNvPr id="1072155" name="Line 27"/>
              <p:cNvSpPr>
                <a:spLocks noChangeShapeType="1"/>
              </p:cNvSpPr>
              <p:nvPr/>
            </p:nvSpPr>
            <p:spPr bwMode="auto">
              <a:xfrm>
                <a:off x="4437" y="3876"/>
                <a:ext cx="76" cy="55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56" name="Line 28"/>
              <p:cNvSpPr>
                <a:spLocks noChangeShapeType="1"/>
              </p:cNvSpPr>
              <p:nvPr/>
            </p:nvSpPr>
            <p:spPr bwMode="auto">
              <a:xfrm flipV="1">
                <a:off x="4514" y="3894"/>
                <a:ext cx="232" cy="36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57" name="Line 29"/>
              <p:cNvSpPr>
                <a:spLocks noChangeShapeType="1"/>
              </p:cNvSpPr>
              <p:nvPr/>
            </p:nvSpPr>
            <p:spPr bwMode="auto">
              <a:xfrm>
                <a:off x="4747" y="3820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58" name="Line 30"/>
              <p:cNvSpPr>
                <a:spLocks noChangeShapeType="1"/>
              </p:cNvSpPr>
              <p:nvPr/>
            </p:nvSpPr>
            <p:spPr bwMode="auto">
              <a:xfrm>
                <a:off x="4750" y="3820"/>
                <a:ext cx="72" cy="54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59" name="Line 31"/>
              <p:cNvSpPr>
                <a:spLocks noChangeShapeType="1"/>
              </p:cNvSpPr>
              <p:nvPr/>
            </p:nvSpPr>
            <p:spPr bwMode="auto">
              <a:xfrm flipH="1">
                <a:off x="4827" y="3801"/>
                <a:ext cx="57" cy="7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60" name="Oval 32"/>
              <p:cNvSpPr>
                <a:spLocks noChangeArrowheads="1"/>
              </p:cNvSpPr>
              <p:nvPr/>
            </p:nvSpPr>
            <p:spPr bwMode="auto">
              <a:xfrm>
                <a:off x="4506" y="3920"/>
                <a:ext cx="19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1" name="Oval 33"/>
              <p:cNvSpPr>
                <a:spLocks noChangeArrowheads="1"/>
              </p:cNvSpPr>
              <p:nvPr/>
            </p:nvSpPr>
            <p:spPr bwMode="auto">
              <a:xfrm>
                <a:off x="4422" y="3867"/>
                <a:ext cx="20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2" name="Oval 34"/>
              <p:cNvSpPr>
                <a:spLocks noChangeArrowheads="1"/>
              </p:cNvSpPr>
              <p:nvPr/>
            </p:nvSpPr>
            <p:spPr bwMode="auto">
              <a:xfrm>
                <a:off x="4871" y="3790"/>
                <a:ext cx="20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3" name="Oval 35"/>
              <p:cNvSpPr>
                <a:spLocks noChangeArrowheads="1"/>
              </p:cNvSpPr>
              <p:nvPr/>
            </p:nvSpPr>
            <p:spPr bwMode="auto">
              <a:xfrm>
                <a:off x="4813" y="3867"/>
                <a:ext cx="20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4" name="Oval 36"/>
              <p:cNvSpPr>
                <a:spLocks noChangeArrowheads="1"/>
              </p:cNvSpPr>
              <p:nvPr/>
            </p:nvSpPr>
            <p:spPr bwMode="auto">
              <a:xfrm>
                <a:off x="4740" y="3812"/>
                <a:ext cx="20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5" name="Oval 37"/>
              <p:cNvSpPr>
                <a:spLocks noChangeArrowheads="1"/>
              </p:cNvSpPr>
              <p:nvPr/>
            </p:nvSpPr>
            <p:spPr bwMode="auto">
              <a:xfrm>
                <a:off x="4740" y="3884"/>
                <a:ext cx="20" cy="19"/>
              </a:xfrm>
              <a:prstGeom prst="ellipse">
                <a:avLst/>
              </a:prstGeom>
              <a:solidFill>
                <a:srgbClr val="063DE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2166" name="Line 38"/>
            <p:cNvSpPr>
              <a:spLocks noChangeShapeType="1"/>
            </p:cNvSpPr>
            <p:nvPr/>
          </p:nvSpPr>
          <p:spPr bwMode="blackWhite">
            <a:xfrm>
              <a:off x="234" y="3256"/>
              <a:ext cx="5294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167" name="Line 39"/>
            <p:cNvSpPr>
              <a:spLocks noChangeShapeType="1"/>
            </p:cNvSpPr>
            <p:nvPr/>
          </p:nvSpPr>
          <p:spPr bwMode="blackWhite">
            <a:xfrm>
              <a:off x="234" y="3687"/>
              <a:ext cx="5294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72168" name="Picture 40" descr="oms_map8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3962400" cy="2971800"/>
          </a:xfrm>
          <a:prstGeom prst="rect">
            <a:avLst/>
          </a:prstGeom>
          <a:noFill/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638800" y="1813985"/>
            <a:ext cx="3265488" cy="1592268"/>
            <a:chOff x="3511" y="1392"/>
            <a:chExt cx="2057" cy="1003"/>
          </a:xfrm>
        </p:grpSpPr>
        <p:sp>
          <p:nvSpPr>
            <p:cNvPr id="1072170" name="Text Box 42"/>
            <p:cNvSpPr txBox="1">
              <a:spLocks noChangeArrowheads="1"/>
            </p:cNvSpPr>
            <p:nvPr/>
          </p:nvSpPr>
          <p:spPr bwMode="auto">
            <a:xfrm>
              <a:off x="3511" y="1392"/>
              <a:ext cx="2057" cy="8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ru-RU" dirty="0"/>
                <a:t>Типы данных и модели</a:t>
              </a:r>
              <a:r>
                <a:rPr lang="en-US" dirty="0"/>
                <a:t>:</a:t>
              </a:r>
            </a:p>
            <a:p>
              <a:pPr lvl="2" algn="l" eaLnBrk="0" hangingPunct="0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en-US" sz="1400" dirty="0"/>
                <a:t>SDO_GEOMETRY</a:t>
              </a:r>
            </a:p>
            <a:p>
              <a:pPr lvl="2" algn="l" eaLnBrk="0" hangingPunct="0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en-US" sz="1400" dirty="0"/>
                <a:t>SDO_TOPO_GEOMETRY</a:t>
              </a:r>
            </a:p>
            <a:p>
              <a:pPr lvl="2" algn="l" eaLnBrk="0" hangingPunct="0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en-US" sz="1400" dirty="0"/>
                <a:t>SDO_GEORASTER</a:t>
              </a:r>
            </a:p>
          </p:txBody>
        </p:sp>
        <p:sp>
          <p:nvSpPr>
            <p:cNvPr id="1072171" name="Text Box 43"/>
            <p:cNvSpPr txBox="1">
              <a:spLocks noChangeArrowheads="1"/>
            </p:cNvSpPr>
            <p:nvPr/>
          </p:nvSpPr>
          <p:spPr bwMode="auto">
            <a:xfrm>
              <a:off x="3559" y="1871"/>
              <a:ext cx="52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</a:pPr>
              <a:r>
                <a:rPr lang="ru-RU" sz="1400" b="0" dirty="0"/>
                <a:t>Вектор</a:t>
              </a:r>
              <a:endParaRPr lang="en-US" sz="1400" b="0" dirty="0"/>
            </a:p>
          </p:txBody>
        </p:sp>
        <p:sp>
          <p:nvSpPr>
            <p:cNvPr id="1072175" name="Line 47"/>
            <p:cNvSpPr>
              <a:spLocks noChangeShapeType="1"/>
            </p:cNvSpPr>
            <p:nvPr/>
          </p:nvSpPr>
          <p:spPr bwMode="auto">
            <a:xfrm>
              <a:off x="4039" y="1729"/>
              <a:ext cx="4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2177" name="Text Box 49"/>
            <p:cNvSpPr txBox="1">
              <a:spLocks noChangeArrowheads="1"/>
            </p:cNvSpPr>
            <p:nvPr/>
          </p:nvSpPr>
          <p:spPr bwMode="auto">
            <a:xfrm>
              <a:off x="3559" y="2203"/>
              <a:ext cx="52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</a:pPr>
              <a:r>
                <a:rPr lang="ru-RU" sz="1400" b="0" dirty="0"/>
                <a:t>Растр</a:t>
              </a:r>
              <a:endParaRPr lang="en-US" sz="1400" b="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55588"/>
            <a:ext cx="7581900" cy="523875"/>
          </a:xfrm>
        </p:spPr>
        <p:txBody>
          <a:bodyPr/>
          <a:lstStyle/>
          <a:p>
            <a:r>
              <a:rPr lang="ru-RU" sz="2800" dirty="0" smtClean="0"/>
              <a:t>Возможности </a:t>
            </a:r>
            <a:r>
              <a:rPr lang="en-US" sz="2800" dirty="0" smtClean="0"/>
              <a:t>Oracle Spatial and Graph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01725"/>
            <a:ext cx="7292975" cy="3076575"/>
          </a:xfrm>
        </p:spPr>
        <p:txBody>
          <a:bodyPr/>
          <a:lstStyle/>
          <a:p>
            <a:endParaRPr lang="en-US" dirty="0" smtClean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ru-RU" sz="1800" dirty="0"/>
          </a:p>
          <a:p>
            <a:pPr lvl="1"/>
            <a:endParaRPr lang="ru-RU" sz="1800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0" y="1490306"/>
            <a:ext cx="9047576" cy="38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&lt;Insert Picture Here&gt;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368" y="2515468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Oracle </a:t>
            </a:r>
            <a:r>
              <a:rPr lang="ru-RU" sz="4000" dirty="0" smtClean="0"/>
              <a:t>и </a:t>
            </a:r>
            <a:r>
              <a:rPr lang="en-US" sz="4000" dirty="0" smtClean="0"/>
              <a:t>Big Data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174"/>
            <a:ext cx="7581900" cy="478968"/>
          </a:xfrm>
        </p:spPr>
        <p:txBody>
          <a:bodyPr/>
          <a:lstStyle/>
          <a:p>
            <a:r>
              <a:rPr lang="ru-RU" dirty="0" smtClean="0"/>
              <a:t>Текущая ситуация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8001" y="935181"/>
            <a:ext cx="8128000" cy="4470400"/>
          </a:xfrm>
        </p:spPr>
        <p:txBody>
          <a:bodyPr/>
          <a:lstStyle/>
          <a:p>
            <a:r>
              <a:rPr lang="ru-RU" sz="2000" dirty="0" smtClean="0"/>
              <a:t>Компании </a:t>
            </a:r>
            <a:r>
              <a:rPr lang="ru-RU" sz="2000" dirty="0" smtClean="0"/>
              <a:t> и организации строят </a:t>
            </a:r>
            <a:r>
              <a:rPr lang="ru-RU" sz="2000" dirty="0" smtClean="0"/>
              <a:t>корпоративные хранилища данных</a:t>
            </a:r>
          </a:p>
          <a:p>
            <a:pPr lvl="1"/>
            <a:r>
              <a:rPr lang="ru-RU" sz="1800" dirty="0" smtClean="0"/>
              <a:t>Как правило на реляционных базах, таких как </a:t>
            </a:r>
            <a:r>
              <a:rPr lang="en-US" sz="1800" dirty="0" smtClean="0"/>
              <a:t>Oracle.</a:t>
            </a:r>
          </a:p>
          <a:p>
            <a:r>
              <a:rPr lang="ru-RU" sz="2000" dirty="0" smtClean="0"/>
              <a:t>Хранилища бывают маленькие, большие и сверхбольшие</a:t>
            </a:r>
          </a:p>
          <a:p>
            <a:pPr lvl="1"/>
            <a:r>
              <a:rPr lang="ru-RU" sz="1800" dirty="0" smtClean="0"/>
              <a:t>В случае сверхбольших иногда приходится не хранить данные за все периоды</a:t>
            </a:r>
          </a:p>
          <a:p>
            <a:pPr lvl="1"/>
            <a:r>
              <a:rPr lang="ru-RU" sz="1800" dirty="0" smtClean="0"/>
              <a:t>А хотелось бы. Хранилище – это «память» </a:t>
            </a:r>
            <a:r>
              <a:rPr lang="ru-RU" sz="1800" dirty="0" smtClean="0"/>
              <a:t>компании (организации)</a:t>
            </a:r>
            <a:endParaRPr lang="ru-RU" sz="1800" dirty="0" smtClean="0"/>
          </a:p>
          <a:p>
            <a:r>
              <a:rPr lang="ru-RU" sz="2000" dirty="0" smtClean="0"/>
              <a:t>Появляются новые источники данных, которые хочется обрабатывать</a:t>
            </a:r>
          </a:p>
          <a:p>
            <a:pPr lvl="1"/>
            <a:r>
              <a:rPr lang="ru-RU" sz="1600" dirty="0" smtClean="0"/>
              <a:t>Социальные сети, твиттер, и проч.</a:t>
            </a:r>
          </a:p>
          <a:p>
            <a:r>
              <a:rPr lang="ru-RU" sz="2000" dirty="0" smtClean="0"/>
              <a:t>Появляется желание обрабатывать то, что всегда существовало, но никто не пытался хранить и обрабатывать</a:t>
            </a:r>
          </a:p>
          <a:p>
            <a:pPr lvl="1"/>
            <a:r>
              <a:rPr lang="ru-RU" sz="1600" dirty="0" smtClean="0"/>
              <a:t>Очень подробные данные, логи, видео, неструктурированный контент</a:t>
            </a:r>
          </a:p>
          <a:p>
            <a:r>
              <a:rPr lang="ru-RU" sz="2000" dirty="0" smtClean="0"/>
              <a:t>Используя  традиционные технологии это делать может быть очень дорого или невозможно</a:t>
            </a:r>
          </a:p>
          <a:p>
            <a:pPr lvl="1"/>
            <a:r>
              <a:rPr lang="ru-RU" sz="1600" b="1" dirty="0" smtClean="0"/>
              <a:t>Затраты на инфраструктуру могут быть выше, чем получаемый эффект</a:t>
            </a:r>
          </a:p>
          <a:p>
            <a:pPr>
              <a:buNone/>
            </a:pPr>
            <a:endParaRPr lang="ru-RU" sz="20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er-with-gold-p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63" y="690884"/>
            <a:ext cx="4217434" cy="5389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8774" y="133777"/>
            <a:ext cx="796834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Особенности обработки больших данных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91694" y="622762"/>
            <a:ext cx="3960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b="0" dirty="0" smtClean="0"/>
              <a:t>Большие</a:t>
            </a:r>
            <a:r>
              <a:rPr lang="en-US" sz="2400" b="0" dirty="0" smtClean="0"/>
              <a:t> </a:t>
            </a:r>
            <a:r>
              <a:rPr lang="ru-RU" sz="2400" b="0" dirty="0" smtClean="0"/>
              <a:t>объемы данных нужно хранить желательно дешевле, чем в традиционных СУБД.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0" dirty="0" smtClean="0"/>
              <a:t>Могут не использоваться многие возможности РСУБД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0" dirty="0" smtClean="0"/>
              <a:t>Для того, чтобы найти крупицу ценной информации, нужно переработать огромный объем данных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0" dirty="0" smtClean="0"/>
              <a:t>При этом экстремальная производительность может быть не нужна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Общие принципы построения </a:t>
            </a:r>
            <a:r>
              <a:rPr lang="en-US" sz="2400" dirty="0" smtClean="0"/>
              <a:t>Big Data </a:t>
            </a:r>
            <a:r>
              <a:rPr lang="ru-RU" sz="2400" dirty="0" smtClean="0"/>
              <a:t>систем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9875" y="923307"/>
            <a:ext cx="7674100" cy="4470400"/>
          </a:xfrm>
        </p:spPr>
        <p:txBody>
          <a:bodyPr/>
          <a:lstStyle/>
          <a:p>
            <a:r>
              <a:rPr lang="ru-RU" sz="2400" dirty="0" smtClean="0"/>
              <a:t>Построены из большого количества (до десятков тысяч) узлов, на основе относительно дешевого оборудования</a:t>
            </a:r>
            <a:endParaRPr lang="ru-RU" sz="2000" dirty="0" smtClean="0"/>
          </a:p>
          <a:p>
            <a:r>
              <a:rPr lang="ru-RU" sz="2400" dirty="0" smtClean="0"/>
              <a:t>Каждый узел является сервером и хранения и обработки данных</a:t>
            </a:r>
          </a:p>
          <a:p>
            <a:r>
              <a:rPr lang="ru-RU" sz="2400" dirty="0" smtClean="0"/>
              <a:t>Обработка данных ведется в массивно-параллельном режиме </a:t>
            </a:r>
            <a:endParaRPr lang="en-US" sz="2400" dirty="0" smtClean="0"/>
          </a:p>
          <a:p>
            <a:pPr lvl="1"/>
            <a:r>
              <a:rPr lang="en-US" sz="2000" dirty="0" err="1" smtClean="0"/>
              <a:t>MapReduce</a:t>
            </a:r>
            <a:endParaRPr lang="en-US" sz="2000" dirty="0" smtClean="0"/>
          </a:p>
          <a:p>
            <a:r>
              <a:rPr lang="ru-RU" sz="2400" dirty="0" smtClean="0"/>
              <a:t>Данные хранятся в нескольких копиях (обычно в трех) и отказ узла или двух не ведет к потере данных</a:t>
            </a:r>
          </a:p>
          <a:p>
            <a:r>
              <a:rPr lang="ru-RU" sz="2400" dirty="0" smtClean="0"/>
              <a:t>Система практически неограниченно масштабируется</a:t>
            </a:r>
          </a:p>
          <a:p>
            <a:pPr lvl="1"/>
            <a:endParaRPr lang="ru-RU" sz="16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456212" y="4795655"/>
            <a:ext cx="7137070" cy="950027"/>
          </a:xfrm>
          <a:prstGeom prst="rect">
            <a:avLst/>
          </a:prstGeom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385457" y="3652880"/>
            <a:ext cx="7137070" cy="950027"/>
          </a:xfrm>
          <a:prstGeom prst="rect">
            <a:avLst/>
          </a:prstGeom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01288" y="1425040"/>
            <a:ext cx="7137070" cy="950027"/>
          </a:xfrm>
          <a:prstGeom prst="rect">
            <a:avLst/>
          </a:prstGeom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50" y="234563"/>
            <a:ext cx="7581900" cy="512936"/>
          </a:xfrm>
        </p:spPr>
        <p:txBody>
          <a:bodyPr/>
          <a:lstStyle/>
          <a:p>
            <a:pPr algn="ctr"/>
            <a:r>
              <a:rPr lang="ru-RU" sz="2400" dirty="0" smtClean="0"/>
              <a:t>Современные технологии обработки</a:t>
            </a:r>
            <a:r>
              <a:rPr lang="en-US" sz="2400" dirty="0" smtClean="0"/>
              <a:t> Big Data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532412" y="1436913"/>
            <a:ext cx="1745672" cy="950027"/>
            <a:chOff x="546266" y="1436914"/>
            <a:chExt cx="1745672" cy="950026"/>
          </a:xfrm>
        </p:grpSpPr>
        <p:sp>
          <p:nvSpPr>
            <p:cNvPr id="5" name="Oval 4"/>
            <p:cNvSpPr/>
            <p:nvPr/>
          </p:nvSpPr>
          <p:spPr bwMode="auto">
            <a:xfrm>
              <a:off x="546266" y="1436914"/>
              <a:ext cx="1745672" cy="950026"/>
            </a:xfrm>
            <a:prstGeom prst="ellipse">
              <a:avLst/>
            </a:prstGeom>
            <a:solidFill>
              <a:schemeClr val="accent1"/>
            </a:solidFill>
            <a:ln>
              <a:headEnd type="none" w="med" len="med"/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4520" y="1694214"/>
              <a:ext cx="1227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NoSQL DB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532412" y="3667394"/>
            <a:ext cx="1745672" cy="950027"/>
            <a:chOff x="532412" y="3703122"/>
            <a:chExt cx="1745672" cy="950026"/>
          </a:xfrm>
        </p:grpSpPr>
        <p:sp>
          <p:nvSpPr>
            <p:cNvPr id="8" name="Oval 7"/>
            <p:cNvSpPr/>
            <p:nvPr/>
          </p:nvSpPr>
          <p:spPr bwMode="auto">
            <a:xfrm>
              <a:off x="532412" y="3703122"/>
              <a:ext cx="1745672" cy="950026"/>
            </a:xfrm>
            <a:prstGeom prst="ellipse">
              <a:avLst/>
            </a:prstGeom>
            <a:solidFill>
              <a:schemeClr val="accent1"/>
            </a:solidFill>
            <a:ln>
              <a:headEnd type="none" w="med" len="med"/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0945" y="3960422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Hadoop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32412" y="4783776"/>
            <a:ext cx="1745672" cy="950027"/>
            <a:chOff x="579913" y="4783776"/>
            <a:chExt cx="1745672" cy="950026"/>
          </a:xfrm>
        </p:grpSpPr>
        <p:sp>
          <p:nvSpPr>
            <p:cNvPr id="10" name="Oval 9"/>
            <p:cNvSpPr/>
            <p:nvPr/>
          </p:nvSpPr>
          <p:spPr bwMode="auto">
            <a:xfrm>
              <a:off x="579913" y="4783776"/>
              <a:ext cx="1745672" cy="950026"/>
            </a:xfrm>
            <a:prstGeom prst="ellipse">
              <a:avLst/>
            </a:prstGeom>
            <a:solidFill>
              <a:schemeClr val="accent1"/>
            </a:solidFill>
            <a:ln>
              <a:headEnd type="none" w="med" len="med"/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5577" y="5041076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HDFS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98707" y="1436135"/>
            <a:ext cx="587962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Not Only SQL – </a:t>
            </a:r>
            <a:r>
              <a:rPr lang="ru-RU" sz="1600" dirty="0" smtClean="0"/>
              <a:t>СУБД,  часто построенные по принципу «ключ-значение»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ru-RU" sz="1600" dirty="0" smtClean="0"/>
              <a:t>Быстрая запись и выборка по ключу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795064" y="3676631"/>
            <a:ext cx="5837880" cy="1003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ru-RU" sz="1600" dirty="0" smtClean="0"/>
              <a:t>Лидирующая реализация</a:t>
            </a:r>
            <a:r>
              <a:rPr lang="en-US" sz="1600" dirty="0" smtClean="0"/>
              <a:t> </a:t>
            </a:r>
            <a:r>
              <a:rPr lang="en-US" sz="1600" dirty="0" err="1" smtClean="0"/>
              <a:t>MapReduce</a:t>
            </a:r>
            <a:r>
              <a:rPr lang="en-US" sz="1600" dirty="0" smtClean="0"/>
              <a:t> (</a:t>
            </a:r>
            <a:r>
              <a:rPr lang="ru-RU" sz="1600" dirty="0" smtClean="0"/>
              <a:t>проект </a:t>
            </a:r>
            <a:r>
              <a:rPr lang="en-US" sz="1600" dirty="0" smtClean="0"/>
              <a:t>Apache)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ru-RU" sz="1600" dirty="0" smtClean="0"/>
              <a:t>Масштабируемая пакетная обработка</a:t>
            </a:r>
            <a:endParaRPr lang="en-US" sz="1600" dirty="0" smtClean="0"/>
          </a:p>
          <a:p>
            <a:pPr marL="166688" indent="-166688" algn="l">
              <a:buFont typeface="Arial" pitchFamily="34" charset="0"/>
              <a:buChar char="•"/>
            </a:pPr>
            <a:r>
              <a:rPr lang="ru-RU" sz="1600" dirty="0" smtClean="0"/>
              <a:t>Большое количество существующих наработок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082" y="4815446"/>
            <a:ext cx="4969374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sz="1600" dirty="0" err="1" smtClean="0"/>
              <a:t>Hadoop</a:t>
            </a:r>
            <a:r>
              <a:rPr lang="en-US" sz="1600" dirty="0" smtClean="0"/>
              <a:t> Distributed File System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ru-RU" sz="1600" dirty="0" smtClean="0"/>
              <a:t>Для построения дешевых</a:t>
            </a:r>
            <a:r>
              <a:rPr lang="en-US" sz="1600" dirty="0" smtClean="0"/>
              <a:t>, </a:t>
            </a:r>
            <a:r>
              <a:rPr lang="ru-RU" sz="1600" dirty="0" smtClean="0"/>
              <a:t>распределенных</a:t>
            </a:r>
            <a:r>
              <a:rPr lang="en-US" sz="1600" dirty="0" smtClean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масштабируемых </a:t>
            </a:r>
            <a:r>
              <a:rPr lang="en-US" sz="1600" dirty="0" smtClean="0"/>
              <a:t> </a:t>
            </a:r>
            <a:r>
              <a:rPr lang="ru-RU" sz="1600" dirty="0" smtClean="0"/>
              <a:t>хранилищ</a:t>
            </a:r>
            <a:endParaRPr lang="en-US" sz="16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8493363" y="645789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2714C1C-59D8-DE47-94EC-7BD679604665}" type="slidenum">
              <a:rPr lang="sv-SE" smtClean="0"/>
              <a:pPr/>
              <a:t>18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372713" y="2545648"/>
            <a:ext cx="7137070" cy="950027"/>
          </a:xfrm>
          <a:prstGeom prst="rect">
            <a:avLst/>
          </a:prstGeom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3837" y="2557521"/>
            <a:ext cx="1745672" cy="950027"/>
            <a:chOff x="546266" y="1436914"/>
            <a:chExt cx="1745672" cy="950026"/>
          </a:xfrm>
        </p:grpSpPr>
        <p:sp>
          <p:nvSpPr>
            <p:cNvPr id="32" name="Oval 31"/>
            <p:cNvSpPr/>
            <p:nvPr/>
          </p:nvSpPr>
          <p:spPr bwMode="auto">
            <a:xfrm>
              <a:off x="546266" y="1436914"/>
              <a:ext cx="1745672" cy="950026"/>
            </a:xfrm>
            <a:prstGeom prst="ellipse">
              <a:avLst/>
            </a:prstGeom>
            <a:solidFill>
              <a:schemeClr val="accent1"/>
            </a:solidFill>
            <a:ln>
              <a:headEnd type="none" w="med" len="med"/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4520" y="1694214"/>
              <a:ext cx="1334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MapReduce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82320" y="2521897"/>
            <a:ext cx="573228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ru-RU" sz="1500" dirty="0" smtClean="0"/>
              <a:t>Фреймворк для распределенных вычислений и обработки данных на тысячах узлах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ru-RU" sz="1500" dirty="0" smtClean="0"/>
              <a:t>Можно использовать через </a:t>
            </a:r>
            <a:r>
              <a:rPr lang="en-US" sz="1500" dirty="0" smtClean="0"/>
              <a:t>SQL-</a:t>
            </a:r>
            <a:r>
              <a:rPr lang="ru-RU" sz="1500" dirty="0" smtClean="0"/>
              <a:t>подобные инструменты</a:t>
            </a:r>
            <a:endParaRPr lang="en-US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Oracle </a:t>
            </a:r>
            <a:r>
              <a:rPr lang="en-US" sz="3200" dirty="0" err="1" smtClean="0"/>
              <a:t>NoSQL</a:t>
            </a:r>
            <a:r>
              <a:rPr lang="en-US" sz="3200" dirty="0" smtClean="0"/>
              <a:t> DB </a:t>
            </a:r>
            <a:br>
              <a:rPr lang="en-US" sz="32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Распределенная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масштабируемая</a:t>
            </a:r>
            <a:r>
              <a:rPr lang="en-US" sz="2000" dirty="0" smtClean="0">
                <a:solidFill>
                  <a:srgbClr val="FF0000"/>
                </a:solidFill>
              </a:rPr>
              <a:t> key-value </a:t>
            </a:r>
            <a:r>
              <a:rPr lang="ru-RU" sz="2000" dirty="0" smtClean="0">
                <a:solidFill>
                  <a:srgbClr val="FF0000"/>
                </a:solidFill>
              </a:rPr>
              <a:t>база данных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519875" y="1232072"/>
            <a:ext cx="8128000" cy="44704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  <a:spcBef>
                <a:spcPts val="450"/>
              </a:spcBef>
              <a:buClr>
                <a:srgbClr val="FD0000"/>
              </a:buClr>
              <a:buSzPct val="85000"/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800" dirty="0" smtClean="0"/>
              <a:t>Простая модель данных</a:t>
            </a:r>
            <a:endParaRPr lang="en-US" sz="1800" dirty="0" smtClean="0"/>
          </a:p>
          <a:p>
            <a:pPr marL="566738" lvl="1" indent="-228600" eaLnBrk="1" hangingPunct="1"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Пара </a:t>
            </a:r>
            <a:r>
              <a:rPr lang="en-US" sz="1600" dirty="0" smtClean="0"/>
              <a:t>Key-value </a:t>
            </a:r>
            <a:r>
              <a:rPr lang="ru-RU" sz="1600" dirty="0" smtClean="0"/>
              <a:t>с подходом </a:t>
            </a:r>
            <a:r>
              <a:rPr lang="en-US" sz="1600" dirty="0" err="1" smtClean="0"/>
              <a:t>major+sub</a:t>
            </a:r>
            <a:r>
              <a:rPr lang="en-US" sz="1600" dirty="0" smtClean="0"/>
              <a:t>-key </a:t>
            </a:r>
            <a:endParaRPr lang="ru-RU" sz="1600" dirty="0" smtClean="0"/>
          </a:p>
          <a:p>
            <a:pPr marL="566738" lvl="1" indent="-228600" eaLnBrk="1" hangingPunct="1"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Операции </a:t>
            </a:r>
            <a:r>
              <a:rPr lang="en-US" sz="1600" dirty="0" smtClean="0"/>
              <a:t>read/insert/update/delete</a:t>
            </a:r>
          </a:p>
          <a:p>
            <a:pPr marL="566738" lvl="1" indent="-228600" eaLnBrk="1" hangingPunct="1"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Поддержка </a:t>
            </a:r>
            <a:r>
              <a:rPr lang="en-US" sz="1600" dirty="0" smtClean="0"/>
              <a:t>ACID </a:t>
            </a:r>
            <a:r>
              <a:rPr lang="ru-RU" sz="1600" dirty="0" smtClean="0"/>
              <a:t>и </a:t>
            </a:r>
            <a:r>
              <a:rPr lang="en-US" sz="1600" dirty="0" smtClean="0"/>
              <a:t>BASE </a:t>
            </a:r>
            <a:r>
              <a:rPr lang="ru-RU" sz="1600" dirty="0" smtClean="0"/>
              <a:t>транзакций</a:t>
            </a:r>
            <a:endParaRPr lang="en-US" sz="1600" dirty="0" smtClean="0"/>
          </a:p>
          <a:p>
            <a:pPr marL="223838" indent="-223838" eaLnBrk="1" hangingPunct="1">
              <a:lnSpc>
                <a:spcPct val="90000"/>
              </a:lnSpc>
              <a:spcBef>
                <a:spcPts val="450"/>
              </a:spcBef>
              <a:buClr>
                <a:srgbClr val="FD0000"/>
              </a:buClr>
              <a:buSzPct val="85000"/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800" dirty="0" smtClean="0"/>
              <a:t>Масштабируемость</a:t>
            </a:r>
            <a:endParaRPr lang="en-US" sz="18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Динамическое партиционирование</a:t>
            </a:r>
            <a:br>
              <a:rPr lang="ru-RU" sz="1600" dirty="0" smtClean="0"/>
            </a:br>
            <a:r>
              <a:rPr lang="ru-RU" sz="1600" dirty="0" smtClean="0"/>
              <a:t> и перераспределение</a:t>
            </a:r>
            <a:endParaRPr lang="en-US" sz="16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Оптимизированный доступ к данным</a:t>
            </a:r>
            <a:endParaRPr lang="en-US" sz="1600" dirty="0" smtClean="0"/>
          </a:p>
          <a:p>
            <a:pPr marL="223838" indent="-223838" eaLnBrk="1" hangingPunct="1">
              <a:lnSpc>
                <a:spcPct val="90000"/>
              </a:lnSpc>
              <a:spcBef>
                <a:spcPts val="450"/>
              </a:spcBef>
              <a:buClr>
                <a:srgbClr val="FD0000"/>
              </a:buClr>
              <a:buSzPct val="85000"/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800" dirty="0" smtClean="0"/>
              <a:t>Высокая доступность</a:t>
            </a:r>
            <a:endParaRPr lang="en-US" sz="18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Одна или более реплик</a:t>
            </a:r>
            <a:endParaRPr lang="en-US" sz="16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Катастрофоустойчивость засчет </a:t>
            </a:r>
            <a:br>
              <a:rPr lang="ru-RU" sz="1600" dirty="0" smtClean="0"/>
            </a:br>
            <a:r>
              <a:rPr lang="ru-RU" sz="1600" dirty="0" smtClean="0"/>
              <a:t>разнесения реплик</a:t>
            </a:r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Устойчивость к отказу мастера</a:t>
            </a:r>
            <a:endParaRPr lang="en-US" sz="16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Нет одной точки отказа</a:t>
            </a:r>
            <a:endParaRPr lang="en-US" sz="1600" dirty="0" smtClean="0"/>
          </a:p>
          <a:p>
            <a:pPr marL="223838" indent="-223838" eaLnBrk="1" hangingPunct="1">
              <a:lnSpc>
                <a:spcPct val="90000"/>
              </a:lnSpc>
              <a:spcBef>
                <a:spcPts val="450"/>
              </a:spcBef>
              <a:buClr>
                <a:srgbClr val="FD0000"/>
              </a:buClr>
              <a:buSzPct val="85000"/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800" dirty="0" smtClean="0"/>
              <a:t>Прозрачная балансировка нагрузки</a:t>
            </a:r>
            <a:endParaRPr lang="en-US" sz="18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Чтение с мастера или реплики</a:t>
            </a:r>
            <a:endParaRPr lang="en-US" sz="1600" dirty="0" smtClean="0"/>
          </a:p>
          <a:p>
            <a:pPr marL="566738" lvl="1" indent="-228600" eaLnBrk="1" hangingPunct="1">
              <a:lnSpc>
                <a:spcPct val="90000"/>
              </a:lnSpc>
              <a:spcBef>
                <a:spcPts val="400"/>
              </a:spcBef>
              <a:buClr>
                <a:srgbClr val="FD0000"/>
              </a:buClr>
              <a:buFont typeface="Arial" charset="0"/>
              <a:buChar char="•"/>
              <a:tabLst>
                <a:tab pos="223838" algn="l"/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</a:tabLst>
            </a:pPr>
            <a:r>
              <a:rPr lang="ru-RU" sz="1600" dirty="0" smtClean="0"/>
              <a:t>Драйвер знает о сетевой топологии и временах задержки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95932" y="3613151"/>
            <a:ext cx="3573463" cy="1423988"/>
            <a:chOff x="3348" y="2721"/>
            <a:chExt cx="2251" cy="89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48" y="2722"/>
              <a:ext cx="969" cy="896"/>
              <a:chOff x="3348" y="2722"/>
              <a:chExt cx="969" cy="89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348" y="2722"/>
                <a:ext cx="969" cy="546"/>
                <a:chOff x="3348" y="2722"/>
                <a:chExt cx="969" cy="546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348" y="2722"/>
                  <a:ext cx="968" cy="247"/>
                  <a:chOff x="3348" y="2722"/>
                  <a:chExt cx="968" cy="247"/>
                </a:xfrm>
              </p:grpSpPr>
              <p:sp>
                <p:nvSpPr>
                  <p:cNvPr id="66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348" y="2723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7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722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2723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3349" y="3021"/>
                  <a:ext cx="968" cy="247"/>
                  <a:chOff x="3349" y="3021"/>
                  <a:chExt cx="968" cy="247"/>
                </a:xfrm>
              </p:grpSpPr>
              <p:sp>
                <p:nvSpPr>
                  <p:cNvPr id="6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3022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4035" y="3021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3022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>
                <a:off x="3397" y="3307"/>
                <a:ext cx="872" cy="3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>
                <a:spAutoFit/>
              </a:bodyPr>
              <a:lstStyle/>
              <a:p>
                <a:pPr marL="119063" indent="-115888" defTabSz="457200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119063" algn="l"/>
                    <a:tab pos="576263" algn="l"/>
                    <a:tab pos="1033463" algn="l"/>
                    <a:tab pos="1490663" algn="l"/>
                    <a:tab pos="1947863" algn="l"/>
                    <a:tab pos="2405063" algn="l"/>
                    <a:tab pos="2862263" algn="l"/>
                    <a:tab pos="3319463" algn="l"/>
                    <a:tab pos="3776663" algn="l"/>
                    <a:tab pos="4233863" algn="l"/>
                    <a:tab pos="4691063" algn="l"/>
                    <a:tab pos="5148263" algn="l"/>
                    <a:tab pos="5605463" algn="l"/>
                    <a:tab pos="6062663" algn="l"/>
                    <a:tab pos="6519863" algn="l"/>
                    <a:tab pos="6977063" algn="l"/>
                    <a:tab pos="7434263" algn="l"/>
                    <a:tab pos="7891463" algn="l"/>
                    <a:tab pos="8348663" algn="l"/>
                    <a:tab pos="8805863" algn="l"/>
                    <a:tab pos="9263063" algn="l"/>
                  </a:tabLst>
                  <a:defRPr/>
                </a:pPr>
                <a:r>
                  <a:rPr lang="en-US" sz="1400" b="0">
                    <a:solidFill>
                      <a:srgbClr val="000000"/>
                    </a:solidFill>
                  </a:rPr>
                  <a:t>Storage Nodes</a:t>
                </a:r>
              </a:p>
              <a:p>
                <a:pPr marL="119063" indent="-115888" defTabSz="457200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119063" algn="l"/>
                    <a:tab pos="576263" algn="l"/>
                    <a:tab pos="1033463" algn="l"/>
                    <a:tab pos="1490663" algn="l"/>
                    <a:tab pos="1947863" algn="l"/>
                    <a:tab pos="2405063" algn="l"/>
                    <a:tab pos="2862263" algn="l"/>
                    <a:tab pos="3319463" algn="l"/>
                    <a:tab pos="3776663" algn="l"/>
                    <a:tab pos="4233863" algn="l"/>
                    <a:tab pos="4691063" algn="l"/>
                    <a:tab pos="5148263" algn="l"/>
                    <a:tab pos="5605463" algn="l"/>
                    <a:tab pos="6062663" algn="l"/>
                    <a:tab pos="6519863" algn="l"/>
                    <a:tab pos="6977063" algn="l"/>
                    <a:tab pos="7434263" algn="l"/>
                    <a:tab pos="7891463" algn="l"/>
                    <a:tab pos="8348663" algn="l"/>
                    <a:tab pos="8805863" algn="l"/>
                    <a:tab pos="9263063" algn="l"/>
                  </a:tabLst>
                  <a:defRPr/>
                </a:pPr>
                <a:r>
                  <a:rPr lang="en-US" sz="1200" i="1">
                    <a:solidFill>
                      <a:srgbClr val="000000"/>
                    </a:solidFill>
                  </a:rPr>
                  <a:t>Data Center A</a:t>
                </a:r>
                <a:endParaRPr lang="en-US" sz="1000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630" y="2721"/>
              <a:ext cx="969" cy="896"/>
              <a:chOff x="4630" y="2721"/>
              <a:chExt cx="969" cy="89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630" y="2721"/>
                <a:ext cx="969" cy="546"/>
                <a:chOff x="4630" y="2721"/>
                <a:chExt cx="969" cy="54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630" y="2721"/>
                  <a:ext cx="968" cy="247"/>
                  <a:chOff x="4630" y="2721"/>
                  <a:chExt cx="968" cy="247"/>
                </a:xfrm>
              </p:grpSpPr>
              <p:sp>
                <p:nvSpPr>
                  <p:cNvPr id="56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722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316" y="2721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4973" y="2722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4631" y="3020"/>
                  <a:ext cx="968" cy="247"/>
                  <a:chOff x="4631" y="3020"/>
                  <a:chExt cx="968" cy="247"/>
                </a:xfrm>
              </p:grpSpPr>
              <p:sp>
                <p:nvSpPr>
                  <p:cNvPr id="53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4631" y="3021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317" y="3020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974" y="3021"/>
                    <a:ext cx="282" cy="246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6B6B6B"/>
                      </a:gs>
                      <a:gs pos="100000">
                        <a:srgbClr val="EAEAEA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 anchorCtr="1"/>
                  <a:lstStyle/>
                  <a:p>
                    <a:pPr algn="l" defTabSz="457200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2400" b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" name="Text Box 25"/>
              <p:cNvSpPr txBox="1">
                <a:spLocks noChangeArrowheads="1"/>
              </p:cNvSpPr>
              <p:nvPr/>
            </p:nvSpPr>
            <p:spPr bwMode="auto">
              <a:xfrm>
                <a:off x="4680" y="3306"/>
                <a:ext cx="872" cy="3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>
                <a:spAutoFit/>
              </a:bodyPr>
              <a:lstStyle/>
              <a:p>
                <a:pPr marL="119063" indent="-115888" defTabSz="457200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119063" algn="l"/>
                    <a:tab pos="576263" algn="l"/>
                    <a:tab pos="1033463" algn="l"/>
                    <a:tab pos="1490663" algn="l"/>
                    <a:tab pos="1947863" algn="l"/>
                    <a:tab pos="2405063" algn="l"/>
                    <a:tab pos="2862263" algn="l"/>
                    <a:tab pos="3319463" algn="l"/>
                    <a:tab pos="3776663" algn="l"/>
                    <a:tab pos="4233863" algn="l"/>
                    <a:tab pos="4691063" algn="l"/>
                    <a:tab pos="5148263" algn="l"/>
                    <a:tab pos="5605463" algn="l"/>
                    <a:tab pos="6062663" algn="l"/>
                    <a:tab pos="6519863" algn="l"/>
                    <a:tab pos="6977063" algn="l"/>
                    <a:tab pos="7434263" algn="l"/>
                    <a:tab pos="7891463" algn="l"/>
                    <a:tab pos="8348663" algn="l"/>
                    <a:tab pos="8805863" algn="l"/>
                    <a:tab pos="9263063" algn="l"/>
                  </a:tabLst>
                  <a:defRPr/>
                </a:pPr>
                <a:r>
                  <a:rPr lang="en-US" sz="1400" b="0">
                    <a:solidFill>
                      <a:srgbClr val="000000"/>
                    </a:solidFill>
                  </a:rPr>
                  <a:t>Storage Nodes</a:t>
                </a:r>
              </a:p>
              <a:p>
                <a:pPr marL="119063" indent="-115888" defTabSz="457200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119063" algn="l"/>
                    <a:tab pos="576263" algn="l"/>
                    <a:tab pos="1033463" algn="l"/>
                    <a:tab pos="1490663" algn="l"/>
                    <a:tab pos="1947863" algn="l"/>
                    <a:tab pos="2405063" algn="l"/>
                    <a:tab pos="2862263" algn="l"/>
                    <a:tab pos="3319463" algn="l"/>
                    <a:tab pos="3776663" algn="l"/>
                    <a:tab pos="4233863" algn="l"/>
                    <a:tab pos="4691063" algn="l"/>
                    <a:tab pos="5148263" algn="l"/>
                    <a:tab pos="5605463" algn="l"/>
                    <a:tab pos="6062663" algn="l"/>
                    <a:tab pos="6519863" algn="l"/>
                    <a:tab pos="6977063" algn="l"/>
                    <a:tab pos="7434263" algn="l"/>
                    <a:tab pos="7891463" algn="l"/>
                    <a:tab pos="8348663" algn="l"/>
                    <a:tab pos="8805863" algn="l"/>
                    <a:tab pos="9263063" algn="l"/>
                  </a:tabLst>
                  <a:defRPr/>
                </a:pPr>
                <a:r>
                  <a:rPr lang="en-US" sz="1200" i="1">
                    <a:solidFill>
                      <a:srgbClr val="000000"/>
                    </a:solidFill>
                  </a:rPr>
                  <a:t>Data Center B</a:t>
                </a:r>
                <a:endParaRPr lang="en-US" sz="1000" i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6124575" y="2341565"/>
            <a:ext cx="1062990" cy="295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6049252" y="2374906"/>
            <a:ext cx="1213644" cy="23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marL="119063" indent="-115888"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/>
            </a:pPr>
            <a:r>
              <a:rPr lang="en-US" sz="1000" dirty="0" err="1" smtClean="0">
                <a:solidFill>
                  <a:schemeClr val="bg1"/>
                </a:solidFill>
              </a:rPr>
              <a:t>NoSQLDB</a:t>
            </a:r>
            <a:r>
              <a:rPr lang="en-US" sz="1000" dirty="0" smtClean="0">
                <a:solidFill>
                  <a:schemeClr val="bg1"/>
                </a:solidFill>
              </a:rPr>
              <a:t> Driver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6124575" y="2046289"/>
            <a:ext cx="1062990" cy="295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6138035" y="2086044"/>
            <a:ext cx="1005840" cy="23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119063" indent="-115888"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/>
            </a:pPr>
            <a:r>
              <a:rPr lang="en-US" sz="1000" dirty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7377113" y="2343153"/>
            <a:ext cx="1033462" cy="295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>
            <a:off x="7287950" y="2376494"/>
            <a:ext cx="1213644" cy="23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marL="119063" indent="-115888"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/>
            </a:pPr>
            <a:r>
              <a:rPr lang="en-US" sz="1000" dirty="0" err="1" smtClean="0">
                <a:solidFill>
                  <a:schemeClr val="bg1"/>
                </a:solidFill>
              </a:rPr>
              <a:t>NoSQLDB</a:t>
            </a:r>
            <a:r>
              <a:rPr lang="en-US" sz="1000" dirty="0" smtClean="0">
                <a:solidFill>
                  <a:schemeClr val="bg1"/>
                </a:solidFill>
              </a:rPr>
              <a:t> Driver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7377113" y="2047877"/>
            <a:ext cx="1033462" cy="295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7427119" y="2079630"/>
            <a:ext cx="977900" cy="23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119063" indent="-115888" defTabSz="45720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19063" algn="l"/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</a:tabLst>
              <a:defRPr/>
            </a:pPr>
            <a:r>
              <a:rPr lang="en-US" sz="1000" dirty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H="1">
            <a:off x="5692775" y="2636841"/>
            <a:ext cx="768350" cy="9810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 flipH="1">
            <a:off x="7015169" y="2640013"/>
            <a:ext cx="776287" cy="14732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" name="Line 43"/>
          <p:cNvSpPr>
            <a:spLocks noChangeShapeType="1"/>
          </p:cNvSpPr>
          <p:nvPr/>
        </p:nvSpPr>
        <p:spPr bwMode="auto">
          <a:xfrm>
            <a:off x="7851781" y="2635251"/>
            <a:ext cx="442913" cy="9794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0" name="Line 44"/>
          <p:cNvSpPr>
            <a:spLocks noChangeShapeType="1"/>
          </p:cNvSpPr>
          <p:nvPr/>
        </p:nvSpPr>
        <p:spPr bwMode="auto">
          <a:xfrm flipH="1">
            <a:off x="6249988" y="2635254"/>
            <a:ext cx="468312" cy="9826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" name="Line 45"/>
          <p:cNvSpPr>
            <a:spLocks noChangeShapeType="1"/>
          </p:cNvSpPr>
          <p:nvPr/>
        </p:nvSpPr>
        <p:spPr bwMode="auto">
          <a:xfrm>
            <a:off x="6945313" y="2635254"/>
            <a:ext cx="711200" cy="97631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857813" y="3968418"/>
            <a:ext cx="2772641" cy="1551426"/>
            <a:chOff x="6275601" y="2142634"/>
            <a:chExt cx="3407304" cy="207171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5601" y="2142634"/>
              <a:ext cx="3407304" cy="136256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2800" y="3009900"/>
              <a:ext cx="1866900" cy="1204452"/>
            </a:xfrm>
            <a:prstGeom prst="rect">
              <a:avLst/>
            </a:prstGeom>
          </p:spPr>
        </p:pic>
      </p:grpSp>
      <p:pic>
        <p:nvPicPr>
          <p:cNvPr id="53" name="Picture 9" descr="ExadataX2-8_1up_007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2362"/>
          <a:stretch/>
        </p:blipFill>
        <p:spPr bwMode="auto">
          <a:xfrm>
            <a:off x="5143912" y="3566884"/>
            <a:ext cx="2040296" cy="25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c3b12d64-20b5-42bb-bc40-62fd51f7cb46" descr="827CDB06-9D38-42D3-85C2-F4AE1F21F057@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0990"/>
          <a:stretch/>
        </p:blipFill>
        <p:spPr bwMode="auto">
          <a:xfrm>
            <a:off x="1294407" y="3553319"/>
            <a:ext cx="2072132" cy="25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82"/>
          <p:cNvSpPr>
            <a:spLocks noChangeShapeType="1"/>
          </p:cNvSpPr>
          <p:nvPr/>
        </p:nvSpPr>
        <p:spPr bwMode="auto">
          <a:xfrm flipV="1">
            <a:off x="23750" y="2645942"/>
            <a:ext cx="9107999" cy="14714"/>
          </a:xfrm>
          <a:prstGeom prst="line">
            <a:avLst/>
          </a:prstGeom>
          <a:noFill/>
          <a:ln w="101600">
            <a:solidFill>
              <a:srgbClr val="9F9F9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68541" tIns="34271" rIns="68541" bIns="34271"/>
          <a:lstStyle/>
          <a:p>
            <a:pPr defTabSz="685435" fontAlgn="auto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20910" y="23323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350414" y="23069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046438" y="224811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Acquire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3703" y="183402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Organize &amp;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 Discover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3593" y="224811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Analyze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96432" y="23069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641698" y="1540291"/>
            <a:ext cx="1035904" cy="5618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Visualize &amp; 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Decide</a:t>
            </a:r>
          </a:p>
        </p:txBody>
      </p:sp>
      <p:pic>
        <p:nvPicPr>
          <p:cNvPr id="71" name="Picture 70" descr="MDEX-engine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362629" y="4500479"/>
            <a:ext cx="846848" cy="500187"/>
          </a:xfrm>
          <a:prstGeom prst="rect">
            <a:avLst/>
          </a:prstGeom>
          <a:effectLst>
            <a:outerShdw blurRad="177800" dist="101600" dir="5400000" algn="ctr" rotWithShape="0">
              <a:schemeClr val="tx2">
                <a:alpha val="52000"/>
              </a:scheme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85576" y="4778830"/>
            <a:ext cx="673100" cy="946203"/>
          </a:xfrm>
          <a:prstGeom prst="rect">
            <a:avLst/>
          </a:prstGeom>
          <a:effectLst>
            <a:glow rad="165100">
              <a:schemeClr val="tx2">
                <a:lumMod val="60000"/>
                <a:lumOff val="40000"/>
                <a:alpha val="41000"/>
              </a:schemeClr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823" y="166245"/>
            <a:ext cx="7581900" cy="711800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Oracle </a:t>
            </a:r>
            <a:r>
              <a:rPr lang="ru-RU" dirty="0" smtClean="0"/>
              <a:t>для </a:t>
            </a: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11649" y="2690442"/>
            <a:ext cx="3987800" cy="338014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84072" y="2301069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4548" y="2242225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Stream</a:t>
            </a:r>
          </a:p>
        </p:txBody>
      </p:sp>
      <p:grpSp>
        <p:nvGrpSpPr>
          <p:cNvPr id="4" name="Group 61"/>
          <p:cNvGrpSpPr>
            <a:grpSpLocks noChangeAspect="1"/>
          </p:cNvGrpSpPr>
          <p:nvPr/>
        </p:nvGrpSpPr>
        <p:grpSpPr>
          <a:xfrm>
            <a:off x="433517" y="3750928"/>
            <a:ext cx="431999" cy="2110744"/>
            <a:chOff x="411164" y="1110805"/>
            <a:chExt cx="583719" cy="2828973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1" y="2771666"/>
              <a:ext cx="563562" cy="37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rwarnick\AppData\Local\Temp\VMwareDnD\aef58ef7\Faceboo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" y="2236236"/>
              <a:ext cx="363537" cy="36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Users\rwarnick\AppData\Local\Temp\VMwareDnD\be76bf33\twitt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94" y="3575447"/>
              <a:ext cx="365125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" descr="C:\Users\rwarnick\AppData\Local\Temp\VMwareDnD\be7ebfab\Phone 4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223" y="1110805"/>
              <a:ext cx="312738" cy="61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 descr="C:\Users\rwarnick\AppData\Local\Temp\VMwareDnD\ac7489dc\blogge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245" y="3157899"/>
              <a:ext cx="3667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" descr="C:\Users\rwarnick\AppData\Local\Temp\VMwareDnD\e302138d\smart_mete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164" y="1741079"/>
              <a:ext cx="471487" cy="46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6"/>
          <p:cNvGrpSpPr/>
          <p:nvPr/>
        </p:nvGrpSpPr>
        <p:grpSpPr>
          <a:xfrm>
            <a:off x="1294538" y="3215170"/>
            <a:ext cx="1335662" cy="460930"/>
            <a:chOff x="1235864" y="2012405"/>
            <a:chExt cx="1335662" cy="609600"/>
          </a:xfrm>
          <a:solidFill>
            <a:schemeClr val="accent1"/>
          </a:solidFill>
        </p:grpSpPr>
        <p:sp>
          <p:nvSpPr>
            <p:cNvPr id="36" name="Rounded Rectangle 35"/>
            <p:cNvSpPr/>
            <p:nvPr/>
          </p:nvSpPr>
          <p:spPr>
            <a:xfrm>
              <a:off x="1235864" y="2012405"/>
              <a:ext cx="1335662" cy="609600"/>
            </a:xfrm>
            <a:prstGeom prst="roundRect">
              <a:avLst>
                <a:gd name="adj" fmla="val 7221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None/>
              </a:pPr>
              <a:endParaRPr lang="en-US" sz="28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4424" y="2117513"/>
              <a:ext cx="758541" cy="2585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Hadoop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290759" y="4702847"/>
            <a:ext cx="1335662" cy="4609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None/>
            </a:pPr>
            <a:endParaRPr lang="en-US" sz="2200" dirty="0">
              <a:solidFill>
                <a:schemeClr val="tx1"/>
              </a:solidFill>
              <a:latin typeface="Arial" pitchFamily="-111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0759" y="3945148"/>
            <a:ext cx="1335662" cy="4503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None/>
            </a:pP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5974" y="3814823"/>
            <a:ext cx="1289958" cy="4247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Oracle </a:t>
            </a:r>
            <a:r>
              <a:rPr lang="en-US" sz="1200" b="1" dirty="0" err="1" smtClean="0">
                <a:solidFill>
                  <a:schemeClr val="bg1"/>
                </a:solidFill>
              </a:rPr>
              <a:t>NoSQL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Database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90759" y="5428728"/>
            <a:ext cx="1335662" cy="4609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None/>
            </a:pPr>
            <a:endParaRPr lang="en-US" sz="2400" b="1" dirty="0">
              <a:solidFill>
                <a:schemeClr val="tx1"/>
              </a:solidFill>
              <a:latin typeface="Arial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02701" y="5383182"/>
            <a:ext cx="1109599" cy="2585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Applications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0420" y="4641680"/>
            <a:ext cx="1279516" cy="2585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Open source R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31675" y="5552707"/>
            <a:ext cx="1335662" cy="460929"/>
            <a:chOff x="2932763" y="4049682"/>
            <a:chExt cx="1335662" cy="609600"/>
          </a:xfrm>
        </p:grpSpPr>
        <p:sp>
          <p:nvSpPr>
            <p:cNvPr id="64" name="Rounded Rectangle 63"/>
            <p:cNvSpPr/>
            <p:nvPr/>
          </p:nvSpPr>
          <p:spPr>
            <a:xfrm>
              <a:off x="2932763" y="4049682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24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7868" y="4063607"/>
              <a:ext cx="9669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en-US" sz="1100" b="1" dirty="0">
                  <a:solidFill>
                    <a:schemeClr val="bg1"/>
                  </a:solidFill>
                </a:rPr>
                <a:t>Oracle Data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Integrator</a:t>
              </a:r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5287586" y="3822020"/>
            <a:ext cx="1655996" cy="2058446"/>
            <a:chOff x="4424301" y="1525589"/>
            <a:chExt cx="1655996" cy="2041792"/>
          </a:xfrm>
        </p:grpSpPr>
        <p:sp>
          <p:nvSpPr>
            <p:cNvPr id="69" name="Rounded Rectangle 68"/>
            <p:cNvSpPr/>
            <p:nvPr/>
          </p:nvSpPr>
          <p:spPr>
            <a:xfrm>
              <a:off x="4424301" y="1525589"/>
              <a:ext cx="1655996" cy="2041792"/>
            </a:xfrm>
            <a:prstGeom prst="roundRect">
              <a:avLst>
                <a:gd name="adj" fmla="val 3618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 defTabSz="45720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100000"/>
                <a:buNone/>
              </a:pPr>
              <a:endParaRPr lang="en-US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460735" y="1642761"/>
              <a:ext cx="1110915" cy="1864675"/>
            </a:xfrm>
            <a:prstGeom prst="roundRect">
              <a:avLst>
                <a:gd name="adj" fmla="val 3618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 defTabSz="45720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100000"/>
              </a:pPr>
              <a:endParaRPr lang="en-US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16200000">
              <a:off x="4970010" y="2410050"/>
              <a:ext cx="1739048" cy="2585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In-Database Analytics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62237" y="2377058"/>
              <a:ext cx="1109966" cy="5566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Warehouse</a:t>
              </a:r>
              <a:endParaRPr lang="en-US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63424" y="1726164"/>
              <a:ext cx="1091682" cy="412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100" b="1" dirty="0" smtClean="0">
                  <a:solidFill>
                    <a:schemeClr val="bg1"/>
                  </a:solidFill>
                </a:rPr>
                <a:t>Oracle Advanced Analytics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62237" y="2976928"/>
              <a:ext cx="1109966" cy="430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Oracle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Database</a:t>
              </a:r>
              <a:endParaRPr lang="en-US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77"/>
          <p:cNvGrpSpPr/>
          <p:nvPr/>
        </p:nvGrpSpPr>
        <p:grpSpPr>
          <a:xfrm>
            <a:off x="7250049" y="3812637"/>
            <a:ext cx="1933574" cy="2437998"/>
            <a:chOff x="6990337" y="1614860"/>
            <a:chExt cx="2089354" cy="2418274"/>
          </a:xfrm>
        </p:grpSpPr>
        <p:sp>
          <p:nvSpPr>
            <p:cNvPr id="77" name="Rounded Rectangle 76"/>
            <p:cNvSpPr/>
            <p:nvPr/>
          </p:nvSpPr>
          <p:spPr>
            <a:xfrm>
              <a:off x="7039501" y="1614860"/>
              <a:ext cx="1974645" cy="2124395"/>
            </a:xfrm>
            <a:prstGeom prst="roundRect">
              <a:avLst>
                <a:gd name="adj" fmla="val 5164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endParaRPr lang="en-US" sz="20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90337" y="1670216"/>
              <a:ext cx="2089354" cy="2362918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Business Intelligence Applications 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Business Intelligence Tools</a:t>
              </a:r>
              <a:endParaRPr lang="ru-RU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Endeca Information Discovery</a:t>
              </a:r>
            </a:p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endParaRPr lang="en-US" sz="1200" b="1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3614697" y="3252161"/>
            <a:ext cx="1363130" cy="460929"/>
            <a:chOff x="2935945" y="2784509"/>
            <a:chExt cx="1363130" cy="609600"/>
          </a:xfrm>
        </p:grpSpPr>
        <p:sp>
          <p:nvSpPr>
            <p:cNvPr id="88" name="Rounded Rectangle 87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Event Processing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669125" y="4710464"/>
            <a:ext cx="1246187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bg1"/>
                </a:solidFill>
              </a:rPr>
              <a:t>Or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1" name="Group 75"/>
          <p:cNvGrpSpPr/>
          <p:nvPr/>
        </p:nvGrpSpPr>
        <p:grpSpPr>
          <a:xfrm>
            <a:off x="3602450" y="4816076"/>
            <a:ext cx="1363130" cy="460929"/>
            <a:chOff x="2935945" y="2784509"/>
            <a:chExt cx="1363130" cy="609600"/>
          </a:xfrm>
        </p:grpSpPr>
        <p:sp>
          <p:nvSpPr>
            <p:cNvPr id="85" name="Rounded Rectangle 84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Big Data Connectors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3624221" y="4025048"/>
            <a:ext cx="1363130" cy="460929"/>
            <a:chOff x="2935945" y="2784509"/>
            <a:chExt cx="1363130" cy="609600"/>
          </a:xfrm>
        </p:grpSpPr>
        <p:sp>
          <p:nvSpPr>
            <p:cNvPr id="91" name="Rounded Rectangle 90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Real-Time Decisions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6173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Hadoop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81280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ru-RU" dirty="0" smtClean="0"/>
              <a:t>- это распределенная вычислительная</a:t>
            </a:r>
            <a:r>
              <a:rPr lang="ru-RU" i="1" dirty="0" smtClean="0"/>
              <a:t> </a:t>
            </a:r>
            <a:r>
              <a:rPr lang="en-US" i="1" dirty="0" smtClean="0"/>
              <a:t> </a:t>
            </a:r>
            <a:r>
              <a:rPr lang="ru-RU" dirty="0" smtClean="0"/>
              <a:t>архитектура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Open source (</a:t>
            </a:r>
            <a:r>
              <a:rPr lang="ru-RU" sz="2000" dirty="0" smtClean="0"/>
              <a:t>проект </a:t>
            </a:r>
            <a:r>
              <a:rPr lang="en-US" sz="2000" dirty="0" smtClean="0"/>
              <a:t>Apache Software Foundation)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Включает в себя распределенную файловую систему </a:t>
            </a:r>
            <a:r>
              <a:rPr lang="en-US" sz="2000" dirty="0" smtClean="0"/>
              <a:t>HDFS</a:t>
            </a:r>
            <a:endParaRPr lang="ru-RU" sz="2000" dirty="0" smtClean="0"/>
          </a:p>
          <a:p>
            <a:pPr lvl="1">
              <a:lnSpc>
                <a:spcPct val="90000"/>
              </a:lnSpc>
            </a:pPr>
            <a:r>
              <a:rPr lang="ru-RU" sz="2000" dirty="0" smtClean="0"/>
              <a:t>Служит для пакетной обработки и </a:t>
            </a:r>
            <a:r>
              <a:rPr lang="en-US" sz="2000" dirty="0" smtClean="0"/>
              <a:t>ETL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Обрабатывает данные в массивно-параллельном режиме (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ru-RU" sz="2000" dirty="0" smtClean="0"/>
              <a:t>Работает на очень больших кластерах</a:t>
            </a:r>
            <a:r>
              <a:rPr lang="en-US" sz="2000" dirty="0" smtClean="0"/>
              <a:t> (</a:t>
            </a:r>
            <a:r>
              <a:rPr lang="ru-RU" sz="2000" dirty="0" smtClean="0"/>
              <a:t>от сотен до тысяч узлов</a:t>
            </a:r>
            <a:r>
              <a:rPr lang="en-US" sz="2000" dirty="0" smtClean="0"/>
              <a:t>) </a:t>
            </a:r>
            <a:r>
              <a:rPr lang="ru-RU" sz="2000" dirty="0" smtClean="0"/>
              <a:t>на дешевом</a:t>
            </a:r>
            <a:r>
              <a:rPr lang="en-US" sz="2000" dirty="0" smtClean="0"/>
              <a:t> </a:t>
            </a:r>
            <a:r>
              <a:rPr lang="ru-RU" sz="2000" dirty="0" smtClean="0"/>
              <a:t>«железе»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Автоматически обрабатывает отказ узлов, и перераспределение данных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Используется во многих известных проектах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Yahoo – </a:t>
            </a:r>
            <a:r>
              <a:rPr lang="ru-RU" sz="1600" dirty="0" smtClean="0"/>
              <a:t>более 10000 узлов на </a:t>
            </a:r>
            <a:r>
              <a:rPr lang="en-US" sz="1600" dirty="0" smtClean="0"/>
              <a:t>Linux</a:t>
            </a:r>
            <a:r>
              <a:rPr lang="ru-RU" sz="1600" dirty="0" smtClean="0"/>
              <a:t>, для обработки поиска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Кроме этого – </a:t>
            </a:r>
            <a:r>
              <a:rPr lang="en-US" sz="1600" dirty="0" smtClean="0"/>
              <a:t>Apple, Twitter, LinkedIn, Amazon, Last.fm </a:t>
            </a:r>
            <a:r>
              <a:rPr lang="ru-RU" sz="1600" dirty="0" smtClean="0"/>
              <a:t>и др.</a:t>
            </a:r>
          </a:p>
          <a:p>
            <a:pPr lvl="2">
              <a:lnSpc>
                <a:spcPct val="90000"/>
              </a:lnSpc>
            </a:pPr>
            <a:r>
              <a:rPr lang="en-US" sz="1600" dirty="0" err="1" smtClean="0"/>
              <a:t>Facebook</a:t>
            </a:r>
            <a:r>
              <a:rPr lang="en-US" sz="1600" dirty="0" smtClean="0"/>
              <a:t> – </a:t>
            </a:r>
            <a:r>
              <a:rPr lang="ru-RU" sz="1600" dirty="0" smtClean="0"/>
              <a:t>более 30</a:t>
            </a:r>
            <a:r>
              <a:rPr lang="en-US" sz="1600" dirty="0" smtClean="0"/>
              <a:t>PB </a:t>
            </a:r>
            <a:r>
              <a:rPr lang="ru-RU" sz="1600" dirty="0" smtClean="0"/>
              <a:t>на </a:t>
            </a:r>
            <a:r>
              <a:rPr lang="en-US" sz="1600" dirty="0" err="1" smtClean="0"/>
              <a:t>Hadoop</a:t>
            </a:r>
            <a:endParaRPr lang="en-US" sz="1600" dirty="0" smtClean="0"/>
          </a:p>
        </p:txBody>
      </p:sp>
      <p:pic>
        <p:nvPicPr>
          <p:cNvPr id="72706" name="Picture 2" descr="Hadoo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341" y="239052"/>
            <a:ext cx="2857500" cy="676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HDFS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Распределенная файловая система, где один файл «распиливается» по множеству узлов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pic>
        <p:nvPicPr>
          <p:cNvPr id="11" name="Content Placeholder 10" descr="hdf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316" y="2070538"/>
            <a:ext cx="6067742" cy="3790721"/>
          </a:xfrm>
        </p:spPr>
      </p:pic>
    </p:spTree>
    <p:extLst>
      <p:ext uri="{BB962C8B-B14F-4D97-AF65-F5344CB8AC3E}">
        <p14:creationId xmlns:p14="http://schemas.microsoft.com/office/powerpoint/2010/main" xmlns="" val="54268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Goog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65" y="1333005"/>
            <a:ext cx="1428750" cy="1428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 smtClean="0"/>
              <a:t>Предпосылки развития </a:t>
            </a:r>
            <a:r>
              <a:rPr lang="en-US" sz="2700" dirty="0" smtClean="0"/>
              <a:t>Big Data </a:t>
            </a:r>
            <a:r>
              <a:rPr lang="ru-RU" sz="2700" dirty="0" smtClean="0"/>
              <a:t>технологий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9875" y="923307"/>
            <a:ext cx="7674100" cy="4470400"/>
          </a:xfrm>
        </p:spPr>
        <p:txBody>
          <a:bodyPr/>
          <a:lstStyle/>
          <a:p>
            <a:r>
              <a:rPr lang="ru-RU" sz="2400" dirty="0" smtClean="0"/>
              <a:t>Появление в начале 2000-х большого количества интернет-проектов с огромным количеством пользователей и данных </a:t>
            </a:r>
          </a:p>
          <a:p>
            <a:pPr lvl="1"/>
            <a:r>
              <a:rPr lang="ru-RU" sz="1800" dirty="0" smtClean="0"/>
              <a:t>Яркий пример – </a:t>
            </a:r>
            <a:r>
              <a:rPr lang="en-US" sz="1800" dirty="0" smtClean="0"/>
              <a:t>Google</a:t>
            </a:r>
          </a:p>
          <a:p>
            <a:r>
              <a:rPr lang="ru-RU" sz="2400" dirty="0" smtClean="0"/>
              <a:t>Осознание, что даже самые большие сервера, не могут обрабатывать миллионы пользователей и петабайты данных</a:t>
            </a:r>
            <a:endParaRPr lang="ru-RU" sz="1800" dirty="0" smtClean="0"/>
          </a:p>
          <a:p>
            <a:pPr lvl="1"/>
            <a:r>
              <a:rPr lang="ru-RU" sz="1800" dirty="0" smtClean="0"/>
              <a:t>Как следствие – нужно придумать архитектуру, основанную на множестве (тысячах) узлов из дешевых серверов</a:t>
            </a:r>
            <a:endParaRPr lang="en-US" sz="1800" dirty="0" smtClean="0"/>
          </a:p>
          <a:p>
            <a:pPr lvl="1"/>
            <a:r>
              <a:rPr lang="ru-RU" sz="1800" dirty="0" smtClean="0"/>
              <a:t>При этом </a:t>
            </a:r>
            <a:r>
              <a:rPr lang="en-US" sz="1800" dirty="0" smtClean="0"/>
              <a:t>HW </a:t>
            </a:r>
            <a:r>
              <a:rPr lang="ru-RU" sz="1800" dirty="0" smtClean="0"/>
              <a:t>на узлах может отличаться </a:t>
            </a:r>
          </a:p>
          <a:p>
            <a:pPr lvl="1"/>
            <a:endParaRPr lang="ru-RU" sz="1800" dirty="0" smtClean="0"/>
          </a:p>
          <a:p>
            <a:r>
              <a:rPr lang="ru-RU" sz="2200" dirty="0" smtClean="0"/>
              <a:t>В </a:t>
            </a:r>
            <a:r>
              <a:rPr lang="en-US" sz="2200" dirty="0" smtClean="0"/>
              <a:t>Google </a:t>
            </a:r>
            <a:r>
              <a:rPr lang="ru-RU" sz="2200" dirty="0" smtClean="0"/>
              <a:t>впервые были придуман ряд идей, которые легли в основу многих современных </a:t>
            </a:r>
            <a:r>
              <a:rPr lang="en-US" sz="2200" dirty="0" smtClean="0"/>
              <a:t>Big Data </a:t>
            </a:r>
            <a:r>
              <a:rPr lang="ru-RU" sz="2200" dirty="0" smtClean="0"/>
              <a:t>технологий</a:t>
            </a:r>
          </a:p>
          <a:p>
            <a:pPr lvl="1"/>
            <a:endParaRPr lang="ru-RU" sz="16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77371" y="1121353"/>
            <a:ext cx="8128000" cy="2613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Данные распределены по множеству серверов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Необходимы процессы, которые будут выбирать и агрегировать данные, распределенные по множеству серверов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Нужно сделать так, чтобы и выборка и </a:t>
            </a:r>
            <a:r>
              <a:rPr lang="ru-RU" b="1" dirty="0" smtClean="0"/>
              <a:t>особенно</a:t>
            </a:r>
            <a:r>
              <a:rPr lang="ru-RU" dirty="0" smtClean="0"/>
              <a:t> агрегация данных равномерно использовала множество узлов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ru-RU" dirty="0" smtClean="0"/>
              <a:t>позволяет просто писать программы распределенных вычислений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err="1" smtClean="0"/>
              <a:t>MapReduce</a:t>
            </a:r>
            <a:endParaRPr lang="en-US" dirty="0" smtClean="0"/>
          </a:p>
        </p:txBody>
      </p:sp>
      <p:sp>
        <p:nvSpPr>
          <p:cNvPr id="31747" name="Content Placeholder 63"/>
          <p:cNvSpPr>
            <a:spLocks noGrp="1"/>
          </p:cNvSpPr>
          <p:nvPr>
            <p:ph idx="1"/>
          </p:nvPr>
        </p:nvSpPr>
        <p:spPr>
          <a:xfrm>
            <a:off x="508000" y="1495425"/>
            <a:ext cx="8128000" cy="4470400"/>
          </a:xfrm>
        </p:spPr>
        <p:txBody>
          <a:bodyPr/>
          <a:lstStyle/>
          <a:p>
            <a:r>
              <a:rPr lang="ru-RU" dirty="0" smtClean="0"/>
              <a:t>Классическая задача – подсчет количества слов в тексте</a:t>
            </a:r>
            <a:endParaRPr lang="en-US" dirty="0" smtClean="0"/>
          </a:p>
          <a:p>
            <a:r>
              <a:rPr lang="ru-RU" dirty="0" smtClean="0"/>
              <a:t>Нужно найти сколько раз встречается в тексте каждое слово</a:t>
            </a:r>
            <a:endParaRPr lang="en-US" dirty="0" smtClean="0"/>
          </a:p>
          <a:p>
            <a:r>
              <a:rPr lang="ru-RU" dirty="0" smtClean="0"/>
              <a:t>Текст распределен по множеству узлов кластера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ru-RU" dirty="0" smtClean="0"/>
              <a:t>. Пример</a:t>
            </a:r>
            <a:endParaRPr lang="en-US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384300" y="1457325"/>
            <a:ext cx="5360988" cy="396875"/>
            <a:chOff x="1383908" y="1457325"/>
            <a:chExt cx="5360752" cy="397032"/>
          </a:xfrm>
        </p:grpSpPr>
        <p:sp>
          <p:nvSpPr>
            <p:cNvPr id="13340" name="TextBox 5"/>
            <p:cNvSpPr txBox="1">
              <a:spLocks noChangeArrowheads="1"/>
            </p:cNvSpPr>
            <p:nvPr/>
          </p:nvSpPr>
          <p:spPr bwMode="auto">
            <a:xfrm>
              <a:off x="1383908" y="1457325"/>
              <a:ext cx="1912854" cy="397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Map process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4831806" y="1457325"/>
              <a:ext cx="1912854" cy="397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Map process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990600" y="1854200"/>
            <a:ext cx="6134100" cy="1638300"/>
            <a:chOff x="991162" y="1854356"/>
            <a:chExt cx="6132710" cy="1637786"/>
          </a:xfrm>
        </p:grpSpPr>
        <p:sp>
          <p:nvSpPr>
            <p:cNvPr id="7" name="TextBox 6"/>
            <p:cNvSpPr txBox="1"/>
            <p:nvPr/>
          </p:nvSpPr>
          <p:spPr>
            <a:xfrm>
              <a:off x="991162" y="2181309"/>
              <a:ext cx="2704487" cy="131083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is,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7476" y="2181308"/>
              <a:ext cx="2666396" cy="100620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useful,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is, 1</a:t>
              </a:r>
            </a:p>
          </p:txBody>
        </p:sp>
        <p:cxnSp>
          <p:nvCxnSpPr>
            <p:cNvPr id="14" name="Elbow Connector 13"/>
            <p:cNvCxnSpPr>
              <a:stCxn id="13340" idx="2"/>
              <a:endCxn id="7" idx="0"/>
            </p:cNvCxnSpPr>
            <p:nvPr/>
          </p:nvCxnSpPr>
          <p:spPr bwMode="auto">
            <a:xfrm rot="16200000" flipH="1">
              <a:off x="2178357" y="2016230"/>
              <a:ext cx="326922" cy="317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3341" idx="2"/>
              <a:endCxn id="9" idx="0"/>
            </p:cNvCxnSpPr>
            <p:nvPr/>
          </p:nvCxnSpPr>
          <p:spPr bwMode="auto">
            <a:xfrm rot="16200000" flipH="1">
              <a:off x="5626420" y="2017024"/>
              <a:ext cx="326922" cy="158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" y="200025"/>
            <a:ext cx="8555038" cy="1144588"/>
            <a:chOff x="381020" y="199999"/>
            <a:chExt cx="8554402" cy="1144961"/>
          </a:xfrm>
        </p:grpSpPr>
        <p:sp>
          <p:nvSpPr>
            <p:cNvPr id="32785" name="Rounded Rectangle 10"/>
            <p:cNvSpPr>
              <a:spLocks noChangeArrowheads="1"/>
            </p:cNvSpPr>
            <p:nvPr/>
          </p:nvSpPr>
          <p:spPr bwMode="auto">
            <a:xfrm>
              <a:off x="4619629" y="895350"/>
              <a:ext cx="3980854" cy="4399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/>
              <a:endParaRPr lang="en-US" b="0"/>
            </a:p>
          </p:txBody>
        </p:sp>
        <p:sp>
          <p:nvSpPr>
            <p:cNvPr id="32786" name="Rounded Rectangle 9"/>
            <p:cNvSpPr>
              <a:spLocks noChangeArrowheads="1"/>
            </p:cNvSpPr>
            <p:nvPr/>
          </p:nvSpPr>
          <p:spPr bwMode="auto">
            <a:xfrm>
              <a:off x="381020" y="904875"/>
              <a:ext cx="4238611" cy="44008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/>
              <a:endParaRPr lang="en-US" b="0"/>
            </a:p>
          </p:txBody>
        </p:sp>
        <p:sp>
          <p:nvSpPr>
            <p:cNvPr id="32787" name="TextBox 21"/>
            <p:cNvSpPr txBox="1">
              <a:spLocks noChangeArrowheads="1"/>
            </p:cNvSpPr>
            <p:nvPr/>
          </p:nvSpPr>
          <p:spPr bwMode="auto">
            <a:xfrm>
              <a:off x="7022718" y="199999"/>
              <a:ext cx="1912704" cy="39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 Reader</a:t>
              </a:r>
            </a:p>
          </p:txBody>
        </p:sp>
        <p:cxnSp>
          <p:nvCxnSpPr>
            <p:cNvPr id="24" name="Shape 23"/>
            <p:cNvCxnSpPr>
              <a:stCxn id="32787" idx="2"/>
              <a:endCxn id="13319" idx="3"/>
            </p:cNvCxnSpPr>
            <p:nvPr/>
          </p:nvCxnSpPr>
          <p:spPr bwMode="auto">
            <a:xfrm rot="16200000" flipH="1">
              <a:off x="8055910" y="520911"/>
              <a:ext cx="506578" cy="658763"/>
            </a:xfrm>
            <a:prstGeom prst="bentConnector4">
              <a:avLst>
                <a:gd name="adj1" fmla="val 30400"/>
                <a:gd name="adj2" fmla="val 179761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319" name="TextBox 25"/>
          <p:cNvSpPr txBox="1">
            <a:spLocks noChangeArrowheads="1"/>
          </p:cNvSpPr>
          <p:nvPr/>
        </p:nvSpPr>
        <p:spPr bwMode="auto">
          <a:xfrm>
            <a:off x="252413" y="904875"/>
            <a:ext cx="838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cloud is water vapor. But is water vapor useful? But it is!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62138" y="3187700"/>
            <a:ext cx="4518025" cy="1133475"/>
            <a:chOff x="1862552" y="3187448"/>
            <a:chExt cx="4517800" cy="1133839"/>
          </a:xfrm>
        </p:grpSpPr>
        <p:sp>
          <p:nvSpPr>
            <p:cNvPr id="13328" name="TextBox 11"/>
            <p:cNvSpPr txBox="1">
              <a:spLocks noChangeArrowheads="1"/>
            </p:cNvSpPr>
            <p:nvPr/>
          </p:nvSpPr>
          <p:spPr bwMode="auto">
            <a:xfrm>
              <a:off x="1862552" y="3924285"/>
              <a:ext cx="4517800" cy="3970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Partition, Compare, Redistribute</a:t>
              </a:r>
            </a:p>
          </p:txBody>
        </p:sp>
        <p:cxnSp>
          <p:nvCxnSpPr>
            <p:cNvPr id="18" name="Elbow Connector 17"/>
            <p:cNvCxnSpPr>
              <a:stCxn id="7" idx="2"/>
              <a:endCxn id="13328" idx="0"/>
            </p:cNvCxnSpPr>
            <p:nvPr/>
          </p:nvCxnSpPr>
          <p:spPr bwMode="auto">
            <a:xfrm rot="16200000" flipH="1">
              <a:off x="3016526" y="2819359"/>
              <a:ext cx="431939" cy="1777911"/>
            </a:xfrm>
            <a:prstGeom prst="bentConnector3">
              <a:avLst>
                <a:gd name="adj1" fmla="val 32356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9" idx="2"/>
              <a:endCxn id="13328" idx="0"/>
            </p:cNvCxnSpPr>
            <p:nvPr/>
          </p:nvCxnSpPr>
          <p:spPr bwMode="auto">
            <a:xfrm rot="5400000">
              <a:off x="4588017" y="2720883"/>
              <a:ext cx="736837" cy="1669967"/>
            </a:xfrm>
            <a:prstGeom prst="bentConnector3">
              <a:avLst>
                <a:gd name="adj1" fmla="val 6034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19175" y="4321175"/>
            <a:ext cx="6267450" cy="1771650"/>
            <a:chOff x="1019176" y="4321259"/>
            <a:chExt cx="6267450" cy="1771420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1019176" y="4781551"/>
              <a:ext cx="2705100" cy="13111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but, 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581526" y="4791076"/>
              <a:ext cx="2705100" cy="100642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26" name="Elbow Connector 25"/>
            <p:cNvCxnSpPr>
              <a:stCxn id="13328" idx="2"/>
              <a:endCxn id="56" idx="0"/>
            </p:cNvCxnSpPr>
            <p:nvPr/>
          </p:nvCxnSpPr>
          <p:spPr bwMode="auto">
            <a:xfrm rot="5400000">
              <a:off x="3016281" y="3676704"/>
              <a:ext cx="460315" cy="17494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3328" idx="2"/>
              <a:endCxn id="23" idx="0"/>
            </p:cNvCxnSpPr>
            <p:nvPr/>
          </p:nvCxnSpPr>
          <p:spPr bwMode="auto">
            <a:xfrm rot="16200000" flipH="1">
              <a:off x="4792695" y="3649715"/>
              <a:ext cx="469839" cy="18129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Пример.</a:t>
            </a:r>
            <a:endParaRPr lang="en-US" dirty="0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19175" y="825500"/>
            <a:ext cx="6267450" cy="1771650"/>
            <a:chOff x="1019176" y="4321259"/>
            <a:chExt cx="6267450" cy="1771420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1019176" y="4781551"/>
              <a:ext cx="2705100" cy="13111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but, 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581526" y="4791076"/>
              <a:ext cx="2705100" cy="100642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26" name="Elbow Connector 25"/>
            <p:cNvCxnSpPr>
              <a:stCxn id="13328" idx="2"/>
              <a:endCxn id="56" idx="0"/>
            </p:cNvCxnSpPr>
            <p:nvPr/>
          </p:nvCxnSpPr>
          <p:spPr bwMode="auto">
            <a:xfrm rot="5400000">
              <a:off x="3016281" y="3676704"/>
              <a:ext cx="460315" cy="17494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3328" idx="2"/>
              <a:endCxn id="23" idx="0"/>
            </p:cNvCxnSpPr>
            <p:nvPr/>
          </p:nvCxnSpPr>
          <p:spPr bwMode="auto">
            <a:xfrm rot="16200000" flipH="1">
              <a:off x="4792695" y="3649715"/>
              <a:ext cx="469839" cy="18129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720850" y="2301875"/>
            <a:ext cx="4878388" cy="1066800"/>
            <a:chOff x="1721402" y="2301830"/>
            <a:chExt cx="4877286" cy="106700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721402" y="2971800"/>
              <a:ext cx="4877286" cy="397032"/>
              <a:chOff x="1682898" y="1457325"/>
              <a:chExt cx="4877079" cy="397189"/>
            </a:xfrm>
          </p:grpSpPr>
          <p:sp>
            <p:nvSpPr>
              <p:cNvPr id="38" name="TextBox 5"/>
              <p:cNvSpPr txBox="1">
                <a:spLocks noChangeArrowheads="1"/>
              </p:cNvSpPr>
              <p:nvPr/>
            </p:nvSpPr>
            <p:spPr bwMode="auto">
              <a:xfrm>
                <a:off x="1682898" y="1457407"/>
                <a:ext cx="1314097" cy="3971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Reducer</a:t>
                </a:r>
              </a:p>
            </p:txBody>
          </p:sp>
          <p:sp>
            <p:nvSpPr>
              <p:cNvPr id="39" name="TextBox 7"/>
              <p:cNvSpPr txBox="1">
                <a:spLocks noChangeArrowheads="1"/>
              </p:cNvSpPr>
              <p:nvPr/>
            </p:nvSpPr>
            <p:spPr bwMode="auto">
              <a:xfrm>
                <a:off x="5245880" y="1457407"/>
                <a:ext cx="1314097" cy="3971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Reducer</a:t>
                </a:r>
              </a:p>
            </p:txBody>
          </p:sp>
        </p:grpSp>
        <p:cxnSp>
          <p:nvCxnSpPr>
            <p:cNvPr id="41" name="Straight Arrow Connector 40"/>
            <p:cNvCxnSpPr>
              <a:stCxn id="56" idx="2"/>
              <a:endCxn id="38" idx="0"/>
            </p:cNvCxnSpPr>
            <p:nvPr/>
          </p:nvCxnSpPr>
          <p:spPr bwMode="auto">
            <a:xfrm rot="16200000" flipH="1">
              <a:off x="2187944" y="2781347"/>
              <a:ext cx="374721" cy="634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" idx="2"/>
              <a:endCxn id="39" idx="0"/>
            </p:cNvCxnSpPr>
            <p:nvPr/>
          </p:nvCxnSpPr>
          <p:spPr bwMode="auto">
            <a:xfrm rot="16200000" flipH="1">
              <a:off x="5602617" y="2632888"/>
              <a:ext cx="670052" cy="793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028700" y="3368675"/>
            <a:ext cx="6276975" cy="1322388"/>
            <a:chOff x="1028701" y="3368831"/>
            <a:chExt cx="6276975" cy="1322231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1028701" y="3924301"/>
              <a:ext cx="2705100" cy="74294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/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is, 3</a:t>
              </a:r>
              <a:br>
                <a:rPr lang="en-US" dirty="0"/>
              </a:br>
              <a:r>
                <a:rPr lang="en-US" dirty="0"/>
                <a:t>but, 2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600576" y="3900489"/>
              <a:ext cx="2705100" cy="790573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/>
            <a:lstStyle/>
            <a:p>
              <a:pPr algn="l">
                <a:defRPr/>
              </a:pPr>
              <a:r>
                <a:rPr lang="en-US" dirty="0"/>
                <a:t>water, 2</a:t>
              </a:r>
              <a:br>
                <a:rPr lang="en-US" dirty="0"/>
              </a:br>
              <a:r>
                <a:rPr lang="en-US" dirty="0"/>
                <a:t>vapor, 2</a:t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51" name="Straight Arrow Connector 50"/>
            <p:cNvCxnSpPr>
              <a:stCxn id="38" idx="2"/>
              <a:endCxn id="46" idx="0"/>
            </p:cNvCxnSpPr>
            <p:nvPr/>
          </p:nvCxnSpPr>
          <p:spPr bwMode="auto">
            <a:xfrm rot="16200000" flipH="1">
              <a:off x="2101884" y="3645023"/>
              <a:ext cx="555559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9" idx="2"/>
              <a:endCxn id="47" idx="0"/>
            </p:cNvCxnSpPr>
            <p:nvPr/>
          </p:nvCxnSpPr>
          <p:spPr bwMode="auto">
            <a:xfrm rot="16200000" flipH="1">
              <a:off x="5681695" y="3629150"/>
              <a:ext cx="531750" cy="111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876425" y="4667250"/>
            <a:ext cx="6372225" cy="1435100"/>
            <a:chOff x="1875824" y="4667249"/>
            <a:chExt cx="6372825" cy="1435056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4629150" y="5095876"/>
              <a:ext cx="3619499" cy="100642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3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water, 2</a:t>
              </a:r>
              <a:br>
                <a:rPr lang="en-US" dirty="0"/>
              </a:br>
              <a:r>
                <a:rPr lang="en-US" dirty="0"/>
                <a:t>is, 3</a:t>
              </a:r>
              <a:br>
                <a:rPr lang="en-US" dirty="0"/>
              </a:br>
              <a:r>
                <a:rPr lang="en-US" dirty="0"/>
                <a:t>but, 2</a:t>
              </a:r>
              <a:br>
                <a:rPr lang="en-US" dirty="0"/>
              </a:br>
              <a:r>
                <a:rPr lang="en-US" dirty="0"/>
                <a:t>vapor, 2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sp>
          <p:nvSpPr>
            <p:cNvPr id="59" name="TextBox 5"/>
            <p:cNvSpPr txBox="1">
              <a:spLocks noChangeArrowheads="1"/>
            </p:cNvSpPr>
            <p:nvPr/>
          </p:nvSpPr>
          <p:spPr bwMode="auto">
            <a:xfrm>
              <a:off x="1875824" y="5248256"/>
              <a:ext cx="1882952" cy="7016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Consolidate </a:t>
              </a:r>
              <a:br>
                <a:rPr lang="en-US" dirty="0"/>
              </a:br>
              <a:r>
                <a:rPr lang="en-US" dirty="0"/>
                <a:t>and Write</a:t>
              </a:r>
            </a:p>
          </p:txBody>
        </p:sp>
        <p:cxnSp>
          <p:nvCxnSpPr>
            <p:cNvPr id="61" name="Elbow Connector 60"/>
            <p:cNvCxnSpPr>
              <a:stCxn id="46" idx="2"/>
              <a:endCxn id="59" idx="0"/>
            </p:cNvCxnSpPr>
            <p:nvPr/>
          </p:nvCxnSpPr>
          <p:spPr bwMode="auto">
            <a:xfrm rot="16200000" flipH="1">
              <a:off x="2308495" y="4739451"/>
              <a:ext cx="581007" cy="43660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47" idx="2"/>
              <a:endCxn id="59" idx="0"/>
            </p:cNvCxnSpPr>
            <p:nvPr/>
          </p:nvCxnSpPr>
          <p:spPr bwMode="auto">
            <a:xfrm rot="5400000">
              <a:off x="4106507" y="3401855"/>
              <a:ext cx="557195" cy="313560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9" idx="3"/>
              <a:endCxn id="58" idx="1"/>
            </p:cNvCxnSpPr>
            <p:nvPr/>
          </p:nvCxnSpPr>
          <p:spPr bwMode="auto">
            <a:xfrm flipV="1">
              <a:off x="3758776" y="5599083"/>
              <a:ext cx="87003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04" y="186050"/>
            <a:ext cx="7581900" cy="941388"/>
          </a:xfrm>
        </p:spPr>
        <p:txBody>
          <a:bodyPr/>
          <a:lstStyle/>
          <a:p>
            <a:r>
              <a:rPr lang="ru-RU" dirty="0" smtClean="0"/>
              <a:t>Проекты, использующие </a:t>
            </a:r>
            <a:r>
              <a:rPr lang="en-US" dirty="0" err="1" smtClean="0"/>
              <a:t>Hadoop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3626" y="1148937"/>
            <a:ext cx="8128000" cy="4470400"/>
          </a:xfrm>
        </p:spPr>
        <p:txBody>
          <a:bodyPr/>
          <a:lstStyle/>
          <a:p>
            <a:r>
              <a:rPr lang="en-US" sz="2400" dirty="0" smtClean="0"/>
              <a:t>Apache Hive</a:t>
            </a:r>
          </a:p>
          <a:p>
            <a:pPr lvl="1"/>
            <a:r>
              <a:rPr lang="ru-RU" sz="2000" dirty="0" smtClean="0"/>
              <a:t>Инфраструктура, реализующая хранилище данных на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pPr lvl="1"/>
            <a:r>
              <a:rPr lang="ru-RU" sz="2000" dirty="0" smtClean="0"/>
              <a:t>Разработана в </a:t>
            </a:r>
            <a:r>
              <a:rPr lang="en-US" sz="2000" dirty="0" err="1" smtClean="0"/>
              <a:t>Facebook</a:t>
            </a:r>
            <a:endParaRPr lang="en-US" sz="2000" dirty="0" smtClean="0"/>
          </a:p>
          <a:p>
            <a:pPr lvl="1"/>
            <a:r>
              <a:rPr lang="ru-RU" sz="2000" dirty="0" smtClean="0"/>
              <a:t>Есть </a:t>
            </a:r>
            <a:r>
              <a:rPr lang="en-US" sz="2000" dirty="0" smtClean="0"/>
              <a:t>SQL</a:t>
            </a:r>
            <a:r>
              <a:rPr lang="ru-RU" sz="2000" dirty="0" smtClean="0"/>
              <a:t>-подобный язык </a:t>
            </a:r>
            <a:r>
              <a:rPr lang="en-US" sz="2000" dirty="0" err="1" smtClean="0"/>
              <a:t>HiveQL</a:t>
            </a:r>
            <a:endParaRPr lang="en-US" sz="2000" dirty="0" smtClean="0"/>
          </a:p>
          <a:p>
            <a:pPr lvl="1"/>
            <a:r>
              <a:rPr lang="ru-RU" sz="2000" dirty="0" smtClean="0"/>
              <a:t>Не замена </a:t>
            </a:r>
            <a:r>
              <a:rPr lang="en-US" sz="2000" dirty="0" smtClean="0"/>
              <a:t>Oracle</a:t>
            </a:r>
            <a:r>
              <a:rPr lang="ru-RU" sz="2000" dirty="0" smtClean="0"/>
              <a:t> </a:t>
            </a:r>
            <a:r>
              <a:rPr lang="en-US" sz="2000" dirty="0" smtClean="0"/>
              <a:t>DB</a:t>
            </a:r>
            <a:r>
              <a:rPr lang="ru-RU" sz="2000" dirty="0" smtClean="0"/>
              <a:t> </a:t>
            </a:r>
          </a:p>
          <a:p>
            <a:r>
              <a:rPr lang="en-US" sz="2400" dirty="0" smtClean="0"/>
              <a:t>Apache </a:t>
            </a:r>
            <a:r>
              <a:rPr lang="en-US" sz="2400" dirty="0" err="1" smtClean="0"/>
              <a:t>HBase</a:t>
            </a:r>
            <a:endParaRPr lang="en-US" sz="2400" dirty="0" smtClean="0"/>
          </a:p>
          <a:p>
            <a:pPr lvl="1"/>
            <a:r>
              <a:rPr lang="ru-RU" sz="2000" dirty="0" smtClean="0"/>
              <a:t>Нереляционная СУБД, позволяющая хранить и обрабатывать огромные объемы разреженных данных</a:t>
            </a:r>
          </a:p>
          <a:p>
            <a:pPr lvl="1"/>
            <a:r>
              <a:rPr lang="ru-RU" sz="2000" dirty="0" smtClean="0"/>
              <a:t>Данные хранятся в структурах</a:t>
            </a:r>
            <a:r>
              <a:rPr lang="en-US" sz="2000" dirty="0" smtClean="0"/>
              <a:t>:</a:t>
            </a:r>
            <a:r>
              <a:rPr lang="ru-RU" sz="2000" dirty="0" smtClean="0"/>
              <a:t> индекс строки, индекс колонки, временная метка</a:t>
            </a:r>
          </a:p>
          <a:p>
            <a:pPr lvl="1"/>
            <a:r>
              <a:rPr lang="ru-RU" sz="2000" dirty="0" smtClean="0"/>
              <a:t>Используется компрессия</a:t>
            </a:r>
          </a:p>
          <a:p>
            <a:pPr lvl="1"/>
            <a:r>
              <a:rPr lang="ru-RU" sz="2000" dirty="0" smtClean="0"/>
              <a:t>Рассчитана на хранение петабайтов данных</a:t>
            </a:r>
          </a:p>
          <a:p>
            <a:endParaRPr lang="en-US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53"/>
          <p:cNvSpPr/>
          <p:nvPr/>
        </p:nvSpPr>
        <p:spPr bwMode="auto">
          <a:xfrm>
            <a:off x="7045325" y="1042991"/>
            <a:ext cx="2717800" cy="4640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l">
              <a:lnSpc>
                <a:spcPct val="100000"/>
              </a:lnSpc>
              <a:spcBef>
                <a:spcPct val="0"/>
              </a:spcBef>
              <a:buClrTx/>
            </a:pPr>
            <a:endParaRPr lang="en-US" sz="2200" b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3855" y="1052517"/>
            <a:ext cx="6111875" cy="4640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 algn="l">
              <a:lnSpc>
                <a:spcPct val="100000"/>
              </a:lnSpc>
              <a:spcBef>
                <a:spcPct val="0"/>
              </a:spcBef>
              <a:buClrTx/>
            </a:pPr>
            <a:endParaRPr lang="en-US" sz="2200" b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71747" name="TextBox 92"/>
          <p:cNvSpPr txBox="1">
            <a:spLocks noChangeArrowheads="1"/>
          </p:cNvSpPr>
          <p:nvPr/>
        </p:nvSpPr>
        <p:spPr bwMode="auto">
          <a:xfrm>
            <a:off x="49213" y="1323980"/>
            <a:ext cx="670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/>
              <a:t>Input </a:t>
            </a:r>
          </a:p>
        </p:txBody>
      </p:sp>
      <p:sp>
        <p:nvSpPr>
          <p:cNvPr id="671750" name="Rectangle 65"/>
          <p:cNvSpPr>
            <a:spLocks noChangeArrowheads="1"/>
          </p:cNvSpPr>
          <p:nvPr/>
        </p:nvSpPr>
        <p:spPr bwMode="auto">
          <a:xfrm>
            <a:off x="419100" y="1730380"/>
            <a:ext cx="165100" cy="214313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51" name="Rectangle 66"/>
          <p:cNvSpPr>
            <a:spLocks noChangeArrowheads="1"/>
          </p:cNvSpPr>
          <p:nvPr/>
        </p:nvSpPr>
        <p:spPr bwMode="auto">
          <a:xfrm>
            <a:off x="419100" y="1944688"/>
            <a:ext cx="165100" cy="212725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52" name="Rectangle 67"/>
          <p:cNvSpPr>
            <a:spLocks noChangeArrowheads="1"/>
          </p:cNvSpPr>
          <p:nvPr/>
        </p:nvSpPr>
        <p:spPr bwMode="auto">
          <a:xfrm>
            <a:off x="419100" y="2157416"/>
            <a:ext cx="165100" cy="212725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53" name="Rectangle 68"/>
          <p:cNvSpPr>
            <a:spLocks noChangeArrowheads="1"/>
          </p:cNvSpPr>
          <p:nvPr/>
        </p:nvSpPr>
        <p:spPr bwMode="auto">
          <a:xfrm>
            <a:off x="419100" y="2370140"/>
            <a:ext cx="165100" cy="212725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54" name="Rectangle 69"/>
          <p:cNvSpPr>
            <a:spLocks noChangeArrowheads="1"/>
          </p:cNvSpPr>
          <p:nvPr/>
        </p:nvSpPr>
        <p:spPr bwMode="auto">
          <a:xfrm>
            <a:off x="419100" y="2582863"/>
            <a:ext cx="165100" cy="214312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grpSp>
        <p:nvGrpSpPr>
          <p:cNvPr id="2" name="Group 172"/>
          <p:cNvGrpSpPr/>
          <p:nvPr/>
        </p:nvGrpSpPr>
        <p:grpSpPr>
          <a:xfrm>
            <a:off x="584200" y="1293817"/>
            <a:ext cx="1963738" cy="1958975"/>
            <a:chOff x="584200" y="1293813"/>
            <a:chExt cx="1963738" cy="1958975"/>
          </a:xfrm>
        </p:grpSpPr>
        <p:sp>
          <p:nvSpPr>
            <p:cNvPr id="671755" name="Rectangle 70"/>
            <p:cNvSpPr>
              <a:spLocks noChangeArrowheads="1"/>
            </p:cNvSpPr>
            <p:nvPr/>
          </p:nvSpPr>
          <p:spPr bwMode="auto">
            <a:xfrm>
              <a:off x="863600" y="1293813"/>
              <a:ext cx="274638" cy="22542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Calibri" pitchFamily="34" charset="0"/>
              </a:endParaRPr>
            </a:p>
          </p:txBody>
        </p:sp>
        <p:sp>
          <p:nvSpPr>
            <p:cNvPr id="671756" name="Rectangle 71"/>
            <p:cNvSpPr>
              <a:spLocks noChangeArrowheads="1"/>
            </p:cNvSpPr>
            <p:nvPr/>
          </p:nvSpPr>
          <p:spPr bwMode="auto">
            <a:xfrm>
              <a:off x="863600" y="1689100"/>
              <a:ext cx="274638" cy="223838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57" name="Rectangle 72"/>
            <p:cNvSpPr>
              <a:spLocks noChangeArrowheads="1"/>
            </p:cNvSpPr>
            <p:nvPr/>
          </p:nvSpPr>
          <p:spPr bwMode="auto">
            <a:xfrm>
              <a:off x="863600" y="2081213"/>
              <a:ext cx="274638" cy="22542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58" name="Rectangle 73"/>
            <p:cNvSpPr>
              <a:spLocks noChangeArrowheads="1"/>
            </p:cNvSpPr>
            <p:nvPr/>
          </p:nvSpPr>
          <p:spPr bwMode="auto">
            <a:xfrm>
              <a:off x="863600" y="2476500"/>
              <a:ext cx="274638" cy="22542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59" name="Rectangle 74"/>
            <p:cNvSpPr>
              <a:spLocks noChangeArrowheads="1"/>
            </p:cNvSpPr>
            <p:nvPr/>
          </p:nvSpPr>
          <p:spPr bwMode="auto">
            <a:xfrm>
              <a:off x="863600" y="2871788"/>
              <a:ext cx="274638" cy="223837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60" name="Rectangle 75"/>
            <p:cNvSpPr>
              <a:spLocks noChangeArrowheads="1"/>
            </p:cNvSpPr>
            <p:nvPr/>
          </p:nvSpPr>
          <p:spPr bwMode="auto">
            <a:xfrm>
              <a:off x="1344613" y="1293813"/>
              <a:ext cx="346075" cy="1922462"/>
            </a:xfrm>
            <a:prstGeom prst="rect">
              <a:avLst/>
            </a:prstGeom>
            <a:solidFill>
              <a:srgbClr val="CCCCFB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61" name="Rectangle 76"/>
            <p:cNvSpPr>
              <a:spLocks noChangeArrowheads="1"/>
            </p:cNvSpPr>
            <p:nvPr/>
          </p:nvSpPr>
          <p:spPr bwMode="auto">
            <a:xfrm>
              <a:off x="1833563" y="2017713"/>
              <a:ext cx="419100" cy="265112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62" name="Rectangle 77"/>
            <p:cNvSpPr>
              <a:spLocks noChangeArrowheads="1"/>
            </p:cNvSpPr>
            <p:nvPr/>
          </p:nvSpPr>
          <p:spPr bwMode="auto">
            <a:xfrm>
              <a:off x="1833563" y="2519363"/>
              <a:ext cx="419100" cy="265112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671750" idx="3"/>
              <a:endCxn id="671755" idx="1"/>
            </p:cNvCxnSpPr>
            <p:nvPr/>
          </p:nvCxnSpPr>
          <p:spPr bwMode="auto">
            <a:xfrm flipV="1">
              <a:off x="584200" y="1404938"/>
              <a:ext cx="279400" cy="431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1751" idx="3"/>
              <a:endCxn id="671756" idx="1"/>
            </p:cNvCxnSpPr>
            <p:nvPr/>
          </p:nvCxnSpPr>
          <p:spPr bwMode="auto">
            <a:xfrm flipV="1">
              <a:off x="584200" y="1800225"/>
              <a:ext cx="279400" cy="2508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71752" idx="3"/>
              <a:endCxn id="671757" idx="1"/>
            </p:cNvCxnSpPr>
            <p:nvPr/>
          </p:nvCxnSpPr>
          <p:spPr bwMode="auto">
            <a:xfrm flipV="1">
              <a:off x="584200" y="2195513"/>
              <a:ext cx="279400" cy="682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1753" idx="3"/>
              <a:endCxn id="671758" idx="1"/>
            </p:cNvCxnSpPr>
            <p:nvPr/>
          </p:nvCxnSpPr>
          <p:spPr bwMode="auto">
            <a:xfrm>
              <a:off x="584200" y="2476500"/>
              <a:ext cx="279400" cy="11271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71754" idx="3"/>
              <a:endCxn id="671759" idx="1"/>
            </p:cNvCxnSpPr>
            <p:nvPr/>
          </p:nvCxnSpPr>
          <p:spPr bwMode="auto">
            <a:xfrm>
              <a:off x="584200" y="2690813"/>
              <a:ext cx="279400" cy="2921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71755" idx="3"/>
              <a:endCxn id="671761" idx="1"/>
            </p:cNvCxnSpPr>
            <p:nvPr/>
          </p:nvCxnSpPr>
          <p:spPr bwMode="auto">
            <a:xfrm>
              <a:off x="1138238" y="1406525"/>
              <a:ext cx="695325" cy="74453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1756" idx="3"/>
              <a:endCxn id="671761" idx="1"/>
            </p:cNvCxnSpPr>
            <p:nvPr/>
          </p:nvCxnSpPr>
          <p:spPr bwMode="auto">
            <a:xfrm>
              <a:off x="1138238" y="1800225"/>
              <a:ext cx="695325" cy="35083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1759" idx="3"/>
              <a:endCxn id="671762" idx="1"/>
            </p:cNvCxnSpPr>
            <p:nvPr/>
          </p:nvCxnSpPr>
          <p:spPr bwMode="auto">
            <a:xfrm flipV="1">
              <a:off x="1138238" y="2652713"/>
              <a:ext cx="695325" cy="330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671757" idx="3"/>
              <a:endCxn id="671761" idx="1"/>
            </p:cNvCxnSpPr>
            <p:nvPr/>
          </p:nvCxnSpPr>
          <p:spPr bwMode="auto">
            <a:xfrm flipV="1">
              <a:off x="1138238" y="2151063"/>
              <a:ext cx="695325" cy="444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71755" idx="3"/>
              <a:endCxn id="671762" idx="1"/>
            </p:cNvCxnSpPr>
            <p:nvPr/>
          </p:nvCxnSpPr>
          <p:spPr bwMode="auto">
            <a:xfrm>
              <a:off x="1138238" y="1406525"/>
              <a:ext cx="695325" cy="12461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671761" idx="3"/>
              <a:endCxn id="671775" idx="1"/>
            </p:cNvCxnSpPr>
            <p:nvPr/>
          </p:nvCxnSpPr>
          <p:spPr bwMode="auto">
            <a:xfrm>
              <a:off x="2252663" y="2151063"/>
              <a:ext cx="131762" cy="95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71762" idx="3"/>
              <a:endCxn id="671776" idx="1"/>
            </p:cNvCxnSpPr>
            <p:nvPr/>
          </p:nvCxnSpPr>
          <p:spPr bwMode="auto">
            <a:xfrm>
              <a:off x="2252663" y="2652713"/>
              <a:ext cx="131762" cy="793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775" name="Rectangle 90"/>
            <p:cNvSpPr>
              <a:spLocks noChangeArrowheads="1"/>
            </p:cNvSpPr>
            <p:nvPr/>
          </p:nvSpPr>
          <p:spPr bwMode="auto">
            <a:xfrm>
              <a:off x="2384425" y="1855788"/>
              <a:ext cx="163513" cy="6111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76" name="Rectangle 91"/>
            <p:cNvSpPr>
              <a:spLocks noChangeArrowheads="1"/>
            </p:cNvSpPr>
            <p:nvPr/>
          </p:nvSpPr>
          <p:spPr bwMode="auto">
            <a:xfrm>
              <a:off x="2384425" y="2462213"/>
              <a:ext cx="163513" cy="39846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65" name="Straight Arrow Connector 164"/>
            <p:cNvCxnSpPr>
              <a:stCxn id="671758" idx="3"/>
              <a:endCxn id="671761" idx="1"/>
            </p:cNvCxnSpPr>
            <p:nvPr/>
          </p:nvCxnSpPr>
          <p:spPr bwMode="auto">
            <a:xfrm flipV="1">
              <a:off x="1138238" y="2151063"/>
              <a:ext cx="695325" cy="4381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831" name="Rectangle 206"/>
            <p:cNvSpPr>
              <a:spLocks noChangeArrowheads="1"/>
            </p:cNvSpPr>
            <p:nvPr/>
          </p:nvSpPr>
          <p:spPr bwMode="auto">
            <a:xfrm>
              <a:off x="1833563" y="2911475"/>
              <a:ext cx="419100" cy="265113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208" name="Straight Arrow Connector 207"/>
            <p:cNvCxnSpPr>
              <a:stCxn id="671758" idx="3"/>
              <a:endCxn id="671831" idx="1"/>
            </p:cNvCxnSpPr>
            <p:nvPr/>
          </p:nvCxnSpPr>
          <p:spPr bwMode="auto">
            <a:xfrm>
              <a:off x="1138238" y="2589213"/>
              <a:ext cx="695325" cy="4556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671756" idx="3"/>
              <a:endCxn id="671831" idx="1"/>
            </p:cNvCxnSpPr>
            <p:nvPr/>
          </p:nvCxnSpPr>
          <p:spPr bwMode="auto">
            <a:xfrm>
              <a:off x="1138238" y="1800225"/>
              <a:ext cx="695325" cy="1244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834" name="Rectangle 213"/>
            <p:cNvSpPr>
              <a:spLocks noChangeArrowheads="1"/>
            </p:cNvSpPr>
            <p:nvPr/>
          </p:nvSpPr>
          <p:spPr bwMode="auto">
            <a:xfrm>
              <a:off x="2384425" y="2855913"/>
              <a:ext cx="163513" cy="39687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216" name="Straight Arrow Connector 215"/>
            <p:cNvCxnSpPr>
              <a:stCxn id="671831" idx="3"/>
              <a:endCxn id="671834" idx="1"/>
            </p:cNvCxnSpPr>
            <p:nvPr/>
          </p:nvCxnSpPr>
          <p:spPr bwMode="auto">
            <a:xfrm>
              <a:off x="2252663" y="3044825"/>
              <a:ext cx="131762" cy="95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65"/>
          <p:cNvGrpSpPr/>
          <p:nvPr/>
        </p:nvGrpSpPr>
        <p:grpSpPr>
          <a:xfrm>
            <a:off x="2538413" y="1365254"/>
            <a:ext cx="2146300" cy="3552825"/>
            <a:chOff x="2538413" y="1365250"/>
            <a:chExt cx="2146300" cy="3552825"/>
          </a:xfrm>
        </p:grpSpPr>
        <p:sp>
          <p:nvSpPr>
            <p:cNvPr id="671799" name="Rectangle 124"/>
            <p:cNvSpPr>
              <a:spLocks noChangeArrowheads="1"/>
            </p:cNvSpPr>
            <p:nvPr/>
          </p:nvSpPr>
          <p:spPr bwMode="auto">
            <a:xfrm>
              <a:off x="2735263" y="1365250"/>
              <a:ext cx="290512" cy="2413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0" name="Rectangle 125"/>
            <p:cNvSpPr>
              <a:spLocks noChangeArrowheads="1"/>
            </p:cNvSpPr>
            <p:nvPr/>
          </p:nvSpPr>
          <p:spPr bwMode="auto">
            <a:xfrm>
              <a:off x="2735263" y="2128838"/>
              <a:ext cx="290512" cy="2413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1" name="Rectangle 127"/>
            <p:cNvSpPr>
              <a:spLocks noChangeArrowheads="1"/>
            </p:cNvSpPr>
            <p:nvPr/>
          </p:nvSpPr>
          <p:spPr bwMode="auto">
            <a:xfrm>
              <a:off x="2735263" y="3656013"/>
              <a:ext cx="290512" cy="2413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2" name="Rectangle 128"/>
            <p:cNvSpPr>
              <a:spLocks noChangeArrowheads="1"/>
            </p:cNvSpPr>
            <p:nvPr/>
          </p:nvSpPr>
          <p:spPr bwMode="auto">
            <a:xfrm>
              <a:off x="2735263" y="4419600"/>
              <a:ext cx="290512" cy="2413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3" name="Rectangle 129"/>
            <p:cNvSpPr>
              <a:spLocks noChangeArrowheads="1"/>
            </p:cNvSpPr>
            <p:nvPr/>
          </p:nvSpPr>
          <p:spPr bwMode="auto">
            <a:xfrm>
              <a:off x="3244850" y="1365250"/>
              <a:ext cx="422275" cy="3411538"/>
            </a:xfrm>
            <a:prstGeom prst="rect">
              <a:avLst/>
            </a:prstGeom>
            <a:solidFill>
              <a:srgbClr val="CCCCFB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4" name="Rectangle 130"/>
            <p:cNvSpPr>
              <a:spLocks noChangeArrowheads="1"/>
            </p:cNvSpPr>
            <p:nvPr/>
          </p:nvSpPr>
          <p:spPr bwMode="auto">
            <a:xfrm>
              <a:off x="3884613" y="2535238"/>
              <a:ext cx="431800" cy="2730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05" name="Rectangle 131"/>
            <p:cNvSpPr>
              <a:spLocks noChangeArrowheads="1"/>
            </p:cNvSpPr>
            <p:nvPr/>
          </p:nvSpPr>
          <p:spPr bwMode="auto">
            <a:xfrm>
              <a:off x="3884613" y="3513138"/>
              <a:ext cx="431800" cy="2730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33" name="Straight Arrow Connector 132"/>
            <p:cNvCxnSpPr>
              <a:stCxn id="671799" idx="3"/>
              <a:endCxn id="671804" idx="1"/>
            </p:cNvCxnSpPr>
            <p:nvPr/>
          </p:nvCxnSpPr>
          <p:spPr bwMode="auto">
            <a:xfrm>
              <a:off x="3025775" y="1485900"/>
              <a:ext cx="858838" cy="118586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671800" idx="3"/>
              <a:endCxn id="671804" idx="1"/>
            </p:cNvCxnSpPr>
            <p:nvPr/>
          </p:nvCxnSpPr>
          <p:spPr bwMode="auto">
            <a:xfrm>
              <a:off x="3025775" y="2251075"/>
              <a:ext cx="858838" cy="420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671802" idx="3"/>
              <a:endCxn id="671805" idx="1"/>
            </p:cNvCxnSpPr>
            <p:nvPr/>
          </p:nvCxnSpPr>
          <p:spPr bwMode="auto">
            <a:xfrm flipV="1">
              <a:off x="3025775" y="3649663"/>
              <a:ext cx="858838" cy="892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671799" idx="3"/>
              <a:endCxn id="671805" idx="1"/>
            </p:cNvCxnSpPr>
            <p:nvPr/>
          </p:nvCxnSpPr>
          <p:spPr bwMode="auto">
            <a:xfrm>
              <a:off x="3025775" y="1485900"/>
              <a:ext cx="858838" cy="216376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71804" idx="3"/>
              <a:endCxn id="671812" idx="1"/>
            </p:cNvCxnSpPr>
            <p:nvPr/>
          </p:nvCxnSpPr>
          <p:spPr bwMode="auto">
            <a:xfrm>
              <a:off x="4316413" y="2671763"/>
              <a:ext cx="166687" cy="269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671805" idx="3"/>
              <a:endCxn id="671813" idx="1"/>
            </p:cNvCxnSpPr>
            <p:nvPr/>
          </p:nvCxnSpPr>
          <p:spPr bwMode="auto">
            <a:xfrm>
              <a:off x="4316413" y="3649663"/>
              <a:ext cx="166687" cy="269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812" name="Rectangle 139"/>
            <p:cNvSpPr>
              <a:spLocks noChangeArrowheads="1"/>
            </p:cNvSpPr>
            <p:nvPr/>
          </p:nvSpPr>
          <p:spPr bwMode="auto">
            <a:xfrm>
              <a:off x="4483100" y="2330450"/>
              <a:ext cx="201613" cy="73501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13" name="Rectangle 140"/>
            <p:cNvSpPr>
              <a:spLocks noChangeArrowheads="1"/>
            </p:cNvSpPr>
            <p:nvPr/>
          </p:nvSpPr>
          <p:spPr bwMode="auto">
            <a:xfrm>
              <a:off x="4483100" y="3065463"/>
              <a:ext cx="201613" cy="12207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45" name="Straight Arrow Connector 144"/>
            <p:cNvCxnSpPr>
              <a:stCxn id="671775" idx="3"/>
              <a:endCxn id="671799" idx="1"/>
            </p:cNvCxnSpPr>
            <p:nvPr/>
          </p:nvCxnSpPr>
          <p:spPr bwMode="auto">
            <a:xfrm flipV="1">
              <a:off x="2547938" y="1485900"/>
              <a:ext cx="187325" cy="674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671776" idx="3"/>
              <a:endCxn id="671800" idx="1"/>
            </p:cNvCxnSpPr>
            <p:nvPr/>
          </p:nvCxnSpPr>
          <p:spPr bwMode="auto">
            <a:xfrm flipV="1">
              <a:off x="2547938" y="2251075"/>
              <a:ext cx="187325" cy="4095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671798" idx="3"/>
              <a:endCxn id="671801" idx="1"/>
            </p:cNvCxnSpPr>
            <p:nvPr/>
          </p:nvCxnSpPr>
          <p:spPr bwMode="auto">
            <a:xfrm flipV="1">
              <a:off x="2538413" y="3776663"/>
              <a:ext cx="196850" cy="647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671748" idx="3"/>
              <a:endCxn id="671802" idx="1"/>
            </p:cNvCxnSpPr>
            <p:nvPr/>
          </p:nvCxnSpPr>
          <p:spPr bwMode="auto">
            <a:xfrm flipV="1">
              <a:off x="2538413" y="4541838"/>
              <a:ext cx="196850" cy="37623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671801" idx="3"/>
              <a:endCxn id="671804" idx="1"/>
            </p:cNvCxnSpPr>
            <p:nvPr/>
          </p:nvCxnSpPr>
          <p:spPr bwMode="auto">
            <a:xfrm flipV="1">
              <a:off x="3025775" y="2671763"/>
              <a:ext cx="858838" cy="11049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671800" idx="3"/>
              <a:endCxn id="671805" idx="1"/>
            </p:cNvCxnSpPr>
            <p:nvPr/>
          </p:nvCxnSpPr>
          <p:spPr bwMode="auto">
            <a:xfrm>
              <a:off x="3025775" y="2251075"/>
              <a:ext cx="858838" cy="1398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671802" idx="3"/>
              <a:endCxn id="671804" idx="1"/>
            </p:cNvCxnSpPr>
            <p:nvPr/>
          </p:nvCxnSpPr>
          <p:spPr bwMode="auto">
            <a:xfrm flipV="1">
              <a:off x="3025775" y="2671763"/>
              <a:ext cx="858838" cy="18700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836" name="Rectangle 220"/>
            <p:cNvSpPr>
              <a:spLocks noChangeArrowheads="1"/>
            </p:cNvSpPr>
            <p:nvPr/>
          </p:nvSpPr>
          <p:spPr bwMode="auto">
            <a:xfrm>
              <a:off x="2735263" y="2892425"/>
              <a:ext cx="290512" cy="242888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222" name="Straight Arrow Connector 221"/>
            <p:cNvCxnSpPr>
              <a:stCxn id="671834" idx="3"/>
              <a:endCxn id="671836" idx="1"/>
            </p:cNvCxnSpPr>
            <p:nvPr/>
          </p:nvCxnSpPr>
          <p:spPr bwMode="auto">
            <a:xfrm flipV="1">
              <a:off x="2547938" y="3014663"/>
              <a:ext cx="187325" cy="396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671836" idx="3"/>
              <a:endCxn id="671804" idx="1"/>
            </p:cNvCxnSpPr>
            <p:nvPr/>
          </p:nvCxnSpPr>
          <p:spPr bwMode="auto">
            <a:xfrm flipV="1">
              <a:off x="3025775" y="2671763"/>
              <a:ext cx="858838" cy="3429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839" name="Rectangle 230"/>
            <p:cNvSpPr>
              <a:spLocks noChangeArrowheads="1"/>
            </p:cNvSpPr>
            <p:nvPr/>
          </p:nvSpPr>
          <p:spPr bwMode="auto">
            <a:xfrm>
              <a:off x="4483100" y="1593850"/>
              <a:ext cx="201613" cy="73501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840" name="Rectangle 231"/>
            <p:cNvSpPr>
              <a:spLocks noChangeArrowheads="1"/>
            </p:cNvSpPr>
            <p:nvPr/>
          </p:nvSpPr>
          <p:spPr bwMode="auto">
            <a:xfrm>
              <a:off x="3884613" y="1797050"/>
              <a:ext cx="431800" cy="2730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233" name="Straight Arrow Connector 232"/>
            <p:cNvCxnSpPr>
              <a:stCxn id="671840" idx="3"/>
              <a:endCxn id="671839" idx="1"/>
            </p:cNvCxnSpPr>
            <p:nvPr/>
          </p:nvCxnSpPr>
          <p:spPr bwMode="auto">
            <a:xfrm>
              <a:off x="4316413" y="1935163"/>
              <a:ext cx="166687" cy="269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671800" idx="3"/>
              <a:endCxn id="671840" idx="1"/>
            </p:cNvCxnSpPr>
            <p:nvPr/>
          </p:nvCxnSpPr>
          <p:spPr bwMode="auto">
            <a:xfrm flipV="1">
              <a:off x="3025775" y="1935163"/>
              <a:ext cx="858838" cy="3159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671801" idx="3"/>
              <a:endCxn id="671840" idx="1"/>
            </p:cNvCxnSpPr>
            <p:nvPr/>
          </p:nvCxnSpPr>
          <p:spPr bwMode="auto">
            <a:xfrm flipV="1">
              <a:off x="3025775" y="1935163"/>
              <a:ext cx="858838" cy="18415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1749" name="TextBox 123"/>
          <p:cNvSpPr txBox="1">
            <a:spLocks noChangeArrowheads="1"/>
          </p:cNvSpPr>
          <p:nvPr/>
        </p:nvSpPr>
        <p:spPr bwMode="auto">
          <a:xfrm>
            <a:off x="49213" y="3690942"/>
            <a:ext cx="670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/>
              <a:t>Input </a:t>
            </a:r>
          </a:p>
        </p:txBody>
      </p:sp>
      <p:sp>
        <p:nvSpPr>
          <p:cNvPr id="671777" name="Rectangle 96"/>
          <p:cNvSpPr>
            <a:spLocks noChangeArrowheads="1"/>
          </p:cNvSpPr>
          <p:nvPr/>
        </p:nvSpPr>
        <p:spPr bwMode="auto">
          <a:xfrm>
            <a:off x="419100" y="4095753"/>
            <a:ext cx="165100" cy="207963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78" name="Rectangle 97"/>
          <p:cNvSpPr>
            <a:spLocks noChangeArrowheads="1"/>
          </p:cNvSpPr>
          <p:nvPr/>
        </p:nvSpPr>
        <p:spPr bwMode="auto">
          <a:xfrm>
            <a:off x="419100" y="4303717"/>
            <a:ext cx="165100" cy="209551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79" name="Rectangle 98"/>
          <p:cNvSpPr>
            <a:spLocks noChangeArrowheads="1"/>
          </p:cNvSpPr>
          <p:nvPr/>
        </p:nvSpPr>
        <p:spPr bwMode="auto">
          <a:xfrm>
            <a:off x="419100" y="4513266"/>
            <a:ext cx="165100" cy="209551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1780" name="Rectangle 99"/>
          <p:cNvSpPr>
            <a:spLocks noChangeArrowheads="1"/>
          </p:cNvSpPr>
          <p:nvPr/>
        </p:nvSpPr>
        <p:spPr bwMode="auto">
          <a:xfrm>
            <a:off x="419100" y="4722813"/>
            <a:ext cx="165100" cy="207963"/>
          </a:xfrm>
          <a:prstGeom prst="rect">
            <a:avLst/>
          </a:prstGeom>
          <a:solidFill>
            <a:srgbClr val="FF00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0">
              <a:latin typeface="Calibri" pitchFamily="34" charset="0"/>
            </a:endParaRPr>
          </a:p>
        </p:txBody>
      </p:sp>
      <p:grpSp>
        <p:nvGrpSpPr>
          <p:cNvPr id="4" name="Group 171"/>
          <p:cNvGrpSpPr/>
          <p:nvPr/>
        </p:nvGrpSpPr>
        <p:grpSpPr>
          <a:xfrm>
            <a:off x="584206" y="3667128"/>
            <a:ext cx="1954213" cy="1558925"/>
            <a:chOff x="584200" y="3667125"/>
            <a:chExt cx="1954213" cy="1558925"/>
          </a:xfrm>
        </p:grpSpPr>
        <p:sp>
          <p:nvSpPr>
            <p:cNvPr id="671748" name="Rectangle 122"/>
            <p:cNvSpPr>
              <a:spLocks noChangeArrowheads="1"/>
            </p:cNvSpPr>
            <p:nvPr/>
          </p:nvSpPr>
          <p:spPr bwMode="auto">
            <a:xfrm>
              <a:off x="2376488" y="4608513"/>
              <a:ext cx="161925" cy="61753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>
                <a:latin typeface="Calibri" pitchFamily="34" charset="0"/>
              </a:endParaRPr>
            </a:p>
          </p:txBody>
        </p:sp>
        <p:sp>
          <p:nvSpPr>
            <p:cNvPr id="671781" name="Rectangle 101"/>
            <p:cNvSpPr>
              <a:spLocks noChangeArrowheads="1"/>
            </p:cNvSpPr>
            <p:nvPr/>
          </p:nvSpPr>
          <p:spPr bwMode="auto">
            <a:xfrm>
              <a:off x="863600" y="3667125"/>
              <a:ext cx="274638" cy="21907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82" name="Rectangle 102"/>
            <p:cNvSpPr>
              <a:spLocks noChangeArrowheads="1"/>
            </p:cNvSpPr>
            <p:nvPr/>
          </p:nvSpPr>
          <p:spPr bwMode="auto">
            <a:xfrm>
              <a:off x="863600" y="4052888"/>
              <a:ext cx="274638" cy="21907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83" name="Rectangle 103"/>
            <p:cNvSpPr>
              <a:spLocks noChangeArrowheads="1"/>
            </p:cNvSpPr>
            <p:nvPr/>
          </p:nvSpPr>
          <p:spPr bwMode="auto">
            <a:xfrm>
              <a:off x="863600" y="4438650"/>
              <a:ext cx="274638" cy="220663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84" name="Rectangle 104"/>
            <p:cNvSpPr>
              <a:spLocks noChangeArrowheads="1"/>
            </p:cNvSpPr>
            <p:nvPr/>
          </p:nvSpPr>
          <p:spPr bwMode="auto">
            <a:xfrm>
              <a:off x="863600" y="4826000"/>
              <a:ext cx="274638" cy="220663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85" name="Rectangle 106"/>
            <p:cNvSpPr>
              <a:spLocks noChangeArrowheads="1"/>
            </p:cNvSpPr>
            <p:nvPr/>
          </p:nvSpPr>
          <p:spPr bwMode="auto">
            <a:xfrm>
              <a:off x="1344613" y="3667125"/>
              <a:ext cx="346075" cy="1522413"/>
            </a:xfrm>
            <a:prstGeom prst="rect">
              <a:avLst/>
            </a:prstGeom>
            <a:solidFill>
              <a:srgbClr val="CCCCFB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671786" name="Rectangle 107"/>
            <p:cNvSpPr>
              <a:spLocks noChangeArrowheads="1"/>
            </p:cNvSpPr>
            <p:nvPr/>
          </p:nvSpPr>
          <p:spPr bwMode="auto">
            <a:xfrm>
              <a:off x="1833563" y="4281488"/>
              <a:ext cx="419100" cy="2603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671787" name="Rectangle 108"/>
            <p:cNvSpPr>
              <a:spLocks noChangeArrowheads="1"/>
            </p:cNvSpPr>
            <p:nvPr/>
          </p:nvSpPr>
          <p:spPr bwMode="auto">
            <a:xfrm>
              <a:off x="1833563" y="4776788"/>
              <a:ext cx="419100" cy="2603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110" name="Straight Arrow Connector 109"/>
            <p:cNvCxnSpPr>
              <a:stCxn id="671777" idx="3"/>
              <a:endCxn id="671781" idx="1"/>
            </p:cNvCxnSpPr>
            <p:nvPr/>
          </p:nvCxnSpPr>
          <p:spPr bwMode="auto">
            <a:xfrm flipV="1">
              <a:off x="584200" y="3776663"/>
              <a:ext cx="279400" cy="423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671778" idx="3"/>
              <a:endCxn id="671782" idx="1"/>
            </p:cNvCxnSpPr>
            <p:nvPr/>
          </p:nvCxnSpPr>
          <p:spPr bwMode="auto">
            <a:xfrm flipV="1">
              <a:off x="584200" y="4164013"/>
              <a:ext cx="279400" cy="2444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671779" idx="3"/>
              <a:endCxn id="671783" idx="1"/>
            </p:cNvCxnSpPr>
            <p:nvPr/>
          </p:nvCxnSpPr>
          <p:spPr bwMode="auto">
            <a:xfrm flipV="1">
              <a:off x="584200" y="4549775"/>
              <a:ext cx="279400" cy="6826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671780" idx="3"/>
              <a:endCxn id="671784" idx="1"/>
            </p:cNvCxnSpPr>
            <p:nvPr/>
          </p:nvCxnSpPr>
          <p:spPr bwMode="auto">
            <a:xfrm>
              <a:off x="584200" y="4826000"/>
              <a:ext cx="279400" cy="10953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671781" idx="3"/>
              <a:endCxn id="671786" idx="1"/>
            </p:cNvCxnSpPr>
            <p:nvPr/>
          </p:nvCxnSpPr>
          <p:spPr bwMode="auto">
            <a:xfrm>
              <a:off x="1138238" y="3776663"/>
              <a:ext cx="695325" cy="635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671782" idx="3"/>
              <a:endCxn id="671786" idx="1"/>
            </p:cNvCxnSpPr>
            <p:nvPr/>
          </p:nvCxnSpPr>
          <p:spPr bwMode="auto">
            <a:xfrm>
              <a:off x="1138238" y="4164013"/>
              <a:ext cx="695325" cy="2476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671784" idx="3"/>
              <a:endCxn id="671786" idx="1"/>
            </p:cNvCxnSpPr>
            <p:nvPr/>
          </p:nvCxnSpPr>
          <p:spPr bwMode="auto">
            <a:xfrm flipV="1">
              <a:off x="1138238" y="4411663"/>
              <a:ext cx="695325" cy="5238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671781" idx="3"/>
              <a:endCxn id="671787" idx="1"/>
            </p:cNvCxnSpPr>
            <p:nvPr/>
          </p:nvCxnSpPr>
          <p:spPr bwMode="auto">
            <a:xfrm>
              <a:off x="1138238" y="3776663"/>
              <a:ext cx="695325" cy="11303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671786" idx="3"/>
              <a:endCxn id="671798" idx="1"/>
            </p:cNvCxnSpPr>
            <p:nvPr/>
          </p:nvCxnSpPr>
          <p:spPr bwMode="auto">
            <a:xfrm>
              <a:off x="2252663" y="4411663"/>
              <a:ext cx="12065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671787" idx="3"/>
              <a:endCxn id="671748" idx="1"/>
            </p:cNvCxnSpPr>
            <p:nvPr/>
          </p:nvCxnSpPr>
          <p:spPr bwMode="auto">
            <a:xfrm>
              <a:off x="2252663" y="4906963"/>
              <a:ext cx="123825" cy="111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1798" name="Rectangle 121"/>
            <p:cNvSpPr>
              <a:spLocks noChangeArrowheads="1"/>
            </p:cNvSpPr>
            <p:nvPr/>
          </p:nvSpPr>
          <p:spPr bwMode="auto">
            <a:xfrm>
              <a:off x="2373313" y="4237038"/>
              <a:ext cx="165100" cy="37147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cxnSp>
          <p:nvCxnSpPr>
            <p:cNvPr id="386" name="Straight Arrow Connector 385"/>
            <p:cNvCxnSpPr>
              <a:stCxn id="671782" idx="3"/>
              <a:endCxn id="671787" idx="1"/>
            </p:cNvCxnSpPr>
            <p:nvPr/>
          </p:nvCxnSpPr>
          <p:spPr bwMode="auto">
            <a:xfrm>
              <a:off x="1138238" y="4164013"/>
              <a:ext cx="695325" cy="7429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377119" y="2011365"/>
            <a:ext cx="998537" cy="3049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BB7C7C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9063" indent="-119063" algn="l">
              <a:lnSpc>
                <a:spcPct val="100000"/>
              </a:lnSpc>
              <a:spcBef>
                <a:spcPct val="0"/>
              </a:spcBef>
              <a:buClrTx/>
            </a:pPr>
            <a:endParaRPr lang="en-US" sz="1100" b="0">
              <a:ea typeface="ＭＳ Ｐゴシック" charset="-128"/>
            </a:endParaRPr>
          </a:p>
        </p:txBody>
      </p:sp>
      <p:pic>
        <p:nvPicPr>
          <p:cNvPr id="671869" name="Picture 243" descr="C:\Documents and Settings\mannamal\My Documents\Hadoop\O_Exadata_wht\O_Exadata_cl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5235576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9"/>
          <p:cNvGrpSpPr/>
          <p:nvPr/>
        </p:nvGrpSpPr>
        <p:grpSpPr>
          <a:xfrm>
            <a:off x="7550155" y="106733"/>
            <a:ext cx="1538981" cy="1596659"/>
            <a:chOff x="7550150" y="106731"/>
            <a:chExt cx="1538981" cy="1596658"/>
          </a:xfrm>
        </p:grpSpPr>
        <p:sp>
          <p:nvSpPr>
            <p:cNvPr id="671866" name="TextBox 59"/>
            <p:cNvSpPr txBox="1">
              <a:spLocks noChangeArrowheads="1"/>
            </p:cNvSpPr>
            <p:nvPr/>
          </p:nvSpPr>
          <p:spPr bwMode="auto">
            <a:xfrm>
              <a:off x="8085138" y="1019175"/>
              <a:ext cx="10039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ru-RU" sz="1800" dirty="0" smtClean="0">
                  <a:solidFill>
                    <a:srgbClr val="FF0000"/>
                  </a:solidFill>
                  <a:ea typeface="ＭＳ Ｐゴシック" charset="-128"/>
                </a:rPr>
                <a:t>Запрос</a:t>
              </a:r>
              <a:endParaRPr lang="en-US" sz="1800" dirty="0">
                <a:solidFill>
                  <a:srgbClr val="FF0000"/>
                </a:solidFill>
                <a:ea typeface="ＭＳ Ｐゴシック" charset="-128"/>
              </a:endParaRPr>
            </a:p>
          </p:txBody>
        </p:sp>
        <p:pic>
          <p:nvPicPr>
            <p:cNvPr id="671870" name="Picture 126" descr="Arrow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0150" y="106731"/>
              <a:ext cx="803275" cy="1596658"/>
            </a:xfrm>
            <a:prstGeom prst="rect">
              <a:avLst/>
            </a:prstGeom>
            <a:noFill/>
          </p:spPr>
        </p:pic>
      </p:grpSp>
      <p:sp>
        <p:nvSpPr>
          <p:cNvPr id="671871" name="TextBox 59"/>
          <p:cNvSpPr txBox="1">
            <a:spLocks noChangeArrowheads="1"/>
          </p:cNvSpPr>
          <p:nvPr/>
        </p:nvSpPr>
        <p:spPr bwMode="auto">
          <a:xfrm>
            <a:off x="7554918" y="2971804"/>
            <a:ext cx="612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b="0" dirty="0">
                <a:ea typeface="ＭＳ Ｐゴシック" charset="-128"/>
              </a:rPr>
              <a:t>Table</a:t>
            </a:r>
          </a:p>
        </p:txBody>
      </p:sp>
      <p:pic>
        <p:nvPicPr>
          <p:cNvPr id="671879" name="Picture 2" descr="http://svn.apache.org/repos/asf/hadoop/logos/out_rgb/hadoop+elephant_rg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0" y="5453067"/>
            <a:ext cx="16271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3"/>
          <p:cNvGrpSpPr/>
          <p:nvPr/>
        </p:nvGrpSpPr>
        <p:grpSpPr>
          <a:xfrm>
            <a:off x="4752978" y="819152"/>
            <a:ext cx="2619375" cy="5305425"/>
            <a:chOff x="4752975" y="304800"/>
            <a:chExt cx="2619375" cy="5819775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4752975" y="304800"/>
              <a:ext cx="2619375" cy="5819775"/>
            </a:xfrm>
            <a:prstGeom prst="rect">
              <a:avLst/>
            </a:prstGeom>
            <a:ln>
              <a:solidFill>
                <a:schemeClr val="accent1"/>
              </a:solidFill>
              <a:headEnd type="none" w="med" len="med"/>
              <a:tailEnd type="non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875" name="TextBox 92"/>
            <p:cNvSpPr txBox="1">
              <a:spLocks noChangeArrowheads="1"/>
            </p:cNvSpPr>
            <p:nvPr/>
          </p:nvSpPr>
          <p:spPr bwMode="auto">
            <a:xfrm>
              <a:off x="4900613" y="5780086"/>
              <a:ext cx="2392001" cy="337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400" dirty="0">
                  <a:solidFill>
                    <a:schemeClr val="accent1"/>
                  </a:solidFill>
                  <a:ea typeface="ＭＳ Ｐゴシック" charset="-128"/>
                </a:rPr>
                <a:t>Oracle Loader for Hadoop</a:t>
              </a:r>
            </a:p>
          </p:txBody>
        </p:sp>
      </p:grpSp>
      <p:grpSp>
        <p:nvGrpSpPr>
          <p:cNvPr id="8" name="Group 167"/>
          <p:cNvGrpSpPr/>
          <p:nvPr/>
        </p:nvGrpSpPr>
        <p:grpSpPr>
          <a:xfrm>
            <a:off x="6303963" y="1600205"/>
            <a:ext cx="1192420" cy="3370263"/>
            <a:chOff x="6303963" y="1504950"/>
            <a:chExt cx="1192420" cy="3370263"/>
          </a:xfrm>
        </p:grpSpPr>
        <p:sp>
          <p:nvSpPr>
            <p:cNvPr id="671868" name="Text Box 236"/>
            <p:cNvSpPr txBox="1">
              <a:spLocks noChangeArrowheads="1"/>
            </p:cNvSpPr>
            <p:nvPr/>
          </p:nvSpPr>
          <p:spPr bwMode="auto">
            <a:xfrm>
              <a:off x="6430963" y="1504950"/>
              <a:ext cx="106542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ru-RU" sz="1600" dirty="0" smtClean="0">
                  <a:solidFill>
                    <a:srgbClr val="FF0000"/>
                  </a:solidFill>
                </a:rPr>
                <a:t>Загрузка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71880" name="AutoShape 136"/>
            <p:cNvSpPr>
              <a:spLocks noChangeArrowheads="1"/>
            </p:cNvSpPr>
            <p:nvPr/>
          </p:nvSpPr>
          <p:spPr bwMode="auto">
            <a:xfrm>
              <a:off x="6315075" y="1898650"/>
              <a:ext cx="1027113" cy="306388"/>
            </a:xfrm>
            <a:prstGeom prst="rightArrow">
              <a:avLst>
                <a:gd name="adj1" fmla="val 56472"/>
                <a:gd name="adj2" fmla="val 1018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71881" name="AutoShape 137"/>
            <p:cNvSpPr>
              <a:spLocks noChangeArrowheads="1"/>
            </p:cNvSpPr>
            <p:nvPr/>
          </p:nvSpPr>
          <p:spPr bwMode="auto">
            <a:xfrm>
              <a:off x="6303963" y="2365375"/>
              <a:ext cx="1027112" cy="306388"/>
            </a:xfrm>
            <a:prstGeom prst="rightArrow">
              <a:avLst>
                <a:gd name="adj1" fmla="val 56472"/>
                <a:gd name="adj2" fmla="val 1018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71882" name="AutoShape 138"/>
            <p:cNvSpPr>
              <a:spLocks noChangeArrowheads="1"/>
            </p:cNvSpPr>
            <p:nvPr/>
          </p:nvSpPr>
          <p:spPr bwMode="auto">
            <a:xfrm>
              <a:off x="6305550" y="3595688"/>
              <a:ext cx="1027113" cy="306387"/>
            </a:xfrm>
            <a:prstGeom prst="rightArrow">
              <a:avLst>
                <a:gd name="adj1" fmla="val 56472"/>
                <a:gd name="adj2" fmla="val 1018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71883" name="AutoShape 139"/>
            <p:cNvSpPr>
              <a:spLocks noChangeArrowheads="1"/>
            </p:cNvSpPr>
            <p:nvPr/>
          </p:nvSpPr>
          <p:spPr bwMode="auto">
            <a:xfrm>
              <a:off x="6308725" y="4102100"/>
              <a:ext cx="1027113" cy="306388"/>
            </a:xfrm>
            <a:prstGeom prst="rightArrow">
              <a:avLst>
                <a:gd name="adj1" fmla="val 56472"/>
                <a:gd name="adj2" fmla="val 1018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71884" name="AutoShape 140"/>
            <p:cNvSpPr>
              <a:spLocks noChangeArrowheads="1"/>
            </p:cNvSpPr>
            <p:nvPr/>
          </p:nvSpPr>
          <p:spPr bwMode="auto">
            <a:xfrm>
              <a:off x="6323013" y="4568825"/>
              <a:ext cx="1027112" cy="306388"/>
            </a:xfrm>
            <a:prstGeom prst="rightArrow">
              <a:avLst>
                <a:gd name="adj1" fmla="val 56472"/>
                <a:gd name="adj2" fmla="val 1018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" name="Group 141"/>
            <p:cNvGrpSpPr>
              <a:grpSpLocks/>
            </p:cNvGrpSpPr>
            <p:nvPr/>
          </p:nvGrpSpPr>
          <p:grpSpPr bwMode="auto">
            <a:xfrm>
              <a:off x="6602413" y="2579685"/>
              <a:ext cx="300037" cy="763587"/>
              <a:chOff x="4162" y="1853"/>
              <a:chExt cx="189" cy="481"/>
            </a:xfrm>
          </p:grpSpPr>
          <p:sp>
            <p:nvSpPr>
              <p:cNvPr id="671886" name="Text Box 231"/>
              <p:cNvSpPr txBox="1">
                <a:spLocks noChangeArrowheads="1"/>
              </p:cNvSpPr>
              <p:nvPr/>
            </p:nvSpPr>
            <p:spPr bwMode="auto">
              <a:xfrm>
                <a:off x="4162" y="1853"/>
                <a:ext cx="18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3200"/>
                  <a:t>.</a:t>
                </a:r>
              </a:p>
            </p:txBody>
          </p:sp>
          <p:sp>
            <p:nvSpPr>
              <p:cNvPr id="671887" name="Text Box 232"/>
              <p:cNvSpPr txBox="1">
                <a:spLocks noChangeArrowheads="1"/>
              </p:cNvSpPr>
              <p:nvPr/>
            </p:nvSpPr>
            <p:spPr bwMode="auto">
              <a:xfrm>
                <a:off x="4162" y="1901"/>
                <a:ext cx="18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3200"/>
                  <a:t>.</a:t>
                </a:r>
              </a:p>
            </p:txBody>
          </p:sp>
          <p:sp>
            <p:nvSpPr>
              <p:cNvPr id="671888" name="Text Box 233"/>
              <p:cNvSpPr txBox="1">
                <a:spLocks noChangeArrowheads="1"/>
              </p:cNvSpPr>
              <p:nvPr/>
            </p:nvSpPr>
            <p:spPr bwMode="auto">
              <a:xfrm>
                <a:off x="4162" y="1965"/>
                <a:ext cx="18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3200"/>
                  <a:t>.</a:t>
                </a:r>
              </a:p>
            </p:txBody>
          </p:sp>
          <p:sp>
            <p:nvSpPr>
              <p:cNvPr id="671889" name="Text Box 234"/>
              <p:cNvSpPr txBox="1">
                <a:spLocks noChangeArrowheads="1"/>
              </p:cNvSpPr>
              <p:nvPr/>
            </p:nvSpPr>
            <p:spPr bwMode="auto">
              <a:xfrm>
                <a:off x="4162" y="1859"/>
                <a:ext cx="18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3200"/>
                  <a:t>.</a:t>
                </a:r>
              </a:p>
            </p:txBody>
          </p:sp>
        </p:grpSp>
      </p:grpSp>
      <p:grpSp>
        <p:nvGrpSpPr>
          <p:cNvPr id="10" name="Group 166"/>
          <p:cNvGrpSpPr/>
          <p:nvPr/>
        </p:nvGrpSpPr>
        <p:grpSpPr>
          <a:xfrm>
            <a:off x="4684713" y="833442"/>
            <a:ext cx="2535236" cy="4264025"/>
            <a:chOff x="4684713" y="738188"/>
            <a:chExt cx="2535236" cy="4264025"/>
          </a:xfrm>
        </p:grpSpPr>
        <p:sp>
          <p:nvSpPr>
            <p:cNvPr id="671877" name="TextBox 59"/>
            <p:cNvSpPr txBox="1">
              <a:spLocks noChangeArrowheads="1"/>
            </p:cNvSpPr>
            <p:nvPr/>
          </p:nvSpPr>
          <p:spPr bwMode="auto">
            <a:xfrm>
              <a:off x="4873624" y="738188"/>
              <a:ext cx="23463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ru-RU" sz="1400" dirty="0" smtClean="0">
                  <a:solidFill>
                    <a:srgbClr val="FF0000"/>
                  </a:solidFill>
                  <a:ea typeface="ＭＳ Ｐゴシック" charset="-128"/>
                </a:rPr>
                <a:t>Разбиение на секции и преобразование к формату </a:t>
              </a: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</a:rPr>
                <a:t>Oracle</a:t>
              </a:r>
              <a:endParaRPr lang="en-US" sz="1400" dirty="0">
                <a:solidFill>
                  <a:srgbClr val="FF0000"/>
                </a:solidFill>
                <a:ea typeface="ＭＳ Ｐゴシック" charset="-128"/>
              </a:endParaRPr>
            </a:p>
          </p:txBody>
        </p:sp>
        <p:grpSp>
          <p:nvGrpSpPr>
            <p:cNvPr id="11" name="Group 155"/>
            <p:cNvGrpSpPr/>
            <p:nvPr/>
          </p:nvGrpSpPr>
          <p:grpSpPr>
            <a:xfrm>
              <a:off x="4684713" y="1627147"/>
              <a:ext cx="1570037" cy="3375066"/>
              <a:chOff x="4684713" y="1627147"/>
              <a:chExt cx="1570037" cy="3375066"/>
            </a:xfrm>
          </p:grpSpPr>
          <p:sp>
            <p:nvSpPr>
              <p:cNvPr id="671822" name="Rectangle 188"/>
              <p:cNvSpPr>
                <a:spLocks noChangeArrowheads="1"/>
              </p:cNvSpPr>
              <p:nvPr/>
            </p:nvSpPr>
            <p:spPr bwMode="auto">
              <a:xfrm>
                <a:off x="4927600" y="1639888"/>
                <a:ext cx="284163" cy="207962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Calibri" pitchFamily="34" charset="0"/>
                </a:endParaRPr>
              </a:p>
            </p:txBody>
          </p:sp>
          <p:sp>
            <p:nvSpPr>
              <p:cNvPr id="671823" name="Rectangle 190"/>
              <p:cNvSpPr>
                <a:spLocks noChangeArrowheads="1"/>
              </p:cNvSpPr>
              <p:nvPr/>
            </p:nvSpPr>
            <p:spPr bwMode="auto">
              <a:xfrm>
                <a:off x="4927600" y="2065338"/>
                <a:ext cx="284163" cy="207962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Calibri" pitchFamily="34" charset="0"/>
                </a:endParaRPr>
              </a:p>
            </p:txBody>
          </p:sp>
          <p:sp>
            <p:nvSpPr>
              <p:cNvPr id="671824" name="Rectangle 191"/>
              <p:cNvSpPr>
                <a:spLocks noChangeArrowheads="1"/>
              </p:cNvSpPr>
              <p:nvPr/>
            </p:nvSpPr>
            <p:spPr bwMode="auto">
              <a:xfrm>
                <a:off x="4927600" y="2489200"/>
                <a:ext cx="284163" cy="207963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Calibri" pitchFamily="34" charset="0"/>
                </a:endParaRPr>
              </a:p>
            </p:txBody>
          </p:sp>
          <p:sp>
            <p:nvSpPr>
              <p:cNvPr id="671825" name="Rectangle 193"/>
              <p:cNvSpPr>
                <a:spLocks noChangeArrowheads="1"/>
              </p:cNvSpPr>
              <p:nvPr/>
            </p:nvSpPr>
            <p:spPr bwMode="auto">
              <a:xfrm>
                <a:off x="5341938" y="1627147"/>
                <a:ext cx="342900" cy="1490662"/>
              </a:xfrm>
              <a:prstGeom prst="rect">
                <a:avLst/>
              </a:prstGeom>
              <a:solidFill>
                <a:srgbClr val="CCCCFB"/>
              </a:solidFill>
              <a:ln w="63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Ctr="1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671826" name="Rectangle 194"/>
              <p:cNvSpPr>
                <a:spLocks noChangeArrowheads="1"/>
              </p:cNvSpPr>
              <p:nvPr/>
            </p:nvSpPr>
            <p:spPr bwMode="auto">
              <a:xfrm>
                <a:off x="5811838" y="1885950"/>
                <a:ext cx="430212" cy="271463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671827" name="Rectangle 195"/>
              <p:cNvSpPr>
                <a:spLocks noChangeArrowheads="1"/>
              </p:cNvSpPr>
              <p:nvPr/>
            </p:nvSpPr>
            <p:spPr bwMode="auto">
              <a:xfrm>
                <a:off x="5811838" y="2392363"/>
                <a:ext cx="430212" cy="269875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cxnSp>
            <p:nvCxnSpPr>
              <p:cNvPr id="197" name="Straight Arrow Connector 196"/>
              <p:cNvCxnSpPr>
                <a:stCxn id="671822" idx="3"/>
                <a:endCxn id="671826" idx="1"/>
              </p:cNvCxnSpPr>
              <p:nvPr/>
            </p:nvCxnSpPr>
            <p:spPr bwMode="auto">
              <a:xfrm>
                <a:off x="5211763" y="1744663"/>
                <a:ext cx="600075" cy="27781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671823" idx="3"/>
                <a:endCxn id="671826" idx="1"/>
              </p:cNvCxnSpPr>
              <p:nvPr/>
            </p:nvCxnSpPr>
            <p:spPr bwMode="auto">
              <a:xfrm flipV="1">
                <a:off x="5211763" y="2022475"/>
                <a:ext cx="600075" cy="14763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>
                <a:stCxn id="671824" idx="3"/>
                <a:endCxn id="671826" idx="1"/>
              </p:cNvCxnSpPr>
              <p:nvPr/>
            </p:nvCxnSpPr>
            <p:spPr bwMode="auto">
              <a:xfrm flipV="1">
                <a:off x="5211763" y="2022475"/>
                <a:ext cx="600075" cy="5715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671823" idx="3"/>
                <a:endCxn id="671827" idx="1"/>
              </p:cNvCxnSpPr>
              <p:nvPr/>
            </p:nvCxnSpPr>
            <p:spPr bwMode="auto">
              <a:xfrm>
                <a:off x="5211763" y="2170113"/>
                <a:ext cx="600075" cy="35718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stCxn id="7246" idx="3"/>
                <a:endCxn id="7251" idx="1"/>
              </p:cNvCxnSpPr>
              <p:nvPr/>
            </p:nvCxnSpPr>
            <p:spPr bwMode="auto">
              <a:xfrm>
                <a:off x="5191125" y="1720850"/>
                <a:ext cx="600075" cy="78263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1846" name="Rectangle 288"/>
              <p:cNvSpPr>
                <a:spLocks noChangeArrowheads="1"/>
              </p:cNvSpPr>
              <p:nvPr/>
            </p:nvSpPr>
            <p:spPr bwMode="auto">
              <a:xfrm>
                <a:off x="4940300" y="3848100"/>
                <a:ext cx="285750" cy="207963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Calibri" pitchFamily="34" charset="0"/>
                </a:endParaRPr>
              </a:p>
            </p:txBody>
          </p:sp>
          <p:sp>
            <p:nvSpPr>
              <p:cNvPr id="671847" name="Rectangle 289"/>
              <p:cNvSpPr>
                <a:spLocks noChangeArrowheads="1"/>
              </p:cNvSpPr>
              <p:nvPr/>
            </p:nvSpPr>
            <p:spPr bwMode="auto">
              <a:xfrm>
                <a:off x="4940300" y="4271963"/>
                <a:ext cx="285750" cy="207962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671848" name="Rectangle 290"/>
              <p:cNvSpPr>
                <a:spLocks noChangeArrowheads="1"/>
              </p:cNvSpPr>
              <p:nvPr/>
            </p:nvSpPr>
            <p:spPr bwMode="auto">
              <a:xfrm>
                <a:off x="4940300" y="4695825"/>
                <a:ext cx="285750" cy="207963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671849" name="Rectangle 291"/>
              <p:cNvSpPr>
                <a:spLocks noChangeArrowheads="1"/>
              </p:cNvSpPr>
              <p:nvPr/>
            </p:nvSpPr>
            <p:spPr bwMode="auto">
              <a:xfrm>
                <a:off x="5354638" y="3513138"/>
                <a:ext cx="344487" cy="1489075"/>
              </a:xfrm>
              <a:prstGeom prst="rect">
                <a:avLst/>
              </a:prstGeom>
              <a:solidFill>
                <a:srgbClr val="CCCCFB"/>
              </a:solidFill>
              <a:ln w="63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Ctr="1"/>
              <a:lstStyle/>
              <a:p>
                <a:endParaRPr lang="en-US" sz="1200">
                  <a:latin typeface="Calibri" pitchFamily="34" charset="0"/>
                </a:endParaRPr>
              </a:p>
            </p:txBody>
          </p:sp>
          <p:sp>
            <p:nvSpPr>
              <p:cNvPr id="671850" name="Rectangle 292"/>
              <p:cNvSpPr>
                <a:spLocks noChangeArrowheads="1"/>
              </p:cNvSpPr>
              <p:nvPr/>
            </p:nvSpPr>
            <p:spPr bwMode="auto">
              <a:xfrm>
                <a:off x="5824538" y="4094163"/>
                <a:ext cx="430212" cy="268287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671851" name="Rectangle 293"/>
              <p:cNvSpPr>
                <a:spLocks noChangeArrowheads="1"/>
              </p:cNvSpPr>
              <p:nvPr/>
            </p:nvSpPr>
            <p:spPr bwMode="auto">
              <a:xfrm>
                <a:off x="5824538" y="4597400"/>
                <a:ext cx="430212" cy="269875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cxnSp>
            <p:nvCxnSpPr>
              <p:cNvPr id="295" name="Straight Arrow Connector 294"/>
              <p:cNvCxnSpPr>
                <a:stCxn id="671846" idx="3"/>
                <a:endCxn id="671863" idx="1"/>
              </p:cNvCxnSpPr>
              <p:nvPr/>
            </p:nvCxnSpPr>
            <p:spPr bwMode="auto">
              <a:xfrm flipV="1">
                <a:off x="5226050" y="3714750"/>
                <a:ext cx="598488" cy="23812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>
                <a:stCxn id="671847" idx="3"/>
                <a:endCxn id="671863" idx="1"/>
              </p:cNvCxnSpPr>
              <p:nvPr/>
            </p:nvCxnSpPr>
            <p:spPr bwMode="auto">
              <a:xfrm flipV="1">
                <a:off x="5226050" y="3714750"/>
                <a:ext cx="598488" cy="6619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671848" idx="3"/>
                <a:endCxn id="671850" idx="1"/>
              </p:cNvCxnSpPr>
              <p:nvPr/>
            </p:nvCxnSpPr>
            <p:spPr bwMode="auto">
              <a:xfrm flipV="1">
                <a:off x="5226050" y="4229100"/>
                <a:ext cx="598488" cy="5715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671847" idx="3"/>
                <a:endCxn id="671851" idx="1"/>
              </p:cNvCxnSpPr>
              <p:nvPr/>
            </p:nvCxnSpPr>
            <p:spPr bwMode="auto">
              <a:xfrm>
                <a:off x="5226050" y="4376738"/>
                <a:ext cx="598488" cy="35718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>
                <a:stCxn id="671846" idx="3"/>
                <a:endCxn id="671851" idx="1"/>
              </p:cNvCxnSpPr>
              <p:nvPr/>
            </p:nvCxnSpPr>
            <p:spPr bwMode="auto">
              <a:xfrm>
                <a:off x="5226050" y="3952875"/>
                <a:ext cx="598488" cy="78105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671839" idx="3"/>
                <a:endCxn id="671822" idx="1"/>
              </p:cNvCxnSpPr>
              <p:nvPr/>
            </p:nvCxnSpPr>
            <p:spPr bwMode="auto">
              <a:xfrm flipV="1">
                <a:off x="4684713" y="1744663"/>
                <a:ext cx="242887" cy="2159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671812" idx="3"/>
                <a:endCxn id="671823" idx="1"/>
              </p:cNvCxnSpPr>
              <p:nvPr/>
            </p:nvCxnSpPr>
            <p:spPr bwMode="auto">
              <a:xfrm flipV="1">
                <a:off x="4684713" y="2170113"/>
                <a:ext cx="242887" cy="52705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>
                <a:stCxn id="671813" idx="3"/>
                <a:endCxn id="671824" idx="1"/>
              </p:cNvCxnSpPr>
              <p:nvPr/>
            </p:nvCxnSpPr>
            <p:spPr bwMode="auto">
              <a:xfrm flipV="1">
                <a:off x="4684713" y="2593975"/>
                <a:ext cx="242887" cy="108267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>
                <a:stCxn id="671839" idx="3"/>
                <a:endCxn id="671846" idx="1"/>
              </p:cNvCxnSpPr>
              <p:nvPr/>
            </p:nvCxnSpPr>
            <p:spPr bwMode="auto">
              <a:xfrm>
                <a:off x="4684713" y="1960563"/>
                <a:ext cx="255587" cy="199072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>
                <a:stCxn id="671812" idx="3"/>
                <a:endCxn id="671847" idx="1"/>
              </p:cNvCxnSpPr>
              <p:nvPr/>
            </p:nvCxnSpPr>
            <p:spPr bwMode="auto">
              <a:xfrm>
                <a:off x="4684713" y="2697163"/>
                <a:ext cx="255587" cy="167798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stCxn id="671813" idx="3"/>
                <a:endCxn id="671848" idx="1"/>
              </p:cNvCxnSpPr>
              <p:nvPr/>
            </p:nvCxnSpPr>
            <p:spPr bwMode="auto">
              <a:xfrm>
                <a:off x="4684713" y="3676650"/>
                <a:ext cx="255587" cy="112395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1863" name="Rectangle 323"/>
              <p:cNvSpPr>
                <a:spLocks noChangeArrowheads="1"/>
              </p:cNvSpPr>
              <p:nvPr/>
            </p:nvSpPr>
            <p:spPr bwMode="auto">
              <a:xfrm>
                <a:off x="5824538" y="3578225"/>
                <a:ext cx="430212" cy="271463"/>
              </a:xfrm>
              <a:prstGeom prst="rect">
                <a:avLst/>
              </a:prstGeom>
              <a:solidFill>
                <a:srgbClr val="FFC000">
                  <a:alpha val="50195"/>
                </a:srgb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grpSp>
            <p:nvGrpSpPr>
              <p:cNvPr id="12" name="Group 146"/>
              <p:cNvGrpSpPr>
                <a:grpSpLocks/>
              </p:cNvGrpSpPr>
              <p:nvPr/>
            </p:nvGrpSpPr>
            <p:grpSpPr bwMode="auto">
              <a:xfrm>
                <a:off x="5888038" y="2565403"/>
                <a:ext cx="300037" cy="763588"/>
                <a:chOff x="4162" y="1853"/>
                <a:chExt cx="189" cy="481"/>
              </a:xfrm>
            </p:grpSpPr>
            <p:sp>
              <p:nvSpPr>
                <p:cNvPr id="671891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4162" y="1853"/>
                  <a:ext cx="189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sz="3200"/>
                    <a:t>.</a:t>
                  </a:r>
                </a:p>
              </p:txBody>
            </p:sp>
            <p:sp>
              <p:nvSpPr>
                <p:cNvPr id="671892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4162" y="1901"/>
                  <a:ext cx="189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sz="3200"/>
                    <a:t>.</a:t>
                  </a:r>
                </a:p>
              </p:txBody>
            </p:sp>
            <p:sp>
              <p:nvSpPr>
                <p:cNvPr id="6718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4162" y="1965"/>
                  <a:ext cx="189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sz="3200"/>
                    <a:t>.</a:t>
                  </a:r>
                </a:p>
              </p:txBody>
            </p:sp>
            <p:sp>
              <p:nvSpPr>
                <p:cNvPr id="671894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4162" y="1859"/>
                  <a:ext cx="189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sz="3200"/>
                    <a:t>.</a:t>
                  </a:r>
                </a:p>
              </p:txBody>
            </p:sp>
          </p:grpSp>
        </p:grpSp>
      </p:grpSp>
      <p:sp>
        <p:nvSpPr>
          <p:cNvPr id="156" name="Title 155"/>
          <p:cNvSpPr>
            <a:spLocks noGrp="1"/>
          </p:cNvSpPr>
          <p:nvPr>
            <p:ph type="title"/>
          </p:nvPr>
        </p:nvSpPr>
        <p:spPr>
          <a:xfrm>
            <a:off x="876300" y="228603"/>
            <a:ext cx="7581900" cy="941388"/>
          </a:xfrm>
        </p:spPr>
        <p:txBody>
          <a:bodyPr/>
          <a:lstStyle/>
          <a:p>
            <a:r>
              <a:rPr lang="en-US" dirty="0" smtClean="0"/>
              <a:t>Oracle Loader for Hadoop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Pack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6" y="1100920"/>
            <a:ext cx="8181975" cy="5039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Data Integrator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860614" y="3867027"/>
            <a:ext cx="2772641" cy="1629077"/>
            <a:chOff x="6275601" y="2142634"/>
            <a:chExt cx="3407304" cy="207171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5601" y="2142634"/>
              <a:ext cx="3407304" cy="136256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2800" y="3009900"/>
              <a:ext cx="1866900" cy="1204452"/>
            </a:xfrm>
            <a:prstGeom prst="rect">
              <a:avLst/>
            </a:prstGeom>
          </p:spPr>
        </p:pic>
      </p:grpSp>
      <p:pic>
        <p:nvPicPr>
          <p:cNvPr id="53" name="Picture 9" descr="ExadataX2-8_1up_007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2362"/>
          <a:stretch/>
        </p:blipFill>
        <p:spPr bwMode="auto">
          <a:xfrm>
            <a:off x="5280063" y="3492254"/>
            <a:ext cx="2040296" cy="26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c3b12d64-20b5-42bb-bc40-62fd51f7cb46" descr="827CDB06-9D38-42D3-85C2-F4AE1F21F057@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0990"/>
          <a:stretch/>
        </p:blipFill>
        <p:spPr bwMode="auto">
          <a:xfrm>
            <a:off x="1297208" y="3450492"/>
            <a:ext cx="2072132" cy="27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82"/>
          <p:cNvSpPr>
            <a:spLocks noChangeShapeType="1"/>
          </p:cNvSpPr>
          <p:nvPr/>
        </p:nvSpPr>
        <p:spPr bwMode="auto">
          <a:xfrm flipV="1">
            <a:off x="26551" y="2621466"/>
            <a:ext cx="9107999" cy="15450"/>
          </a:xfrm>
          <a:prstGeom prst="line">
            <a:avLst/>
          </a:prstGeom>
          <a:noFill/>
          <a:ln w="101600">
            <a:solidFill>
              <a:srgbClr val="9F9F9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68541" tIns="34271" rIns="68541" bIns="34271"/>
          <a:lstStyle/>
          <a:p>
            <a:pPr defTabSz="685435" fontAlgn="auto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61811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353215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049239" y="221074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Acquire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6504" y="186015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Organize &amp;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 Discover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6394" y="221074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Analyze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99233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644499" y="1488427"/>
            <a:ext cx="1035904" cy="59001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Visualize &amp; 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Decide</a:t>
            </a:r>
          </a:p>
        </p:txBody>
      </p:sp>
      <p:pic>
        <p:nvPicPr>
          <p:cNvPr id="71" name="Picture 70" descr="MDEX-engine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117905" y="4019904"/>
            <a:ext cx="846848" cy="525222"/>
          </a:xfrm>
          <a:prstGeom prst="rect">
            <a:avLst/>
          </a:prstGeom>
          <a:effectLst>
            <a:outerShdw blurRad="177800" dist="101600" dir="5400000" algn="ctr" rotWithShape="0">
              <a:schemeClr val="tx2">
                <a:alpha val="52000"/>
              </a:scheme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9352" y="4707730"/>
            <a:ext cx="673100" cy="993563"/>
          </a:xfrm>
          <a:prstGeom prst="rect">
            <a:avLst/>
          </a:prstGeom>
          <a:effectLst>
            <a:glow rad="165100">
              <a:schemeClr val="tx2">
                <a:lumMod val="60000"/>
                <a:lumOff val="40000"/>
                <a:alpha val="41000"/>
              </a:schemeClr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742" y="130625"/>
            <a:ext cx="7581900" cy="747427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Oracle </a:t>
            </a:r>
            <a:r>
              <a:rPr lang="ru-RU" dirty="0" smtClean="0"/>
              <a:t>для </a:t>
            </a: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14450" y="2497519"/>
            <a:ext cx="3987800" cy="354933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86873" y="2320397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7349" y="2204858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Stream</a:t>
            </a:r>
          </a:p>
        </p:txBody>
      </p:sp>
      <p:grpSp>
        <p:nvGrpSpPr>
          <p:cNvPr id="4" name="Group 61"/>
          <p:cNvGrpSpPr>
            <a:grpSpLocks noChangeAspect="1"/>
          </p:cNvGrpSpPr>
          <p:nvPr/>
        </p:nvGrpSpPr>
        <p:grpSpPr>
          <a:xfrm>
            <a:off x="436318" y="3621540"/>
            <a:ext cx="431999" cy="2216392"/>
            <a:chOff x="411164" y="1110805"/>
            <a:chExt cx="583719" cy="2828973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1" y="2771666"/>
              <a:ext cx="563562" cy="37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rwarnick\AppData\Local\Temp\VMwareDnD\aef58ef7\Faceboo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" y="2236236"/>
              <a:ext cx="363537" cy="36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Users\rwarnick\AppData\Local\Temp\VMwareDnD\be76bf33\twitt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94" y="3575447"/>
              <a:ext cx="365125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" descr="C:\Users\rwarnick\AppData\Local\Temp\VMwareDnD\be7ebfab\Phone 4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223" y="1110805"/>
              <a:ext cx="312738" cy="61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 descr="C:\Users\rwarnick\AppData\Local\Temp\VMwareDnD\ac7489dc\blogge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245" y="3157899"/>
              <a:ext cx="3667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" descr="C:\Users\rwarnick\AppData\Local\Temp\VMwareDnD\e302138d\smart_mete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164" y="1741079"/>
              <a:ext cx="471487" cy="46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256173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04" y="186050"/>
            <a:ext cx="7581900" cy="941388"/>
          </a:xfrm>
        </p:spPr>
        <p:txBody>
          <a:bodyPr/>
          <a:lstStyle/>
          <a:p>
            <a:r>
              <a:rPr lang="en-US" dirty="0" smtClean="0"/>
              <a:t>Oracle Data Integrator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3626" y="1148937"/>
            <a:ext cx="8128000" cy="4470400"/>
          </a:xfrm>
        </p:spPr>
        <p:txBody>
          <a:bodyPr/>
          <a:lstStyle/>
          <a:p>
            <a:r>
              <a:rPr lang="ru-RU" sz="2400" dirty="0" smtClean="0"/>
              <a:t>Графический инструмент для описания </a:t>
            </a:r>
            <a:r>
              <a:rPr lang="en-US" sz="2400" dirty="0" smtClean="0"/>
              <a:t>ETL</a:t>
            </a:r>
            <a:r>
              <a:rPr lang="ru-RU" sz="2400" dirty="0" smtClean="0"/>
              <a:t> (</a:t>
            </a:r>
            <a:r>
              <a:rPr lang="en-US" sz="2400" dirty="0" smtClean="0"/>
              <a:t>Extract Transform Load) </a:t>
            </a:r>
            <a:r>
              <a:rPr lang="ru-RU" sz="2400" dirty="0" smtClean="0"/>
              <a:t>процессов</a:t>
            </a:r>
          </a:p>
          <a:p>
            <a:r>
              <a:rPr lang="ru-RU" sz="2400" dirty="0" smtClean="0"/>
              <a:t>Использует технологию </a:t>
            </a:r>
            <a:r>
              <a:rPr lang="en-US" sz="2400" dirty="0" smtClean="0"/>
              <a:t>Knowledge Modules</a:t>
            </a:r>
          </a:p>
          <a:p>
            <a:pPr lvl="1"/>
            <a:r>
              <a:rPr lang="ru-RU" sz="1800" dirty="0" smtClean="0"/>
              <a:t>Части </a:t>
            </a:r>
            <a:r>
              <a:rPr lang="en-US" sz="1800" dirty="0" smtClean="0"/>
              <a:t>ETL </a:t>
            </a:r>
            <a:r>
              <a:rPr lang="ru-RU" sz="1800" dirty="0" smtClean="0"/>
              <a:t>процесса могут выполняться на том оборудовании, что есть в наличии и используя имеющиеся технологии</a:t>
            </a:r>
          </a:p>
          <a:p>
            <a:pPr lvl="1"/>
            <a:r>
              <a:rPr lang="ru-RU" sz="1800" dirty="0" smtClean="0"/>
              <a:t>Существуют десятки </a:t>
            </a:r>
            <a:r>
              <a:rPr lang="en-US" sz="1800" dirty="0" smtClean="0"/>
              <a:t>Knowledge Modules </a:t>
            </a:r>
            <a:r>
              <a:rPr lang="ru-RU" sz="1800" dirty="0" smtClean="0"/>
              <a:t>для самых разных СУБД и других систем</a:t>
            </a:r>
          </a:p>
          <a:p>
            <a:r>
              <a:rPr lang="ru-RU" sz="2400" dirty="0" smtClean="0"/>
              <a:t>Может использовать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ru-RU" sz="2400" dirty="0" smtClean="0"/>
              <a:t>для обработки данных</a:t>
            </a:r>
          </a:p>
          <a:p>
            <a:r>
              <a:rPr lang="ru-RU" sz="2400" dirty="0" smtClean="0"/>
              <a:t>Можно строить сквозные процессы, использующие и реляционные СУБД и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ru-RU" sz="2400" dirty="0" smtClean="0"/>
              <a:t>одновременно.</a:t>
            </a:r>
          </a:p>
          <a:p>
            <a:endParaRPr lang="en-US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5734050" y="1695449"/>
            <a:ext cx="1866900" cy="423862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76675" y="1695449"/>
            <a:ext cx="1866900" cy="423862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028825" y="1695449"/>
            <a:ext cx="1866900" cy="4238627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5" y="304803"/>
            <a:ext cx="7884583" cy="941388"/>
          </a:xfrm>
        </p:spPr>
        <p:txBody>
          <a:bodyPr/>
          <a:lstStyle/>
          <a:p>
            <a:r>
              <a:rPr lang="ru-RU" dirty="0" smtClean="0"/>
              <a:t>Подходы к обработке данных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2105" y="5600700"/>
            <a:ext cx="77617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bg2"/>
                </a:solidFill>
                <a:latin typeface="+mn-lt"/>
                <a:cs typeface="+mn-cs"/>
              </a:rPr>
              <a:t>Сбор</a:t>
            </a:r>
            <a:endParaRPr lang="en-US" sz="18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8017" y="5600700"/>
            <a:ext cx="102425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bg2"/>
                </a:solidFill>
                <a:latin typeface="+mn-lt"/>
                <a:cs typeface="+mn-cs"/>
              </a:rPr>
              <a:t>Анализ</a:t>
            </a:r>
            <a:endParaRPr lang="en-US" sz="18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676" y="5590443"/>
            <a:ext cx="1706109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bg2"/>
                </a:solidFill>
                <a:latin typeface="+mn-lt"/>
                <a:cs typeface="+mn-cs"/>
              </a:rPr>
              <a:t>Организация</a:t>
            </a:r>
            <a:endParaRPr lang="en-US" sz="18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252823" y="2117598"/>
            <a:ext cx="2415396" cy="1091961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MapReduce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</a:b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2354839" y="3613181"/>
            <a:ext cx="4089090" cy="1683507"/>
            <a:chOff x="2354839" y="3526922"/>
            <a:chExt cx="4089090" cy="1683506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4870872" y="3526922"/>
              <a:ext cx="1573057" cy="1680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DBMS </a:t>
              </a:r>
              <a:b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</a:b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(DW)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354839" y="3529799"/>
              <a:ext cx="1414906" cy="1680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DBMS </a:t>
              </a:r>
              <a:b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</a:b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(OLTP)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 bwMode="auto">
          <a:xfrm>
            <a:off x="5877484" y="3724811"/>
            <a:ext cx="1334086" cy="1277100"/>
          </a:xfrm>
          <a:prstGeom prst="roundRect">
            <a:avLst/>
          </a:prstGeom>
          <a:solidFill>
            <a:srgbClr val="1ECED2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7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Advanced Analytics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2347291" y="1989696"/>
            <a:ext cx="1376552" cy="1430179"/>
            <a:chOff x="2347291" y="1989696"/>
            <a:chExt cx="1376552" cy="1430178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2354940" y="1989696"/>
              <a:ext cx="1368903" cy="699059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/>
              <a: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  <a:t>Distributed</a:t>
              </a:r>
              <a:b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</a:br>
              <a: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  <a:t>File Systems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347291" y="2720815"/>
              <a:ext cx="1368903" cy="699059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/>
              <a: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  <a:t>Transaction (Key-Value)</a:t>
              </a:r>
              <a:b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</a:br>
              <a:r>
                <a:rPr lang="en-US" sz="1200" b="0" dirty="0" smtClean="0">
                  <a:solidFill>
                    <a:schemeClr val="tx1"/>
                  </a:solidFill>
                  <a:latin typeface="Arial" pitchFamily="-111" charset="0"/>
                </a:rPr>
                <a:t>Stores</a:t>
              </a: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4019556" y="3771901"/>
            <a:ext cx="752475" cy="1298451"/>
          </a:xfrm>
          <a:prstGeom prst="roundRect">
            <a:avLst/>
          </a:prstGeom>
          <a:solidFill>
            <a:srgbClr val="99FF99"/>
          </a:solidFill>
          <a:ln>
            <a:headEnd type="none" w="med" len="med"/>
            <a:tailEnd type="none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ETL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5" name="Group 43"/>
          <p:cNvGrpSpPr/>
          <p:nvPr/>
        </p:nvGrpSpPr>
        <p:grpSpPr>
          <a:xfrm>
            <a:off x="1897817" y="2007391"/>
            <a:ext cx="7222334" cy="3062066"/>
            <a:chOff x="1897811" y="2007390"/>
            <a:chExt cx="7222334" cy="306206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1897811" y="3493698"/>
              <a:ext cx="6892506" cy="0"/>
            </a:xfrm>
            <a:prstGeom prst="line">
              <a:avLst/>
            </a:prstGeom>
            <a:ln>
              <a:solidFill>
                <a:schemeClr val="bg2"/>
              </a:solidFill>
              <a:prstDash val="sysDot"/>
              <a:headEnd type="none" w="med" len="med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ight Brace 34"/>
            <p:cNvSpPr/>
            <p:nvPr/>
          </p:nvSpPr>
          <p:spPr bwMode="auto">
            <a:xfrm>
              <a:off x="7291477" y="2009954"/>
              <a:ext cx="232913" cy="1388853"/>
            </a:xfrm>
            <a:prstGeom prst="rightBrace">
              <a:avLst>
                <a:gd name="adj1" fmla="val 100926"/>
                <a:gd name="adj2" fmla="val 50000"/>
              </a:avLst>
            </a:prstGeom>
            <a:ln>
              <a:solidFill>
                <a:schemeClr val="tx2"/>
              </a:solidFill>
              <a:headEnd type="none" w="med" len="med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/>
            <p:cNvSpPr/>
            <p:nvPr/>
          </p:nvSpPr>
          <p:spPr bwMode="auto">
            <a:xfrm>
              <a:off x="7307651" y="3680604"/>
              <a:ext cx="232913" cy="1388853"/>
            </a:xfrm>
            <a:prstGeom prst="rightBrace">
              <a:avLst>
                <a:gd name="adj1" fmla="val 100926"/>
                <a:gd name="adj2" fmla="val 50000"/>
              </a:avLst>
            </a:prstGeom>
            <a:ln>
              <a:solidFill>
                <a:schemeClr val="tx2"/>
              </a:solidFill>
              <a:headEnd type="none" w="med" len="med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47279" y="2007390"/>
              <a:ext cx="1572866" cy="1394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NoSQL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</a:rPr>
                <a:t>Гибкость</a:t>
              </a:r>
              <a:r>
                <a:rPr lang="en-US" sz="1400" dirty="0" smtClean="0">
                  <a:solidFill>
                    <a:srgbClr val="000000"/>
                  </a:solidFill>
                </a:rPr>
                <a:t/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Специализи-</a:t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рованность </a:t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Ориентация на </a:t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разработчиков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65929" y="3800036"/>
              <a:ext cx="14297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SQL</a:t>
              </a:r>
              <a:br>
                <a:rPr lang="en-US" dirty="0" smtClean="0"/>
              </a:b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</a:rPr>
                <a:t>Доверие</a:t>
              </a:r>
              <a:r>
                <a:rPr lang="en-US" sz="1400" dirty="0" smtClean="0">
                  <a:solidFill>
                    <a:srgbClr val="000000"/>
                  </a:solidFill>
                </a:rPr>
                <a:t/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Безопасность</a:t>
              </a:r>
              <a:r>
                <a:rPr lang="en-US" sz="1400" dirty="0" smtClean="0">
                  <a:solidFill>
                    <a:srgbClr val="000000"/>
                  </a:solidFill>
                </a:rPr>
                <a:t/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Администри-</a:t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рование</a:t>
              </a:r>
              <a:endParaRPr lang="en-US" sz="1400" dirty="0"/>
            </a:p>
          </p:txBody>
        </p:sp>
      </p:grp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-552451" y="3398457"/>
            <a:ext cx="3676651" cy="1588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 type="arrow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902" y="2591927"/>
            <a:ext cx="1535037" cy="3416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bg2"/>
                </a:solidFill>
                <a:latin typeface="+mn-lt"/>
                <a:cs typeface="+mn-cs"/>
              </a:rPr>
              <a:t>Нет Схемы</a:t>
            </a:r>
            <a:endParaRPr lang="en-US" sz="18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866" y="1783147"/>
            <a:ext cx="1063112" cy="3970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i="1" dirty="0" smtClean="0">
                <a:solidFill>
                  <a:schemeClr val="bg2"/>
                </a:solidFill>
                <a:latin typeface="+mn-lt"/>
                <a:cs typeface="+mn-cs"/>
              </a:rPr>
              <a:t>Неструкту-</a:t>
            </a:r>
            <a:br>
              <a:rPr lang="ru-RU" sz="1100" i="1" dirty="0" smtClean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ru-RU" sz="1100" i="1" dirty="0" smtClean="0">
                <a:solidFill>
                  <a:schemeClr val="bg2"/>
                </a:solidFill>
                <a:latin typeface="+mn-lt"/>
                <a:cs typeface="+mn-cs"/>
              </a:rPr>
              <a:t>рированные</a:t>
            </a:r>
            <a:endParaRPr lang="en-US" sz="11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966" y="997814"/>
            <a:ext cx="1621661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  <a:t>Разнообразие</a:t>
            </a:r>
            <a:b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  <a:t>данных</a:t>
            </a:r>
            <a:endParaRPr lang="en-US" sz="16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9171" y="4080967"/>
            <a:ext cx="1593962" cy="3416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bg2"/>
                </a:solidFill>
                <a:latin typeface="+mn-lt"/>
                <a:cs typeface="+mn-cs"/>
              </a:rPr>
              <a:t>Есть Схема</a:t>
            </a:r>
            <a:endParaRPr lang="en-US" sz="1800" i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8593" y="5284064"/>
            <a:ext cx="2002408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  <a:t>Информационная</a:t>
            </a:r>
            <a:b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  <a:cs typeface="+mn-cs"/>
              </a:rPr>
              <a:t> плотность</a:t>
            </a:r>
            <a:endParaRPr lang="en-US" sz="160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19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33272" y="188913"/>
            <a:ext cx="83058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</a:rPr>
              <a:t>Oracle Complex Event Processing</a:t>
            </a:r>
          </a:p>
          <a:p>
            <a:pPr algn="l" eaLnBrk="1" hangingPunct="1"/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8195" name="Picture 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08050"/>
            <a:ext cx="2446337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341"/>
          <p:cNvSpPr>
            <a:spLocks noChangeArrowheads="1"/>
          </p:cNvSpPr>
          <p:nvPr/>
        </p:nvSpPr>
        <p:spPr bwMode="auto">
          <a:xfrm>
            <a:off x="3037136" y="723921"/>
            <a:ext cx="5400675" cy="56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marL="446088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sz="2800" b="0" dirty="0" smtClean="0">
                <a:latin typeface="+mn-lt"/>
                <a:cs typeface="ＭＳ Ｐゴシック" pitchFamily="-111" charset="-128"/>
              </a:rPr>
              <a:t>Технология обработки и </a:t>
            </a:r>
            <a:r>
              <a:rPr lang="ru-RU" sz="2800" b="0" dirty="0" smtClean="0">
                <a:latin typeface="+mn-lt"/>
                <a:cs typeface="ＭＳ Ｐゴシック" pitchFamily="-111" charset="-128"/>
              </a:rPr>
              <a:t>анализа </a:t>
            </a:r>
            <a:r>
              <a:rPr lang="ru-RU" sz="2800" b="0" dirty="0" smtClean="0">
                <a:latin typeface="+mn-lt"/>
                <a:cs typeface="ＭＳ Ｐゴシック" pitchFamily="-111" charset="-128"/>
              </a:rPr>
              <a:t>потока </a:t>
            </a:r>
            <a:r>
              <a:rPr lang="ru-RU" sz="2800" b="0" dirty="0" smtClean="0">
                <a:latin typeface="+mn-lt"/>
                <a:cs typeface="ＭＳ Ｐゴシック" pitchFamily="-111" charset="-128"/>
              </a:rPr>
              <a:t>данных</a:t>
            </a:r>
            <a:endParaRPr lang="en-US" sz="2800" b="0" dirty="0" smtClean="0">
              <a:latin typeface="+mn-lt"/>
              <a:cs typeface="ＭＳ Ｐゴシック" pitchFamily="-111" charset="-128"/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b="0" dirty="0" smtClean="0">
                <a:latin typeface="+mn-lt"/>
                <a:cs typeface="ＭＳ Ｐゴシック" pitchFamily="-111" charset="-128"/>
              </a:rPr>
              <a:t>Непрерывный </a:t>
            </a:r>
            <a:r>
              <a:rPr lang="ru-RU" b="0" dirty="0">
                <a:latin typeface="+mn-lt"/>
                <a:cs typeface="ＭＳ Ｐゴシック" pitchFamily="-111" charset="-128"/>
              </a:rPr>
              <a:t>поток, часто большого объема</a:t>
            </a:r>
            <a:endParaRPr lang="en-US" b="0" dirty="0">
              <a:latin typeface="+mn-lt"/>
              <a:cs typeface="ＭＳ Ｐゴシック" pitchFamily="-111" charset="-128"/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ru-RU" sz="900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b="0" dirty="0">
                <a:solidFill>
                  <a:schemeClr val="tx1"/>
                </a:solidFill>
              </a:rPr>
              <a:t>Отсутствует конец потока</a:t>
            </a:r>
            <a:endParaRPr lang="en-US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en-US" sz="900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b="0" dirty="0">
                <a:solidFill>
                  <a:schemeClr val="tx1"/>
                </a:solidFill>
              </a:rPr>
              <a:t>Упорядочен по времени</a:t>
            </a: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en-US" sz="900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b="0" dirty="0">
                <a:solidFill>
                  <a:schemeClr val="tx1"/>
                </a:solidFill>
              </a:rPr>
              <a:t>Нужно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</a:rPr>
              <a:t>на лету уметь обнаруживать «шаблоны»</a:t>
            </a:r>
            <a:endParaRPr lang="en-US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en-US" sz="900" b="0" dirty="0">
              <a:solidFill>
                <a:schemeClr val="tx1"/>
              </a:solidFill>
            </a:endParaRPr>
          </a:p>
          <a:p>
            <a:pPr marL="903288" lvl="1" indent="-446088" algn="l">
              <a:buClr>
                <a:srgbClr val="FD0000"/>
              </a:buClr>
              <a:buFont typeface="Arial" pitchFamily="34" charset="0"/>
              <a:buChar char="•"/>
              <a:tabLst>
                <a:tab pos="357188" algn="l"/>
                <a:tab pos="90170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ru-RU" b="0" dirty="0">
                <a:solidFill>
                  <a:schemeClr val="tx1"/>
                </a:solidFill>
              </a:rPr>
              <a:t>Невозможно или не эффективно обрабатывать/анализировать в реальном времени с применением баз данных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19786131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8"/>
          <p:cNvSpPr>
            <a:spLocks noGrp="1"/>
          </p:cNvSpPr>
          <p:nvPr>
            <p:ph type="title"/>
          </p:nvPr>
        </p:nvSpPr>
        <p:spPr>
          <a:xfrm>
            <a:off x="889000" y="150428"/>
            <a:ext cx="75819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Oracle CEP: </a:t>
            </a:r>
            <a:r>
              <a:rPr lang="ru-RU" dirty="0" smtClean="0"/>
              <a:t>Выявление шаблонов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Торговля на бирже – шаблон </a:t>
            </a:r>
            <a:r>
              <a:rPr lang="en-US" sz="2400" dirty="0" smtClean="0">
                <a:solidFill>
                  <a:srgbClr val="FF0000"/>
                </a:solidFill>
              </a:rPr>
              <a:t>“W”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033" y="4462272"/>
            <a:ext cx="8060086" cy="152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SELECT FIRST(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x.time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), LAST(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z.time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FROM ticker MATCH_RECOGNIZE (ONE ROW PER MATCH PARTITION BY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PATTERN (X+ Y+ W+ Z+)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DEFINE X AS (price &lt; PREV(price))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Y AS (price &gt; PREV(price))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W AS (price &lt; PREV(price))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Z AS (price &gt; PREV(price)))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 smtClean="0"/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 smtClean="0"/>
              <a:t>                           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914400" y="1630363"/>
            <a:ext cx="0" cy="256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914400" y="41910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Freeform 6"/>
          <p:cNvSpPr>
            <a:spLocks/>
          </p:cNvSpPr>
          <p:nvPr/>
        </p:nvSpPr>
        <p:spPr bwMode="auto">
          <a:xfrm>
            <a:off x="1143000" y="1524000"/>
            <a:ext cx="6400800" cy="1981200"/>
          </a:xfrm>
          <a:custGeom>
            <a:avLst/>
            <a:gdLst>
              <a:gd name="T0" fmla="*/ 0 w 4032"/>
              <a:gd name="T1" fmla="*/ 2147483647 h 1248"/>
              <a:gd name="T2" fmla="*/ 2147483647 w 4032"/>
              <a:gd name="T3" fmla="*/ 2147483647 h 1248"/>
              <a:gd name="T4" fmla="*/ 2147483647 w 4032"/>
              <a:gd name="T5" fmla="*/ 2147483647 h 1248"/>
              <a:gd name="T6" fmla="*/ 2147483647 w 4032"/>
              <a:gd name="T7" fmla="*/ 2147483647 h 1248"/>
              <a:gd name="T8" fmla="*/ 2147483647 w 4032"/>
              <a:gd name="T9" fmla="*/ 2147483647 h 1248"/>
              <a:gd name="T10" fmla="*/ 2147483647 w 4032"/>
              <a:gd name="T11" fmla="*/ 2147483647 h 1248"/>
              <a:gd name="T12" fmla="*/ 2147483647 w 4032"/>
              <a:gd name="T13" fmla="*/ 2147483647 h 1248"/>
              <a:gd name="T14" fmla="*/ 2147483647 w 4032"/>
              <a:gd name="T15" fmla="*/ 2147483647 h 1248"/>
              <a:gd name="T16" fmla="*/ 2147483647 w 4032"/>
              <a:gd name="T17" fmla="*/ 2147483647 h 1248"/>
              <a:gd name="T18" fmla="*/ 2147483647 w 4032"/>
              <a:gd name="T19" fmla="*/ 2147483647 h 1248"/>
              <a:gd name="T20" fmla="*/ 2147483647 w 4032"/>
              <a:gd name="T21" fmla="*/ 2147483647 h 1248"/>
              <a:gd name="T22" fmla="*/ 2147483647 w 4032"/>
              <a:gd name="T23" fmla="*/ 2147483647 h 1248"/>
              <a:gd name="T24" fmla="*/ 2147483647 w 4032"/>
              <a:gd name="T25" fmla="*/ 2147483647 h 1248"/>
              <a:gd name="T26" fmla="*/ 2147483647 w 4032"/>
              <a:gd name="T27" fmla="*/ 0 h 12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32"/>
              <a:gd name="T43" fmla="*/ 0 h 1248"/>
              <a:gd name="T44" fmla="*/ 4032 w 4032"/>
              <a:gd name="T45" fmla="*/ 1248 h 12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32" h="1248">
                <a:moveTo>
                  <a:pt x="0" y="1248"/>
                </a:moveTo>
                <a:lnTo>
                  <a:pt x="336" y="1248"/>
                </a:lnTo>
                <a:lnTo>
                  <a:pt x="624" y="720"/>
                </a:lnTo>
                <a:lnTo>
                  <a:pt x="768" y="912"/>
                </a:lnTo>
                <a:lnTo>
                  <a:pt x="1008" y="624"/>
                </a:lnTo>
                <a:lnTo>
                  <a:pt x="1152" y="816"/>
                </a:lnTo>
                <a:lnTo>
                  <a:pt x="1632" y="480"/>
                </a:lnTo>
                <a:lnTo>
                  <a:pt x="2160" y="480"/>
                </a:lnTo>
                <a:lnTo>
                  <a:pt x="2304" y="672"/>
                </a:lnTo>
                <a:lnTo>
                  <a:pt x="2688" y="288"/>
                </a:lnTo>
                <a:lnTo>
                  <a:pt x="2928" y="384"/>
                </a:lnTo>
                <a:lnTo>
                  <a:pt x="3312" y="144"/>
                </a:lnTo>
                <a:lnTo>
                  <a:pt x="3600" y="240"/>
                </a:lnTo>
                <a:lnTo>
                  <a:pt x="403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endParaRPr lang="ru-RU">
              <a:cs typeface="Arial" pitchFamily="34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133600" y="2743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73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133600" y="4038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45720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6400800" y="1752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648200" y="4038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919288" y="4202113"/>
            <a:ext cx="27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cs typeface="Arial" pitchFamily="34" charset="0"/>
              </a:rPr>
              <a:t>1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556000" y="4191000"/>
            <a:ext cx="27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cs typeface="Arial" pitchFamily="34" charset="0"/>
              </a:rPr>
              <a:t>9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424363" y="4191000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cs typeface="Arial" pitchFamily="34" charset="0"/>
              </a:rPr>
              <a:t>12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226175" y="4267200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cs typeface="Arial" pitchFamily="34" charset="0"/>
              </a:rPr>
              <a:t>19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8048625" y="3810000"/>
            <a:ext cx="534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cs typeface="Arial" pitchFamily="34" charset="0"/>
              </a:rPr>
              <a:t>days</a:t>
            </a:r>
          </a:p>
        </p:txBody>
      </p:sp>
      <p:sp>
        <p:nvSpPr>
          <p:cNvPr id="54290" name="Freeform 19"/>
          <p:cNvSpPr>
            <a:spLocks/>
          </p:cNvSpPr>
          <p:nvPr/>
        </p:nvSpPr>
        <p:spPr bwMode="auto">
          <a:xfrm>
            <a:off x="2133600" y="2286000"/>
            <a:ext cx="1600200" cy="685800"/>
          </a:xfrm>
          <a:custGeom>
            <a:avLst/>
            <a:gdLst>
              <a:gd name="T0" fmla="*/ 0 w 1008"/>
              <a:gd name="T1" fmla="*/ 2147483647 h 432"/>
              <a:gd name="T2" fmla="*/ 2147483647 w 1008"/>
              <a:gd name="T3" fmla="*/ 2147483647 h 432"/>
              <a:gd name="T4" fmla="*/ 2147483647 w 1008"/>
              <a:gd name="T5" fmla="*/ 2147483647 h 432"/>
              <a:gd name="T6" fmla="*/ 2147483647 w 1008"/>
              <a:gd name="T7" fmla="*/ 2147483647 h 432"/>
              <a:gd name="T8" fmla="*/ 2147483647 w 1008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432"/>
              <a:gd name="T17" fmla="*/ 1008 w 100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432">
                <a:moveTo>
                  <a:pt x="0" y="240"/>
                </a:moveTo>
                <a:lnTo>
                  <a:pt x="144" y="432"/>
                </a:lnTo>
                <a:lnTo>
                  <a:pt x="384" y="144"/>
                </a:lnTo>
                <a:lnTo>
                  <a:pt x="528" y="336"/>
                </a:lnTo>
                <a:lnTo>
                  <a:pt x="1008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endParaRPr lang="ru-RU">
              <a:cs typeface="Arial" pitchFamily="34" charset="0"/>
            </a:endParaRPr>
          </a:p>
        </p:txBody>
      </p:sp>
      <p:sp>
        <p:nvSpPr>
          <p:cNvPr id="54291" name="Freeform 20"/>
          <p:cNvSpPr>
            <a:spLocks/>
          </p:cNvSpPr>
          <p:nvPr/>
        </p:nvSpPr>
        <p:spPr bwMode="auto">
          <a:xfrm>
            <a:off x="4572000" y="1752600"/>
            <a:ext cx="1828800" cy="838200"/>
          </a:xfrm>
          <a:custGeom>
            <a:avLst/>
            <a:gdLst>
              <a:gd name="T0" fmla="*/ 0 w 1152"/>
              <a:gd name="T1" fmla="*/ 2147483647 h 528"/>
              <a:gd name="T2" fmla="*/ 2147483647 w 1152"/>
              <a:gd name="T3" fmla="*/ 2147483647 h 528"/>
              <a:gd name="T4" fmla="*/ 2147483647 w 1152"/>
              <a:gd name="T5" fmla="*/ 2147483647 h 528"/>
              <a:gd name="T6" fmla="*/ 2147483647 w 1152"/>
              <a:gd name="T7" fmla="*/ 2147483647 h 528"/>
              <a:gd name="T8" fmla="*/ 2147483647 w 1152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28"/>
              <a:gd name="T17" fmla="*/ 1152 w 115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28">
                <a:moveTo>
                  <a:pt x="0" y="336"/>
                </a:moveTo>
                <a:lnTo>
                  <a:pt x="144" y="528"/>
                </a:lnTo>
                <a:lnTo>
                  <a:pt x="528" y="144"/>
                </a:lnTo>
                <a:lnTo>
                  <a:pt x="768" y="240"/>
                </a:lnTo>
                <a:lnTo>
                  <a:pt x="1152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endParaRPr lang="ru-RU">
              <a:cs typeface="Arial" pitchFamily="34" charset="0"/>
            </a:endParaRP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2070100" y="220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>
                <a:cs typeface="Arial" pitchFamily="34" charset="0"/>
              </a:rPr>
              <a:t>X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2373313" y="1905000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>
                <a:cs typeface="Arial" pitchFamily="34" charset="0"/>
              </a:rPr>
              <a:t>Y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2797175" y="2057400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>
                <a:cs typeface="Arial" pitchFamily="34" charset="0"/>
              </a:rPr>
              <a:t>W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3206750" y="17526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>
                <a:cs typeface="Arial" pitchFamily="34" charset="0"/>
              </a:rPr>
              <a:t>Z</a:t>
            </a:r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>
            <a:off x="2514600" y="228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>
            <a:off x="3352800" y="205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8" name="Line 27"/>
          <p:cNvSpPr>
            <a:spLocks noChangeShapeType="1"/>
          </p:cNvSpPr>
          <p:nvPr/>
        </p:nvSpPr>
        <p:spPr bwMode="auto">
          <a:xfrm>
            <a:off x="2971800" y="228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9" name="Line 28"/>
          <p:cNvSpPr>
            <a:spLocks noChangeShapeType="1"/>
          </p:cNvSpPr>
          <p:nvPr/>
        </p:nvSpPr>
        <p:spPr bwMode="auto">
          <a:xfrm>
            <a:off x="2286000" y="2438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73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89000" y="174178"/>
            <a:ext cx="75819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Oracle CEP: </a:t>
            </a:r>
            <a:r>
              <a:rPr lang="ru-RU" dirty="0" smtClean="0"/>
              <a:t>Пример </a:t>
            </a:r>
            <a:r>
              <a:rPr lang="ru-RU" dirty="0" smtClean="0"/>
              <a:t>запроса на </a:t>
            </a:r>
            <a:r>
              <a:rPr lang="en-US" dirty="0" smtClean="0"/>
              <a:t>CQL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В памяти, непрерывные запросы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7347" name="Content Placeholder 20"/>
          <p:cNvSpPr>
            <a:spLocks noGrp="1"/>
          </p:cNvSpPr>
          <p:nvPr>
            <p:ph idx="4294967295"/>
          </p:nvPr>
        </p:nvSpPr>
        <p:spPr>
          <a:xfrm>
            <a:off x="231648" y="1103376"/>
            <a:ext cx="8745601" cy="5004816"/>
          </a:xfrm>
        </p:spPr>
        <p:txBody>
          <a:bodyPr/>
          <a:lstStyle/>
          <a:p>
            <a:pPr marL="0" indent="0" eaLnBrk="1" hangingPunct="1">
              <a:buSzPct val="80000"/>
              <a:buNone/>
            </a:pPr>
            <a:endParaRPr lang="en-US" sz="3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/>
              <a:t> Фильтрация (следим за звонками со стоимостью больше 2200)</a:t>
            </a:r>
            <a:endParaRPr lang="en-US" sz="2800" b="1" dirty="0" smtClean="0"/>
          </a:p>
          <a:p>
            <a:pPr marL="798513" lvl="1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SELECT * FROM S WHERE S.A &gt; 22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/>
              <a:t> Корреляция и агрегация (</a:t>
            </a:r>
            <a:r>
              <a:rPr lang="en-US" sz="2800" b="1" dirty="0" smtClean="0"/>
              <a:t>fraud)</a:t>
            </a:r>
          </a:p>
          <a:p>
            <a:pPr marL="455613"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SELECT ID</a:t>
            </a:r>
            <a:br>
              <a:rPr lang="en-US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(SELECT S1.ID, SUM(S1.COST) C1, SUM(S2.COST) C2,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200" dirty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FROM S1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[RANGE 1 hour]</a:t>
            </a: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JOIN S2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[RANGE 1 week]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WHERE S1.ID = S2.ID)</a:t>
            </a:r>
            <a:br>
              <a:rPr lang="en-US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WHERE C1*24*7&gt;C2*10</a:t>
            </a:r>
          </a:p>
        </p:txBody>
      </p:sp>
    </p:spTree>
    <p:extLst>
      <p:ext uri="{BB962C8B-B14F-4D97-AF65-F5344CB8AC3E}">
        <p14:creationId xmlns="" xmlns:p14="http://schemas.microsoft.com/office/powerpoint/2010/main" val="304962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&lt;Insert Picture Here&gt;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17891" y="1898932"/>
            <a:ext cx="4933950" cy="443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Big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68" y="2515468"/>
            <a:ext cx="471609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dirty="0" smtClean="0"/>
              <a:t>Что такое </a:t>
            </a:r>
            <a:r>
              <a:rPr lang="en-US" sz="2400" dirty="0" smtClean="0"/>
              <a:t>Big Data</a:t>
            </a:r>
            <a:r>
              <a:rPr lang="ru-RU" sz="2400" dirty="0" smtClean="0"/>
              <a:t> </a:t>
            </a:r>
            <a:r>
              <a:rPr lang="en-US" sz="2400" dirty="0" smtClean="0"/>
              <a:t>Appliance</a:t>
            </a:r>
            <a:r>
              <a:rPr lang="ru-RU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для </a:t>
            </a:r>
            <a:r>
              <a:rPr lang="en-US" dirty="0" smtClean="0"/>
              <a:t>Big Data</a:t>
            </a:r>
            <a:r>
              <a:rPr lang="ru-RU" dirty="0" smtClean="0"/>
              <a:t> А</a:t>
            </a:r>
            <a:r>
              <a:rPr lang="en-US" dirty="0" err="1" smtClean="0"/>
              <a:t>ppliance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6118" y="1315190"/>
            <a:ext cx="4847772" cy="4871853"/>
          </a:xfrm>
        </p:spPr>
        <p:txBody>
          <a:bodyPr/>
          <a:lstStyle/>
          <a:p>
            <a:r>
              <a:rPr lang="en-US" sz="2200" dirty="0" smtClean="0"/>
              <a:t>Oracle </a:t>
            </a:r>
            <a:r>
              <a:rPr lang="en-US" sz="2200" dirty="0" err="1" smtClean="0"/>
              <a:t>NoSQL</a:t>
            </a:r>
            <a:r>
              <a:rPr lang="en-US" sz="2200" dirty="0" smtClean="0"/>
              <a:t> DB, </a:t>
            </a:r>
            <a:r>
              <a:rPr lang="en-US" sz="2200" dirty="0" err="1" smtClean="0"/>
              <a:t>Hadoop</a:t>
            </a:r>
            <a:r>
              <a:rPr lang="en-US" sz="2200" dirty="0" smtClean="0"/>
              <a:t>, </a:t>
            </a:r>
            <a:r>
              <a:rPr lang="ru-RU" sz="2200" dirty="0" smtClean="0"/>
              <a:t>доступны к скачиванию и использованию</a:t>
            </a:r>
          </a:p>
          <a:p>
            <a:r>
              <a:rPr lang="ru-RU" sz="2200" dirty="0" smtClean="0"/>
              <a:t>Однако, даже несмотря на то, что </a:t>
            </a:r>
            <a:r>
              <a:rPr lang="en-US" sz="2200" dirty="0" err="1" smtClean="0"/>
              <a:t>Hadoop</a:t>
            </a:r>
            <a:r>
              <a:rPr lang="en-US" sz="2200" dirty="0" smtClean="0"/>
              <a:t> – Open Source</a:t>
            </a:r>
            <a:r>
              <a:rPr lang="ru-RU" sz="2200" dirty="0" smtClean="0"/>
              <a:t>, настройка и конфигурирование  кластера из десятков узлов требует высокой квалификации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://www.treehugger.com/picture-is-worth-sum-car-pa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06" y="1718163"/>
            <a:ext cx="3848788" cy="2500067"/>
          </a:xfrm>
          <a:prstGeom prst="rect">
            <a:avLst/>
          </a:prstGeom>
          <a:noFill/>
        </p:spPr>
      </p:pic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529770" y="4833257"/>
            <a:ext cx="8614230" cy="1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Для того, чтобы помочь заказчикам использовать преимущества работы с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Big Data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Oracle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создает 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оптимизированный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 комплекс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11" charset="-128"/>
              </a:rPr>
              <a:t>Big Data Appliance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11" charset="-128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11" charset="-128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44501" y="1209161"/>
            <a:ext cx="7855000" cy="4750601"/>
            <a:chOff x="644501" y="906870"/>
            <a:chExt cx="7855000" cy="3562951"/>
          </a:xfrm>
        </p:grpSpPr>
        <p:sp>
          <p:nvSpPr>
            <p:cNvPr id="34" name="Snip Diagonal Corner Rectangle 33"/>
            <p:cNvSpPr/>
            <p:nvPr/>
          </p:nvSpPr>
          <p:spPr bwMode="auto">
            <a:xfrm>
              <a:off x="644501" y="906870"/>
              <a:ext cx="7855000" cy="3562951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2794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829E7E"/>
                </a:buClr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 rot="10800000">
              <a:off x="7891234" y="906870"/>
              <a:ext cx="608266" cy="602065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tx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>
              <a:outerShdw blurRad="50800" dist="12700" dir="192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829E7E"/>
                </a:buClr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644501" y="3515809"/>
              <a:ext cx="884387" cy="954012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>
              <a:outerShdw blurRad="50800" dist="12700" dir="66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829E7E"/>
                </a:buClr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Content Placeholder 3"/>
          <p:cNvSpPr txBox="1">
            <a:spLocks/>
          </p:cNvSpPr>
          <p:nvPr/>
        </p:nvSpPr>
        <p:spPr bwMode="auto">
          <a:xfrm>
            <a:off x="872880" y="1427804"/>
            <a:ext cx="5279336" cy="30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2725" indent="-212725" algn="l" rtl="0" eaLnBrk="0" fontAlgn="base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512763" indent="-227013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712788" indent="-141288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08585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374775" indent="-231775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1570651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6224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1797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7369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20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18 Sun X4270 M2 Servers</a:t>
            </a:r>
          </a:p>
          <a:p>
            <a:pPr marL="463550" lvl="1" indent="-163513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8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48 </a:t>
            </a:r>
            <a:r>
              <a:rPr lang="en-US" sz="1800" dirty="0">
                <a:latin typeface="+mn-lt"/>
                <a:ea typeface="MS PGothic" pitchFamily="34" charset="-128"/>
                <a:cs typeface="ＭＳ Ｐゴシック" pitchFamily="-111" charset="-128"/>
              </a:rPr>
              <a:t>GB memory per </a:t>
            </a:r>
            <a:r>
              <a:rPr lang="en-US" sz="18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node = 864 </a:t>
            </a:r>
            <a:r>
              <a:rPr lang="en-US" sz="1800" dirty="0">
                <a:latin typeface="+mn-lt"/>
                <a:ea typeface="MS PGothic" pitchFamily="34" charset="-128"/>
                <a:cs typeface="ＭＳ Ｐゴシック" pitchFamily="-111" charset="-128"/>
              </a:rPr>
              <a:t>GB memory </a:t>
            </a:r>
          </a:p>
          <a:p>
            <a:pPr marL="463550" lvl="1" indent="-163513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8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12 Intel cores per node = 216 </a:t>
            </a:r>
            <a:r>
              <a:rPr lang="en-US" sz="1800" dirty="0">
                <a:latin typeface="+mn-lt"/>
                <a:ea typeface="MS PGothic" pitchFamily="34" charset="-128"/>
                <a:cs typeface="ＭＳ Ｐゴシック" pitchFamily="-111" charset="-128"/>
              </a:rPr>
              <a:t>cores </a:t>
            </a:r>
          </a:p>
          <a:p>
            <a:pPr marL="463550" lvl="1" indent="-163513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8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36 TB storage per node = 648 TB storage</a:t>
            </a: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20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40 </a:t>
            </a:r>
            <a:r>
              <a:rPr lang="en-US" sz="20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Gb</a:t>
            </a:r>
            <a:r>
              <a:rPr lang="en-US" sz="20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p/sec </a:t>
            </a:r>
            <a:r>
              <a:rPr lang="en-US" sz="20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InfiniBand</a:t>
            </a:r>
            <a:endParaRPr lang="en-US" sz="2000" dirty="0" smtClean="0">
              <a:latin typeface="+mn-lt"/>
              <a:ea typeface="MS PGothic" pitchFamily="34" charset="-128"/>
              <a:cs typeface="ＭＳ Ｐゴシック" pitchFamily="-111" charset="-128"/>
            </a:endParaRP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20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10 </a:t>
            </a:r>
            <a:r>
              <a:rPr lang="en-US" sz="20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Gb</a:t>
            </a:r>
            <a:r>
              <a:rPr lang="en-US" sz="20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p/sec Ethernet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en-US" sz="1400" dirty="0">
              <a:solidFill>
                <a:srgbClr val="7F7F7F"/>
              </a:solidFill>
              <a:latin typeface="+mj-lt"/>
              <a:ea typeface="MS PGothic" pitchFamily="34" charset="-128"/>
              <a:cs typeface="ＭＳ Ｐゴシック" pitchFamily="-111" charset="-128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843664" y="161223"/>
            <a:ext cx="8132762" cy="5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5pPr>
            <a:lvl6pPr marL="28557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71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85671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422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Oracle Big Data Appliance </a:t>
            </a:r>
            <a:r>
              <a:rPr lang="en-US" dirty="0" smtClean="0"/>
              <a:t>Hardware</a:t>
            </a:r>
            <a:endParaRPr lang="ru-RU" dirty="0" smtClean="0"/>
          </a:p>
        </p:txBody>
      </p:sp>
      <p:pic>
        <p:nvPicPr>
          <p:cNvPr id="54" name="Picture 53" descr="O_BigDataAppliance_cl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766" y="5219602"/>
            <a:ext cx="1367757" cy="730052"/>
          </a:xfrm>
          <a:prstGeom prst="rect">
            <a:avLst/>
          </a:prstGeom>
        </p:spPr>
      </p:pic>
      <p:pic>
        <p:nvPicPr>
          <p:cNvPr id="27" name="99673fbf-1fe1-425a-ad8d-731fd5d6c8d3" descr="6C1CBF7F-FF83-4B57-9327-BE988E2ED99D@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416" y="1002625"/>
            <a:ext cx="2239859" cy="44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7538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99673fbf-1fe1-425a-ad8d-731fd5d6c8d3" descr="6C1CBF7F-FF83-4B57-9327-BE988E2ED99D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80" y="1299509"/>
            <a:ext cx="2220686" cy="44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ontent Placeholder 3"/>
          <p:cNvSpPr txBox="1">
            <a:spLocks/>
          </p:cNvSpPr>
          <p:nvPr/>
        </p:nvSpPr>
        <p:spPr bwMode="auto">
          <a:xfrm>
            <a:off x="2477037" y="1052763"/>
            <a:ext cx="7296355" cy="30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2725" indent="-212725" algn="l" rtl="0" eaLnBrk="0" fontAlgn="base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512763" indent="-227013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712788" indent="-141288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08585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374775" indent="-231775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1570651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6224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1797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7369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Linux 5.6</a:t>
            </a: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Java </a:t>
            </a:r>
            <a:r>
              <a:rPr lang="en-US" sz="1900" dirty="0" smtClean="0">
                <a:ea typeface="MS PGothic" pitchFamily="34" charset="-128"/>
                <a:cs typeface="ＭＳ Ｐゴシック" pitchFamily="-111" charset="-128"/>
              </a:rPr>
              <a:t>Hotspot </a:t>
            </a: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VM</a:t>
            </a:r>
            <a:endParaRPr lang="en-US" sz="1900" dirty="0">
              <a:latin typeface="+mn-lt"/>
              <a:ea typeface="MS PGothic" pitchFamily="34" charset="-128"/>
              <a:cs typeface="ＭＳ Ｐゴシック" pitchFamily="-111" charset="-128"/>
            </a:endParaRP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Cloudera</a:t>
            </a: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</a:t>
            </a:r>
            <a:r>
              <a:rPr lang="en-US" sz="19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Hadoop</a:t>
            </a: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Distribution</a:t>
            </a:r>
          </a:p>
          <a:p>
            <a:pPr marL="414338" lvl="1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en-US" sz="12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Hadoop</a:t>
            </a:r>
            <a: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Core, HDFS, Hive, </a:t>
            </a:r>
            <a:r>
              <a:rPr lang="en-US" sz="12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HBase</a:t>
            </a:r>
            <a: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, Zookeeper, </a:t>
            </a:r>
            <a:r>
              <a:rPr lang="en-US" sz="12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Oozie</a:t>
            </a:r>
            <a: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, Mahout, </a:t>
            </a:r>
            <a:r>
              <a:rPr lang="en-US" sz="12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Sqoop</a:t>
            </a:r>
            <a: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, </a:t>
            </a:r>
            <a:b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</a:br>
            <a:r>
              <a:rPr lang="en-US" sz="12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Administration Tools </a:t>
            </a: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R Distribution</a:t>
            </a: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</a:t>
            </a:r>
            <a:r>
              <a:rPr lang="en-US" sz="19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NoSQL</a:t>
            </a: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Database </a:t>
            </a:r>
          </a:p>
          <a:p>
            <a:pPr marL="114300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Adapters for </a:t>
            </a:r>
            <a:r>
              <a:rPr lang="en-US" sz="19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Hadoop</a:t>
            </a:r>
            <a:r>
              <a:rPr lang="en-US" sz="19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: </a:t>
            </a:r>
          </a:p>
          <a:p>
            <a:pPr marL="414338" lvl="1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6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R Connector for </a:t>
            </a:r>
            <a:r>
              <a:rPr lang="en-US" sz="16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Hadoop</a:t>
            </a:r>
            <a:r>
              <a:rPr lang="en-US" sz="16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 </a:t>
            </a:r>
          </a:p>
          <a:p>
            <a:pPr marL="414338" lvl="1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6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SQL to HDFS Connector </a:t>
            </a:r>
          </a:p>
          <a:p>
            <a:pPr marL="414338" lvl="1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6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Data Integrator Application Adapter for  Hadoop</a:t>
            </a:r>
          </a:p>
          <a:p>
            <a:pPr marL="414338" lvl="1" indent="-1143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</a:pPr>
            <a:r>
              <a:rPr lang="en-US" sz="1600" dirty="0" smtClean="0">
                <a:latin typeface="+mn-lt"/>
                <a:ea typeface="MS PGothic" pitchFamily="34" charset="-128"/>
                <a:cs typeface="ＭＳ Ｐゴシック" pitchFamily="-111" charset="-128"/>
              </a:rPr>
              <a:t>Oracle Loader for </a:t>
            </a:r>
            <a:r>
              <a:rPr lang="en-US" sz="1600" dirty="0" err="1" smtClean="0">
                <a:latin typeface="+mn-lt"/>
                <a:ea typeface="MS PGothic" pitchFamily="34" charset="-128"/>
                <a:cs typeface="ＭＳ Ｐゴシック" pitchFamily="-111" charset="-128"/>
              </a:rPr>
              <a:t>Hadoop</a:t>
            </a:r>
            <a:endParaRPr lang="en-US" sz="1600" dirty="0" smtClean="0">
              <a:latin typeface="+mn-lt"/>
              <a:ea typeface="MS PGothic" pitchFamily="34" charset="-128"/>
              <a:cs typeface="ＭＳ Ｐゴシック" pitchFamily="-111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038" y="268101"/>
            <a:ext cx="8132762" cy="576345"/>
          </a:xfrm>
        </p:spPr>
        <p:txBody>
          <a:bodyPr/>
          <a:lstStyle/>
          <a:p>
            <a:r>
              <a:rPr lang="en-US" dirty="0" smtClean="0"/>
              <a:t>Oracle Big Data Appliance Software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200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808038" y="268101"/>
            <a:ext cx="8132762" cy="5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127" charset="-128"/>
                <a:cs typeface="ＭＳ Ｐゴシック" pitchFamily="127" charset="-128"/>
              </a:defRPr>
            </a:lvl5pPr>
            <a:lvl6pPr marL="28557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71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85671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422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538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3b12d64-20b5-42bb-bc40-62fd51f7cb46" descr="827CDB06-9D38-42D3-85C2-F4AE1F21F057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17" y="1637670"/>
            <a:ext cx="1243626" cy="28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3b12d64-20b5-42bb-bc40-62fd51f7cb46" descr="827CDB06-9D38-42D3-85C2-F4AE1F21F057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1769" y="1494073"/>
            <a:ext cx="1368324" cy="31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Возможность расширения до бесконечности</a:t>
            </a:r>
            <a:endParaRPr lang="en-US" sz="2400" dirty="0"/>
          </a:p>
        </p:txBody>
      </p:sp>
      <p:pic>
        <p:nvPicPr>
          <p:cNvPr id="6" name="c3b12d64-20b5-42bb-bc40-62fd51f7cb46" descr="827CDB06-9D38-42D3-85C2-F4AE1F21F057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9397" y="1329798"/>
            <a:ext cx="1505404" cy="34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3b12d64-20b5-42bb-bc40-62fd51f7cb46" descr="827CDB06-9D38-42D3-85C2-F4AE1F21F057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88" y="1412931"/>
            <a:ext cx="1505404" cy="34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3b12d64-20b5-42bb-bc40-62fd51f7cb46" descr="827CDB06-9D38-42D3-85C2-F4AE1F21F057@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22" y="1151900"/>
            <a:ext cx="1648380" cy="380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2660073" y="2897573"/>
            <a:ext cx="1056904" cy="570015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5501" y="4619509"/>
            <a:ext cx="3561543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l">
              <a:buFont typeface="Arial" pitchFamily="34" charset="0"/>
              <a:buChar char="•"/>
            </a:pPr>
            <a:r>
              <a:rPr lang="ru-RU" dirty="0" smtClean="0"/>
              <a:t>72</a:t>
            </a:r>
            <a:r>
              <a:rPr lang="en-US" dirty="0" smtClean="0"/>
              <a:t> </a:t>
            </a:r>
            <a:r>
              <a:rPr lang="ru-RU" dirty="0" smtClean="0"/>
              <a:t>узла</a:t>
            </a:r>
            <a:endParaRPr lang="en-US" dirty="0" smtClean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dirty="0" smtClean="0"/>
              <a:t>864 </a:t>
            </a:r>
            <a:r>
              <a:rPr lang="ru-RU" dirty="0" smtClean="0"/>
              <a:t>ядра</a:t>
            </a:r>
            <a:endParaRPr lang="en-US" dirty="0" smtClean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dirty="0" smtClean="0"/>
              <a:t>2.6 PB </a:t>
            </a:r>
            <a:r>
              <a:rPr lang="ru-RU" dirty="0" smtClean="0"/>
              <a:t>места на дисках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698" name="Rectangle 2"/>
          <p:cNvSpPr>
            <a:spLocks noChangeArrowheads="1"/>
          </p:cNvSpPr>
          <p:nvPr/>
        </p:nvSpPr>
        <p:spPr bwMode="auto">
          <a:xfrm>
            <a:off x="0" y="2416175"/>
            <a:ext cx="9144000" cy="27209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699" name="Text Box 3"/>
          <p:cNvSpPr txBox="1">
            <a:spLocks noChangeArrowheads="1"/>
          </p:cNvSpPr>
          <p:nvPr/>
        </p:nvSpPr>
        <p:spPr bwMode="auto">
          <a:xfrm>
            <a:off x="0" y="4419600"/>
            <a:ext cx="186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333333"/>
                </a:solidFill>
              </a:rPr>
              <a:t>Parallel Execution</a:t>
            </a:r>
          </a:p>
        </p:txBody>
      </p:sp>
      <p:sp>
        <p:nvSpPr>
          <p:cNvPr id="3101700" name="Text Box 4"/>
          <p:cNvSpPr txBox="1">
            <a:spLocks noChangeArrowheads="1"/>
          </p:cNvSpPr>
          <p:nvPr/>
        </p:nvSpPr>
        <p:spPr bwMode="auto">
          <a:xfrm>
            <a:off x="1184275" y="4114800"/>
            <a:ext cx="186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333333"/>
                </a:solidFill>
              </a:rPr>
              <a:t>Range Partitioning</a:t>
            </a:r>
          </a:p>
        </p:txBody>
      </p:sp>
      <p:sp>
        <p:nvSpPr>
          <p:cNvPr id="3101701" name="Text Box 5"/>
          <p:cNvSpPr txBox="1">
            <a:spLocks noChangeArrowheads="1"/>
          </p:cNvSpPr>
          <p:nvPr/>
        </p:nvSpPr>
        <p:spPr bwMode="auto">
          <a:xfrm>
            <a:off x="2198688" y="3895725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333333"/>
                </a:solidFill>
              </a:rPr>
              <a:t>Composite Partitioning</a:t>
            </a:r>
          </a:p>
        </p:txBody>
      </p:sp>
      <p:sp>
        <p:nvSpPr>
          <p:cNvPr id="3101702" name="Text Box 6"/>
          <p:cNvSpPr txBox="1">
            <a:spLocks noChangeArrowheads="1"/>
          </p:cNvSpPr>
          <p:nvPr/>
        </p:nvSpPr>
        <p:spPr bwMode="auto">
          <a:xfrm>
            <a:off x="3552825" y="3429000"/>
            <a:ext cx="1860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333333"/>
                </a:solidFill>
              </a:rPr>
              <a:t>Real Application Clusters</a:t>
            </a:r>
          </a:p>
        </p:txBody>
      </p:sp>
      <p:sp>
        <p:nvSpPr>
          <p:cNvPr id="3101703" name="Text Box 7"/>
          <p:cNvSpPr txBox="1">
            <a:spLocks noChangeArrowheads="1"/>
          </p:cNvSpPr>
          <p:nvPr/>
        </p:nvSpPr>
        <p:spPr bwMode="auto">
          <a:xfrm>
            <a:off x="4735513" y="3200400"/>
            <a:ext cx="186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333333"/>
                </a:solidFill>
              </a:rPr>
              <a:t>Compression</a:t>
            </a:r>
          </a:p>
        </p:txBody>
      </p:sp>
      <p:sp>
        <p:nvSpPr>
          <p:cNvPr id="3101704" name="Text Box 8"/>
          <p:cNvSpPr txBox="1">
            <a:spLocks noChangeArrowheads="1"/>
          </p:cNvSpPr>
          <p:nvPr/>
        </p:nvSpPr>
        <p:spPr bwMode="auto">
          <a:xfrm>
            <a:off x="5835650" y="2819400"/>
            <a:ext cx="1860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solidFill>
                  <a:srgbClr val="333333"/>
                </a:solidFill>
              </a:rPr>
              <a:t>Automatic Storage Management</a:t>
            </a:r>
          </a:p>
        </p:txBody>
      </p:sp>
      <p:sp>
        <p:nvSpPr>
          <p:cNvPr id="3101705" name="AutoShape 9"/>
          <p:cNvSpPr>
            <a:spLocks noChangeArrowheads="1"/>
          </p:cNvSpPr>
          <p:nvPr/>
        </p:nvSpPr>
        <p:spPr bwMode="auto">
          <a:xfrm flipV="1">
            <a:off x="4397375" y="31369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06" name="Rectangle 10"/>
          <p:cNvSpPr>
            <a:spLocks noChangeArrowheads="1"/>
          </p:cNvSpPr>
          <p:nvPr/>
        </p:nvSpPr>
        <p:spPr bwMode="auto">
          <a:xfrm>
            <a:off x="4440238" y="2603500"/>
            <a:ext cx="168275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07" name="Rectangle 11"/>
          <p:cNvSpPr>
            <a:spLocks noChangeArrowheads="1"/>
          </p:cNvSpPr>
          <p:nvPr/>
        </p:nvSpPr>
        <p:spPr bwMode="auto">
          <a:xfrm>
            <a:off x="1987550" y="2603500"/>
            <a:ext cx="168275" cy="1282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08" name="AutoShape 12"/>
          <p:cNvSpPr>
            <a:spLocks noChangeArrowheads="1"/>
          </p:cNvSpPr>
          <p:nvPr/>
        </p:nvSpPr>
        <p:spPr bwMode="auto">
          <a:xfrm flipV="1">
            <a:off x="1944688" y="38862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09" name="AutoShape 13"/>
          <p:cNvSpPr>
            <a:spLocks noChangeArrowheads="1"/>
          </p:cNvSpPr>
          <p:nvPr/>
        </p:nvSpPr>
        <p:spPr bwMode="auto">
          <a:xfrm flipV="1">
            <a:off x="3213100" y="36576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0" name="Rectangle 14"/>
          <p:cNvSpPr>
            <a:spLocks noChangeArrowheads="1"/>
          </p:cNvSpPr>
          <p:nvPr/>
        </p:nvSpPr>
        <p:spPr bwMode="auto">
          <a:xfrm>
            <a:off x="3255963" y="2603500"/>
            <a:ext cx="168275" cy="10541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1" name="Rectangle 15"/>
          <p:cNvSpPr>
            <a:spLocks noChangeArrowheads="1"/>
          </p:cNvSpPr>
          <p:nvPr/>
        </p:nvSpPr>
        <p:spPr bwMode="auto">
          <a:xfrm>
            <a:off x="803275" y="2819400"/>
            <a:ext cx="168275" cy="1447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2" name="AutoShape 16"/>
          <p:cNvSpPr>
            <a:spLocks noChangeArrowheads="1"/>
          </p:cNvSpPr>
          <p:nvPr/>
        </p:nvSpPr>
        <p:spPr bwMode="auto">
          <a:xfrm flipV="1">
            <a:off x="760413" y="41910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3" name="AutoShape 17"/>
          <p:cNvSpPr>
            <a:spLocks noChangeArrowheads="1"/>
          </p:cNvSpPr>
          <p:nvPr/>
        </p:nvSpPr>
        <p:spPr bwMode="auto">
          <a:xfrm flipV="1">
            <a:off x="5581650" y="29845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4" name="Rectangle 18"/>
          <p:cNvSpPr>
            <a:spLocks noChangeArrowheads="1"/>
          </p:cNvSpPr>
          <p:nvPr/>
        </p:nvSpPr>
        <p:spPr bwMode="auto">
          <a:xfrm>
            <a:off x="5624513" y="2603500"/>
            <a:ext cx="168275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5" name="AutoShape 19"/>
          <p:cNvSpPr>
            <a:spLocks noChangeArrowheads="1"/>
          </p:cNvSpPr>
          <p:nvPr/>
        </p:nvSpPr>
        <p:spPr bwMode="auto">
          <a:xfrm flipV="1">
            <a:off x="6596063" y="2679700"/>
            <a:ext cx="254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6" name="Rectangle 20"/>
          <p:cNvSpPr>
            <a:spLocks noChangeArrowheads="1"/>
          </p:cNvSpPr>
          <p:nvPr/>
        </p:nvSpPr>
        <p:spPr bwMode="auto">
          <a:xfrm>
            <a:off x="6638925" y="2603500"/>
            <a:ext cx="168275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17" name="Text Box 21"/>
          <p:cNvSpPr txBox="1">
            <a:spLocks noChangeArrowheads="1"/>
          </p:cNvSpPr>
          <p:nvPr/>
        </p:nvSpPr>
        <p:spPr bwMode="auto">
          <a:xfrm>
            <a:off x="762000" y="4838700"/>
            <a:ext cx="8153400" cy="266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>
                <a:solidFill>
                  <a:schemeClr val="bg1"/>
                </a:solidFill>
              </a:rPr>
              <a:t>Первая </a:t>
            </a:r>
            <a:r>
              <a:rPr lang="en-US" sz="1200">
                <a:solidFill>
                  <a:schemeClr val="bg1"/>
                </a:solidFill>
              </a:rPr>
              <a:t>1TB </a:t>
            </a:r>
            <a:r>
              <a:rPr lang="ru-RU" sz="1200">
                <a:solidFill>
                  <a:schemeClr val="bg1"/>
                </a:solidFill>
              </a:rPr>
              <a:t>БД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ru-RU" sz="1200">
                <a:solidFill>
                  <a:schemeClr val="bg1"/>
                </a:solidFill>
              </a:rPr>
              <a:t>построена в лаборатории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101718" name="Text Box 22"/>
          <p:cNvSpPr txBox="1">
            <a:spLocks noChangeArrowheads="1"/>
          </p:cNvSpPr>
          <p:nvPr/>
        </p:nvSpPr>
        <p:spPr bwMode="auto">
          <a:xfrm>
            <a:off x="2257425" y="4572000"/>
            <a:ext cx="6657975" cy="266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>
                <a:solidFill>
                  <a:schemeClr val="bg1"/>
                </a:solidFill>
              </a:rPr>
              <a:t>Первый</a:t>
            </a:r>
            <a:r>
              <a:rPr lang="en-US" sz="1200">
                <a:solidFill>
                  <a:schemeClr val="bg1"/>
                </a:solidFill>
              </a:rPr>
              <a:t> 1TB </a:t>
            </a:r>
            <a:r>
              <a:rPr lang="ru-RU" sz="1200">
                <a:solidFill>
                  <a:schemeClr val="bg1"/>
                </a:solidFill>
              </a:rPr>
              <a:t>заказчик</a:t>
            </a:r>
            <a:r>
              <a:rPr lang="en-US" sz="1200">
                <a:solidFill>
                  <a:schemeClr val="bg1"/>
                </a:solidFill>
              </a:rPr>
              <a:t>: Acxiom</a:t>
            </a:r>
          </a:p>
        </p:txBody>
      </p:sp>
      <p:sp>
        <p:nvSpPr>
          <p:cNvPr id="3101719" name="Text Box 23"/>
          <p:cNvSpPr txBox="1">
            <a:spLocks noChangeArrowheads="1"/>
          </p:cNvSpPr>
          <p:nvPr/>
        </p:nvSpPr>
        <p:spPr bwMode="auto">
          <a:xfrm>
            <a:off x="5200650" y="4038600"/>
            <a:ext cx="3714750" cy="266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>
                <a:solidFill>
                  <a:schemeClr val="bg1"/>
                </a:solidFill>
              </a:rPr>
              <a:t>Первый</a:t>
            </a:r>
            <a:r>
              <a:rPr lang="en-US" sz="1200">
                <a:solidFill>
                  <a:schemeClr val="bg1"/>
                </a:solidFill>
              </a:rPr>
              <a:t> 10TB </a:t>
            </a:r>
            <a:r>
              <a:rPr lang="ru-RU" sz="1200">
                <a:solidFill>
                  <a:schemeClr val="bg1"/>
                </a:solidFill>
              </a:rPr>
              <a:t>заказчик</a:t>
            </a:r>
            <a:r>
              <a:rPr lang="en-US" sz="1200">
                <a:solidFill>
                  <a:schemeClr val="bg1"/>
                </a:solidFill>
              </a:rPr>
              <a:t>: Amazon.com</a:t>
            </a:r>
          </a:p>
        </p:txBody>
      </p:sp>
      <p:sp>
        <p:nvSpPr>
          <p:cNvPr id="3101720" name="Text Box 24"/>
          <p:cNvSpPr txBox="1">
            <a:spLocks noChangeArrowheads="1"/>
          </p:cNvSpPr>
          <p:nvPr/>
        </p:nvSpPr>
        <p:spPr bwMode="auto">
          <a:xfrm>
            <a:off x="6323013" y="3505200"/>
            <a:ext cx="2592387" cy="2524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>
                <a:solidFill>
                  <a:schemeClr val="bg1"/>
                </a:solidFill>
              </a:rPr>
              <a:t>Первый</a:t>
            </a:r>
            <a:r>
              <a:rPr lang="en-US" sz="1100">
                <a:solidFill>
                  <a:schemeClr val="bg1"/>
                </a:solidFill>
              </a:rPr>
              <a:t> 100TB </a:t>
            </a:r>
            <a:r>
              <a:rPr lang="ru-RU" sz="1100">
                <a:solidFill>
                  <a:schemeClr val="bg1"/>
                </a:solidFill>
              </a:rPr>
              <a:t>закзачик</a:t>
            </a:r>
            <a:r>
              <a:rPr lang="en-US" sz="1100">
                <a:solidFill>
                  <a:schemeClr val="bg1"/>
                </a:solidFill>
              </a:rPr>
              <a:t>: Yahoo!</a:t>
            </a:r>
          </a:p>
        </p:txBody>
      </p:sp>
      <p:sp>
        <p:nvSpPr>
          <p:cNvPr id="3101721" name="Text Box 25"/>
          <p:cNvSpPr txBox="1">
            <a:spLocks noChangeArrowheads="1"/>
          </p:cNvSpPr>
          <p:nvPr/>
        </p:nvSpPr>
        <p:spPr bwMode="auto">
          <a:xfrm>
            <a:off x="4500563" y="4305300"/>
            <a:ext cx="4414837" cy="266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>
                <a:solidFill>
                  <a:schemeClr val="bg1"/>
                </a:solidFill>
              </a:rPr>
              <a:t>Более</a:t>
            </a:r>
            <a:r>
              <a:rPr lang="en-US" sz="1200">
                <a:solidFill>
                  <a:schemeClr val="bg1"/>
                </a:solidFill>
              </a:rPr>
              <a:t> 100 </a:t>
            </a:r>
            <a:r>
              <a:rPr lang="ru-RU" sz="1200">
                <a:solidFill>
                  <a:schemeClr val="bg1"/>
                </a:solidFill>
              </a:rPr>
              <a:t>терабайтных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ru-RU" sz="1200">
                <a:solidFill>
                  <a:schemeClr val="bg1"/>
                </a:solidFill>
              </a:rPr>
              <a:t>заказчиков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101722" name="Text Box 26"/>
          <p:cNvSpPr txBox="1">
            <a:spLocks noChangeArrowheads="1"/>
          </p:cNvSpPr>
          <p:nvPr/>
        </p:nvSpPr>
        <p:spPr bwMode="auto">
          <a:xfrm>
            <a:off x="5762625" y="3771900"/>
            <a:ext cx="3152775" cy="2524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>
                <a:solidFill>
                  <a:schemeClr val="bg1"/>
                </a:solidFill>
              </a:rPr>
              <a:t>Первый</a:t>
            </a:r>
            <a:r>
              <a:rPr lang="en-US" sz="1100">
                <a:solidFill>
                  <a:schemeClr val="bg1"/>
                </a:solidFill>
              </a:rPr>
              <a:t> 30TB </a:t>
            </a:r>
            <a:r>
              <a:rPr lang="ru-RU" sz="1100">
                <a:solidFill>
                  <a:schemeClr val="bg1"/>
                </a:solidFill>
              </a:rPr>
              <a:t>заказчик</a:t>
            </a:r>
            <a:r>
              <a:rPr lang="en-US" sz="1100">
                <a:solidFill>
                  <a:schemeClr val="bg1"/>
                </a:solidFill>
              </a:rPr>
              <a:t>: France Telecom</a:t>
            </a:r>
          </a:p>
        </p:txBody>
      </p:sp>
      <p:sp>
        <p:nvSpPr>
          <p:cNvPr id="3101723" name="Text Box 27"/>
          <p:cNvSpPr txBox="1">
            <a:spLocks noChangeArrowheads="1"/>
          </p:cNvSpPr>
          <p:nvPr/>
        </p:nvSpPr>
        <p:spPr bwMode="auto">
          <a:xfrm>
            <a:off x="304800" y="2133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1995</a:t>
            </a:r>
          </a:p>
        </p:txBody>
      </p:sp>
      <p:sp>
        <p:nvSpPr>
          <p:cNvPr id="3101724" name="Text Box 28"/>
          <p:cNvSpPr txBox="1">
            <a:spLocks noChangeArrowheads="1"/>
          </p:cNvSpPr>
          <p:nvPr/>
        </p:nvSpPr>
        <p:spPr bwMode="auto">
          <a:xfrm>
            <a:off x="1543050" y="2133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1997</a:t>
            </a:r>
          </a:p>
        </p:txBody>
      </p:sp>
      <p:sp>
        <p:nvSpPr>
          <p:cNvPr id="3101725" name="Text Box 29"/>
          <p:cNvSpPr txBox="1">
            <a:spLocks noChangeArrowheads="1"/>
          </p:cNvSpPr>
          <p:nvPr/>
        </p:nvSpPr>
        <p:spPr bwMode="auto">
          <a:xfrm>
            <a:off x="2781300" y="2133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1999</a:t>
            </a:r>
          </a:p>
        </p:txBody>
      </p:sp>
      <p:sp>
        <p:nvSpPr>
          <p:cNvPr id="3101726" name="Text Box 30"/>
          <p:cNvSpPr txBox="1">
            <a:spLocks noChangeArrowheads="1"/>
          </p:cNvSpPr>
          <p:nvPr/>
        </p:nvSpPr>
        <p:spPr bwMode="auto">
          <a:xfrm>
            <a:off x="4019550" y="2133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2001</a:t>
            </a:r>
          </a:p>
        </p:txBody>
      </p:sp>
      <p:sp>
        <p:nvSpPr>
          <p:cNvPr id="3101727" name="Text Box 31"/>
          <p:cNvSpPr txBox="1">
            <a:spLocks noChangeArrowheads="1"/>
          </p:cNvSpPr>
          <p:nvPr/>
        </p:nvSpPr>
        <p:spPr bwMode="auto">
          <a:xfrm>
            <a:off x="5257800" y="2133600"/>
            <a:ext cx="84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2003</a:t>
            </a:r>
          </a:p>
        </p:txBody>
      </p:sp>
      <p:sp>
        <p:nvSpPr>
          <p:cNvPr id="3101728" name="Text Box 32"/>
          <p:cNvSpPr txBox="1">
            <a:spLocks noChangeArrowheads="1"/>
          </p:cNvSpPr>
          <p:nvPr/>
        </p:nvSpPr>
        <p:spPr bwMode="auto">
          <a:xfrm>
            <a:off x="7734300" y="2133600"/>
            <a:ext cx="84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/>
              <a:t>2008</a:t>
            </a:r>
          </a:p>
        </p:txBody>
      </p:sp>
      <p:sp>
        <p:nvSpPr>
          <p:cNvPr id="3101729" name="Text Box 33"/>
          <p:cNvSpPr txBox="1">
            <a:spLocks noChangeArrowheads="1"/>
          </p:cNvSpPr>
          <p:nvPr/>
        </p:nvSpPr>
        <p:spPr bwMode="auto">
          <a:xfrm>
            <a:off x="388938" y="2362200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 Release 7.3</a:t>
            </a:r>
          </a:p>
        </p:txBody>
      </p:sp>
      <p:sp>
        <p:nvSpPr>
          <p:cNvPr id="3101730" name="Text Box 34"/>
          <p:cNvSpPr txBox="1">
            <a:spLocks noChangeArrowheads="1"/>
          </p:cNvSpPr>
          <p:nvPr/>
        </p:nvSpPr>
        <p:spPr bwMode="auto">
          <a:xfrm>
            <a:off x="1655763" y="2362200"/>
            <a:ext cx="118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Oracle8</a:t>
            </a:r>
          </a:p>
        </p:txBody>
      </p:sp>
      <p:sp>
        <p:nvSpPr>
          <p:cNvPr id="3101731" name="Text Box 35"/>
          <p:cNvSpPr txBox="1">
            <a:spLocks noChangeArrowheads="1"/>
          </p:cNvSpPr>
          <p:nvPr/>
        </p:nvSpPr>
        <p:spPr bwMode="auto">
          <a:xfrm>
            <a:off x="2836863" y="2362200"/>
            <a:ext cx="1182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Oracle8i</a:t>
            </a:r>
          </a:p>
        </p:txBody>
      </p:sp>
      <p:sp>
        <p:nvSpPr>
          <p:cNvPr id="3101732" name="Text Box 36"/>
          <p:cNvSpPr txBox="1">
            <a:spLocks noChangeArrowheads="1"/>
          </p:cNvSpPr>
          <p:nvPr/>
        </p:nvSpPr>
        <p:spPr bwMode="auto">
          <a:xfrm>
            <a:off x="4029075" y="2362200"/>
            <a:ext cx="1182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Oracle9i</a:t>
            </a:r>
          </a:p>
        </p:txBody>
      </p:sp>
      <p:sp>
        <p:nvSpPr>
          <p:cNvPr id="3101733" name="Text Box 37"/>
          <p:cNvSpPr txBox="1">
            <a:spLocks noChangeArrowheads="1"/>
          </p:cNvSpPr>
          <p:nvPr/>
        </p:nvSpPr>
        <p:spPr bwMode="auto">
          <a:xfrm>
            <a:off x="6212465" y="2362200"/>
            <a:ext cx="1182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dirty="0"/>
              <a:t>Oracle10g</a:t>
            </a:r>
          </a:p>
        </p:txBody>
      </p:sp>
      <p:sp>
        <p:nvSpPr>
          <p:cNvPr id="3101734" name="Text Box 38"/>
          <p:cNvSpPr txBox="1">
            <a:spLocks noChangeArrowheads="1"/>
          </p:cNvSpPr>
          <p:nvPr/>
        </p:nvSpPr>
        <p:spPr bwMode="auto">
          <a:xfrm>
            <a:off x="7734300" y="2362200"/>
            <a:ext cx="118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Oracle11g</a:t>
            </a:r>
          </a:p>
        </p:txBody>
      </p:sp>
      <p:sp>
        <p:nvSpPr>
          <p:cNvPr id="3101735" name="Text Box 39"/>
          <p:cNvSpPr txBox="1">
            <a:spLocks noChangeArrowheads="1"/>
          </p:cNvSpPr>
          <p:nvPr/>
        </p:nvSpPr>
        <p:spPr bwMode="auto">
          <a:xfrm>
            <a:off x="5116513" y="2362200"/>
            <a:ext cx="1182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/>
              <a:t>Oracle9iR2</a:t>
            </a:r>
          </a:p>
        </p:txBody>
      </p:sp>
      <p:sp>
        <p:nvSpPr>
          <p:cNvPr id="3101736" name="Text Box 40"/>
          <p:cNvSpPr txBox="1">
            <a:spLocks noChangeArrowheads="1"/>
          </p:cNvSpPr>
          <p:nvPr/>
        </p:nvSpPr>
        <p:spPr bwMode="auto">
          <a:xfrm>
            <a:off x="6341671" y="2097973"/>
            <a:ext cx="84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/>
              <a:t>2005</a:t>
            </a:r>
          </a:p>
        </p:txBody>
      </p:sp>
      <p:sp>
        <p:nvSpPr>
          <p:cNvPr id="3101737" name="Rectangle 41"/>
          <p:cNvSpPr>
            <a:spLocks noGrp="1" noChangeArrowheads="1"/>
          </p:cNvSpPr>
          <p:nvPr>
            <p:ph type="title"/>
          </p:nvPr>
        </p:nvSpPr>
        <p:spPr>
          <a:xfrm>
            <a:off x="871294" y="71250"/>
            <a:ext cx="8177706" cy="1068387"/>
          </a:xfrm>
        </p:spPr>
        <p:txBody>
          <a:bodyPr/>
          <a:lstStyle/>
          <a:p>
            <a:r>
              <a:rPr lang="ru-RU" sz="2400" dirty="0" smtClean="0"/>
              <a:t>История развития технологий </a:t>
            </a:r>
            <a:r>
              <a:rPr lang="en-US" sz="2400" dirty="0" smtClean="0"/>
              <a:t>Oracle Database </a:t>
            </a:r>
            <a:r>
              <a:rPr lang="ru-RU" sz="2400" dirty="0" smtClean="0"/>
              <a:t>для сверхбольших </a:t>
            </a:r>
            <a:r>
              <a:rPr lang="ru-RU" sz="2400" dirty="0"/>
              <a:t>хранилищ </a:t>
            </a:r>
            <a:r>
              <a:rPr lang="ru-RU" sz="2400" dirty="0" smtClean="0"/>
              <a:t>данных</a:t>
            </a:r>
            <a:endParaRPr lang="en-US" sz="2400" dirty="0"/>
          </a:p>
        </p:txBody>
      </p:sp>
      <p:sp>
        <p:nvSpPr>
          <p:cNvPr id="3101738" name="Rectangle 42"/>
          <p:cNvSpPr>
            <a:spLocks noChangeArrowheads="1"/>
          </p:cNvSpPr>
          <p:nvPr/>
        </p:nvSpPr>
        <p:spPr bwMode="auto">
          <a:xfrm>
            <a:off x="4370388" y="2228850"/>
            <a:ext cx="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01739" name="Rectangle 43"/>
          <p:cNvSpPr>
            <a:spLocks noChangeArrowheads="1"/>
          </p:cNvSpPr>
          <p:nvPr/>
        </p:nvSpPr>
        <p:spPr bwMode="auto">
          <a:xfrm>
            <a:off x="533400" y="1562100"/>
            <a:ext cx="7848600" cy="407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 algn="l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0"/>
          </a:p>
        </p:txBody>
      </p:sp>
      <p:sp>
        <p:nvSpPr>
          <p:cNvPr id="3101740" name="AutoShape 44"/>
          <p:cNvSpPr>
            <a:spLocks noChangeArrowheads="1"/>
          </p:cNvSpPr>
          <p:nvPr/>
        </p:nvSpPr>
        <p:spPr bwMode="auto">
          <a:xfrm>
            <a:off x="7564438" y="2767013"/>
            <a:ext cx="1423987" cy="474662"/>
          </a:xfrm>
          <a:prstGeom prst="hexagon">
            <a:avLst>
              <a:gd name="adj" fmla="val 26083"/>
              <a:gd name="vf" fmla="val 115470"/>
            </a:avLst>
          </a:prstGeom>
          <a:gradFill rotWithShape="0">
            <a:gsLst>
              <a:gs pos="0">
                <a:schemeClr val="accent1">
                  <a:gamma/>
                  <a:shade val="7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1800">
                <a:solidFill>
                  <a:schemeClr val="bg1"/>
                </a:solidFill>
              </a:rPr>
              <a:t>Exadata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857813" y="3968418"/>
            <a:ext cx="2772641" cy="1551426"/>
            <a:chOff x="6275601" y="2142634"/>
            <a:chExt cx="3407304" cy="207171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5601" y="2142634"/>
              <a:ext cx="3407304" cy="136256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2800" y="3009900"/>
              <a:ext cx="1866900" cy="1204452"/>
            </a:xfrm>
            <a:prstGeom prst="rect">
              <a:avLst/>
            </a:prstGeom>
          </p:spPr>
        </p:pic>
      </p:grpSp>
      <p:pic>
        <p:nvPicPr>
          <p:cNvPr id="53" name="Picture 9" descr="ExadataX2-8_1up_007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2362"/>
          <a:stretch/>
        </p:blipFill>
        <p:spPr bwMode="auto">
          <a:xfrm>
            <a:off x="5143912" y="3566884"/>
            <a:ext cx="2040296" cy="25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c3b12d64-20b5-42bb-bc40-62fd51f7cb46" descr="827CDB06-9D38-42D3-85C2-F4AE1F21F057@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0990"/>
          <a:stretch/>
        </p:blipFill>
        <p:spPr bwMode="auto">
          <a:xfrm>
            <a:off x="1294407" y="3553319"/>
            <a:ext cx="2072132" cy="25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82"/>
          <p:cNvSpPr>
            <a:spLocks noChangeShapeType="1"/>
          </p:cNvSpPr>
          <p:nvPr/>
        </p:nvSpPr>
        <p:spPr bwMode="auto">
          <a:xfrm flipV="1">
            <a:off x="23750" y="2645942"/>
            <a:ext cx="9107999" cy="14714"/>
          </a:xfrm>
          <a:prstGeom prst="line">
            <a:avLst/>
          </a:prstGeom>
          <a:noFill/>
          <a:ln w="101600">
            <a:solidFill>
              <a:srgbClr val="9F9F9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68541" tIns="34271" rIns="68541" bIns="34271"/>
          <a:lstStyle/>
          <a:p>
            <a:pPr defTabSz="685435" fontAlgn="auto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20910" y="23323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350414" y="23069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046438" y="224811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Acquire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3703" y="183402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Organize &amp;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 Discover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3593" y="2248111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Analyze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96432" y="2306955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641698" y="1540291"/>
            <a:ext cx="1035904" cy="5618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Visualize &amp; 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Decide</a:t>
            </a:r>
          </a:p>
        </p:txBody>
      </p:sp>
      <p:pic>
        <p:nvPicPr>
          <p:cNvPr id="71" name="Picture 70" descr="MDEX-engine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362629" y="4500479"/>
            <a:ext cx="846848" cy="500187"/>
          </a:xfrm>
          <a:prstGeom prst="rect">
            <a:avLst/>
          </a:prstGeom>
          <a:effectLst>
            <a:outerShdw blurRad="177800" dist="101600" dir="5400000" algn="ctr" rotWithShape="0">
              <a:schemeClr val="tx2">
                <a:alpha val="52000"/>
              </a:scheme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85576" y="4778830"/>
            <a:ext cx="673100" cy="946203"/>
          </a:xfrm>
          <a:prstGeom prst="rect">
            <a:avLst/>
          </a:prstGeom>
          <a:effectLst>
            <a:glow rad="165100">
              <a:schemeClr val="tx2">
                <a:lumMod val="60000"/>
                <a:lumOff val="40000"/>
                <a:alpha val="41000"/>
              </a:schemeClr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823" y="166245"/>
            <a:ext cx="7581900" cy="711800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Oracle </a:t>
            </a:r>
            <a:r>
              <a:rPr lang="ru-RU" dirty="0" smtClean="0"/>
              <a:t>для </a:t>
            </a: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11649" y="2690442"/>
            <a:ext cx="3987800" cy="338014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84072" y="2301069"/>
            <a:ext cx="0" cy="281856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4548" y="2242225"/>
            <a:ext cx="685979" cy="2722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Stream</a:t>
            </a:r>
          </a:p>
        </p:txBody>
      </p:sp>
      <p:grpSp>
        <p:nvGrpSpPr>
          <p:cNvPr id="4" name="Group 61"/>
          <p:cNvGrpSpPr>
            <a:grpSpLocks noChangeAspect="1"/>
          </p:cNvGrpSpPr>
          <p:nvPr/>
        </p:nvGrpSpPr>
        <p:grpSpPr>
          <a:xfrm>
            <a:off x="433517" y="3750928"/>
            <a:ext cx="431999" cy="2110744"/>
            <a:chOff x="411164" y="1110805"/>
            <a:chExt cx="583719" cy="2828973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1" y="2771666"/>
              <a:ext cx="563562" cy="37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rwarnick\AppData\Local\Temp\VMwareDnD\aef58ef7\Faceboo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" y="2236236"/>
              <a:ext cx="363537" cy="36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Users\rwarnick\AppData\Local\Temp\VMwareDnD\be76bf33\twitt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94" y="3575447"/>
              <a:ext cx="365125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" descr="C:\Users\rwarnick\AppData\Local\Temp\VMwareDnD\be7ebfab\Phone 4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223" y="1110805"/>
              <a:ext cx="312738" cy="61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 descr="C:\Users\rwarnick\AppData\Local\Temp\VMwareDnD\ac7489dc\blogge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245" y="3157899"/>
              <a:ext cx="3667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" descr="C:\Users\rwarnick\AppData\Local\Temp\VMwareDnD\e302138d\smart_mete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164" y="1741079"/>
              <a:ext cx="471487" cy="46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6"/>
          <p:cNvGrpSpPr/>
          <p:nvPr/>
        </p:nvGrpSpPr>
        <p:grpSpPr>
          <a:xfrm>
            <a:off x="1294538" y="3215170"/>
            <a:ext cx="1335662" cy="460930"/>
            <a:chOff x="1235864" y="2012405"/>
            <a:chExt cx="1335662" cy="609600"/>
          </a:xfrm>
          <a:solidFill>
            <a:schemeClr val="accent1"/>
          </a:solidFill>
        </p:grpSpPr>
        <p:sp>
          <p:nvSpPr>
            <p:cNvPr id="36" name="Rounded Rectangle 35"/>
            <p:cNvSpPr/>
            <p:nvPr/>
          </p:nvSpPr>
          <p:spPr>
            <a:xfrm>
              <a:off x="1235864" y="2012405"/>
              <a:ext cx="1335662" cy="609600"/>
            </a:xfrm>
            <a:prstGeom prst="roundRect">
              <a:avLst>
                <a:gd name="adj" fmla="val 7221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None/>
              </a:pPr>
              <a:endParaRPr lang="en-US" sz="28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4424" y="2117513"/>
              <a:ext cx="758541" cy="2585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Hadoop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290759" y="4702847"/>
            <a:ext cx="1335662" cy="4609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None/>
            </a:pPr>
            <a:endParaRPr lang="en-US" sz="2200" dirty="0">
              <a:solidFill>
                <a:schemeClr val="tx1"/>
              </a:solidFill>
              <a:latin typeface="Arial" pitchFamily="-111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0759" y="3945148"/>
            <a:ext cx="1335662" cy="4503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None/>
            </a:pP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5974" y="3814823"/>
            <a:ext cx="1289958" cy="4247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Oracle </a:t>
            </a:r>
            <a:r>
              <a:rPr lang="en-US" sz="1200" b="1" dirty="0" err="1" smtClean="0">
                <a:solidFill>
                  <a:schemeClr val="bg1"/>
                </a:solidFill>
              </a:rPr>
              <a:t>NoSQL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Database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90759" y="5428728"/>
            <a:ext cx="1335662" cy="460929"/>
          </a:xfrm>
          <a:prstGeom prst="roundRect">
            <a:avLst>
              <a:gd name="adj" fmla="val 7221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None/>
            </a:pPr>
            <a:endParaRPr lang="en-US" sz="2400" b="1" dirty="0">
              <a:solidFill>
                <a:schemeClr val="tx1"/>
              </a:solidFill>
              <a:latin typeface="Arial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02701" y="5383182"/>
            <a:ext cx="1109599" cy="2585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Applications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0420" y="4641680"/>
            <a:ext cx="1279516" cy="2585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Open source R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31675" y="5552707"/>
            <a:ext cx="1335662" cy="460929"/>
            <a:chOff x="2932763" y="4049682"/>
            <a:chExt cx="1335662" cy="609600"/>
          </a:xfrm>
        </p:grpSpPr>
        <p:sp>
          <p:nvSpPr>
            <p:cNvPr id="64" name="Rounded Rectangle 63"/>
            <p:cNvSpPr/>
            <p:nvPr/>
          </p:nvSpPr>
          <p:spPr>
            <a:xfrm>
              <a:off x="2932763" y="4049682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24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7868" y="4063607"/>
              <a:ext cx="9669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en-US" sz="1100" b="1" dirty="0">
                  <a:solidFill>
                    <a:schemeClr val="bg1"/>
                  </a:solidFill>
                </a:rPr>
                <a:t>Oracle Data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Integrator</a:t>
              </a:r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5287586" y="3822020"/>
            <a:ext cx="1655996" cy="2058446"/>
            <a:chOff x="4424301" y="1525589"/>
            <a:chExt cx="1655996" cy="2041792"/>
          </a:xfrm>
        </p:grpSpPr>
        <p:sp>
          <p:nvSpPr>
            <p:cNvPr id="69" name="Rounded Rectangle 68"/>
            <p:cNvSpPr/>
            <p:nvPr/>
          </p:nvSpPr>
          <p:spPr>
            <a:xfrm>
              <a:off x="4424301" y="1525589"/>
              <a:ext cx="1655996" cy="2041792"/>
            </a:xfrm>
            <a:prstGeom prst="roundRect">
              <a:avLst>
                <a:gd name="adj" fmla="val 3618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 defTabSz="45720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100000"/>
                <a:buNone/>
              </a:pPr>
              <a:endParaRPr lang="en-US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460735" y="1642761"/>
              <a:ext cx="1110915" cy="1864675"/>
            </a:xfrm>
            <a:prstGeom prst="roundRect">
              <a:avLst>
                <a:gd name="adj" fmla="val 3618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 defTabSz="45720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100000"/>
              </a:pPr>
              <a:endParaRPr lang="en-US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16200000">
              <a:off x="4970010" y="2410050"/>
              <a:ext cx="1739048" cy="2585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In-Database Analytics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62237" y="2377058"/>
              <a:ext cx="1109966" cy="5566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Warehouse</a:t>
              </a:r>
              <a:endParaRPr lang="en-US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63424" y="1726164"/>
              <a:ext cx="1091682" cy="412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100" b="1" dirty="0" smtClean="0">
                  <a:solidFill>
                    <a:schemeClr val="bg1"/>
                  </a:solidFill>
                </a:rPr>
                <a:t>Oracle Advanced Analytics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62237" y="2976928"/>
              <a:ext cx="1109966" cy="430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Oracle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Database</a:t>
              </a:r>
              <a:endParaRPr lang="en-US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77"/>
          <p:cNvGrpSpPr/>
          <p:nvPr/>
        </p:nvGrpSpPr>
        <p:grpSpPr>
          <a:xfrm>
            <a:off x="7250049" y="3812637"/>
            <a:ext cx="1933574" cy="2437998"/>
            <a:chOff x="6990337" y="1614860"/>
            <a:chExt cx="2089354" cy="2418274"/>
          </a:xfrm>
        </p:grpSpPr>
        <p:sp>
          <p:nvSpPr>
            <p:cNvPr id="77" name="Rounded Rectangle 76"/>
            <p:cNvSpPr/>
            <p:nvPr/>
          </p:nvSpPr>
          <p:spPr>
            <a:xfrm>
              <a:off x="7039501" y="1614860"/>
              <a:ext cx="1974645" cy="2124395"/>
            </a:xfrm>
            <a:prstGeom prst="roundRect">
              <a:avLst>
                <a:gd name="adj" fmla="val 5164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</a:pPr>
              <a:endParaRPr lang="en-US" sz="20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90337" y="1670216"/>
              <a:ext cx="2089354" cy="2362918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Business Intelligence Applications 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Business Intelligence Tools</a:t>
              </a:r>
              <a:endParaRPr lang="ru-RU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r>
                <a:rPr lang="en-US" sz="11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Oracle Endeca Information Discovery</a:t>
              </a:r>
            </a:p>
            <a:p>
              <a:pPr lvl="0" algn="ctr">
                <a:buNone/>
              </a:pPr>
              <a:endParaRPr lang="en-US" sz="1100" b="1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  <a:p>
              <a:pPr lvl="0" algn="ctr">
                <a:buNone/>
              </a:pPr>
              <a:endParaRPr lang="en-US" sz="1200" b="1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3614697" y="3252161"/>
            <a:ext cx="1363130" cy="460929"/>
            <a:chOff x="2935945" y="2784509"/>
            <a:chExt cx="1363130" cy="609600"/>
          </a:xfrm>
        </p:grpSpPr>
        <p:sp>
          <p:nvSpPr>
            <p:cNvPr id="88" name="Rounded Rectangle 87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Event Processing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669125" y="4710464"/>
            <a:ext cx="1246187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bg1"/>
                </a:solidFill>
              </a:rPr>
              <a:t>Or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1" name="Group 75"/>
          <p:cNvGrpSpPr/>
          <p:nvPr/>
        </p:nvGrpSpPr>
        <p:grpSpPr>
          <a:xfrm>
            <a:off x="3602450" y="4816076"/>
            <a:ext cx="1363130" cy="460929"/>
            <a:chOff x="2935945" y="2784509"/>
            <a:chExt cx="1363130" cy="609600"/>
          </a:xfrm>
        </p:grpSpPr>
        <p:sp>
          <p:nvSpPr>
            <p:cNvPr id="85" name="Rounded Rectangle 84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Big Data Connectors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3624221" y="4025048"/>
            <a:ext cx="1363130" cy="460929"/>
            <a:chOff x="2935945" y="2784509"/>
            <a:chExt cx="1363130" cy="609600"/>
          </a:xfrm>
        </p:grpSpPr>
        <p:sp>
          <p:nvSpPr>
            <p:cNvPr id="91" name="Rounded Rectangle 90"/>
            <p:cNvSpPr/>
            <p:nvPr/>
          </p:nvSpPr>
          <p:spPr>
            <a:xfrm>
              <a:off x="2963413" y="2784509"/>
              <a:ext cx="1335662" cy="609600"/>
            </a:xfrm>
            <a:prstGeom prst="roundRect">
              <a:avLst>
                <a:gd name="adj" fmla="val 7221"/>
              </a:avLst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None/>
              </a:pPr>
              <a:endParaRPr lang="en-US" sz="1800" b="1" dirty="0">
                <a:solidFill>
                  <a:schemeClr val="tx1"/>
                </a:solidFill>
                <a:latin typeface="Arial" pitchFamily="-111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35945" y="2845509"/>
              <a:ext cx="124618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050" b="1" dirty="0">
                  <a:solidFill>
                    <a:schemeClr val="bg1"/>
                  </a:solidFill>
                </a:rPr>
                <a:t>Oracle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Real-Time Decisions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6173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860614" y="3867027"/>
            <a:ext cx="2772641" cy="1629077"/>
            <a:chOff x="6275601" y="2142634"/>
            <a:chExt cx="3407304" cy="207171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5601" y="2142634"/>
              <a:ext cx="3407304" cy="136256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2800" y="3009900"/>
              <a:ext cx="1866900" cy="1204452"/>
            </a:xfrm>
            <a:prstGeom prst="rect">
              <a:avLst/>
            </a:prstGeom>
          </p:spPr>
        </p:pic>
      </p:grpSp>
      <p:pic>
        <p:nvPicPr>
          <p:cNvPr id="53" name="Picture 9" descr="ExadataX2-8_1up_007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2362"/>
          <a:stretch/>
        </p:blipFill>
        <p:spPr bwMode="auto">
          <a:xfrm>
            <a:off x="5280063" y="3492254"/>
            <a:ext cx="2040296" cy="26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c3b12d64-20b5-42bb-bc40-62fd51f7cb46" descr="827CDB06-9D38-42D3-85C2-F4AE1F21F057@u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0990"/>
          <a:stretch/>
        </p:blipFill>
        <p:spPr bwMode="auto">
          <a:xfrm>
            <a:off x="1297208" y="3450492"/>
            <a:ext cx="2072132" cy="27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82"/>
          <p:cNvSpPr>
            <a:spLocks noChangeShapeType="1"/>
          </p:cNvSpPr>
          <p:nvPr/>
        </p:nvSpPr>
        <p:spPr bwMode="auto">
          <a:xfrm flipV="1">
            <a:off x="26551" y="2621466"/>
            <a:ext cx="9107999" cy="15450"/>
          </a:xfrm>
          <a:prstGeom prst="line">
            <a:avLst/>
          </a:prstGeom>
          <a:noFill/>
          <a:ln w="101600">
            <a:solidFill>
              <a:srgbClr val="9F9F9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68541" tIns="34271" rIns="68541" bIns="34271"/>
          <a:lstStyle/>
          <a:p>
            <a:pPr defTabSz="685435" fontAlgn="auto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61811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353215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049239" y="221074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Acquire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6504" y="186015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Organize &amp;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 Discover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6394" y="2210744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Analyze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99233" y="2326283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644499" y="1488427"/>
            <a:ext cx="1035904" cy="59001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Visualize &amp; </a:t>
            </a:r>
          </a:p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Decide</a:t>
            </a:r>
          </a:p>
        </p:txBody>
      </p:sp>
      <p:pic>
        <p:nvPicPr>
          <p:cNvPr id="71" name="Picture 70" descr="MDEX-engine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117905" y="4019904"/>
            <a:ext cx="846848" cy="525222"/>
          </a:xfrm>
          <a:prstGeom prst="rect">
            <a:avLst/>
          </a:prstGeom>
          <a:effectLst>
            <a:outerShdw blurRad="177800" dist="101600" dir="5400000" algn="ctr" rotWithShape="0">
              <a:schemeClr val="tx2">
                <a:alpha val="52000"/>
              </a:scheme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9352" y="4707730"/>
            <a:ext cx="673100" cy="993563"/>
          </a:xfrm>
          <a:prstGeom prst="rect">
            <a:avLst/>
          </a:prstGeom>
          <a:effectLst>
            <a:glow rad="165100">
              <a:schemeClr val="tx2">
                <a:lumMod val="60000"/>
                <a:lumOff val="40000"/>
                <a:alpha val="41000"/>
              </a:schemeClr>
            </a:glo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742" y="130625"/>
            <a:ext cx="7581900" cy="747427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Oracle </a:t>
            </a:r>
            <a:r>
              <a:rPr lang="ru-RU" dirty="0" smtClean="0"/>
              <a:t>для </a:t>
            </a: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14450" y="2497519"/>
            <a:ext cx="3987800" cy="354933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86873" y="2320397"/>
            <a:ext cx="0" cy="238788"/>
          </a:xfrm>
          <a:prstGeom prst="line">
            <a:avLst/>
          </a:prstGeom>
          <a:noFill/>
          <a:ln w="9525" cap="flat" cmpd="sng" algn="ctr">
            <a:solidFill>
              <a:srgbClr val="777777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7349" y="2204858"/>
            <a:ext cx="685979" cy="2858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 defTabSz="685435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</a:rPr>
              <a:t>Stream</a:t>
            </a:r>
          </a:p>
        </p:txBody>
      </p:sp>
      <p:grpSp>
        <p:nvGrpSpPr>
          <p:cNvPr id="4" name="Group 61"/>
          <p:cNvGrpSpPr>
            <a:grpSpLocks noChangeAspect="1"/>
          </p:cNvGrpSpPr>
          <p:nvPr/>
        </p:nvGrpSpPr>
        <p:grpSpPr>
          <a:xfrm>
            <a:off x="436318" y="3621540"/>
            <a:ext cx="431999" cy="2216392"/>
            <a:chOff x="411164" y="1110805"/>
            <a:chExt cx="583719" cy="2828973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1" y="2771666"/>
              <a:ext cx="563562" cy="37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rwarnick\AppData\Local\Temp\VMwareDnD\aef58ef7\Faceboo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" y="2236236"/>
              <a:ext cx="363537" cy="36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Users\rwarnick\AppData\Local\Temp\VMwareDnD\be76bf33\twitt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94" y="3575447"/>
              <a:ext cx="365125" cy="3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" descr="C:\Users\rwarnick\AppData\Local\Temp\VMwareDnD\be7ebfab\Phone 4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223" y="1110805"/>
              <a:ext cx="312738" cy="61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 descr="C:\Users\rwarnick\AppData\Local\Temp\VMwareDnD\ac7489dc\blogge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245" y="3157899"/>
              <a:ext cx="3667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" descr="C:\Users\rwarnick\AppData\Local\Temp\VMwareDnD\e302138d\smart_meter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164" y="1741079"/>
              <a:ext cx="471487" cy="46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256173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04" y="186050"/>
            <a:ext cx="7581900" cy="94138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3626" y="863937"/>
            <a:ext cx="8128000" cy="4470400"/>
          </a:xfrm>
        </p:spPr>
        <p:txBody>
          <a:bodyPr/>
          <a:lstStyle/>
          <a:p>
            <a:r>
              <a:rPr lang="en-US" sz="2400" b="1" dirty="0" smtClean="0"/>
              <a:t>Oracle</a:t>
            </a:r>
            <a:r>
              <a:rPr lang="en-US" sz="2400" dirty="0" smtClean="0"/>
              <a:t> </a:t>
            </a:r>
            <a:r>
              <a:rPr lang="ru-RU" sz="2400" dirty="0" smtClean="0"/>
              <a:t>предоставляет большой набор технологий для хранения и обработки Больших Данных</a:t>
            </a:r>
          </a:p>
          <a:p>
            <a:r>
              <a:rPr lang="en-US" sz="2400" b="1" dirty="0" smtClean="0"/>
              <a:t>Oracle Database </a:t>
            </a:r>
            <a:r>
              <a:rPr lang="ru-RU" sz="2400" dirty="0" smtClean="0"/>
              <a:t>содержит огромное количество возможностей</a:t>
            </a:r>
          </a:p>
          <a:p>
            <a:pPr lvl="1"/>
            <a:r>
              <a:rPr lang="ru-RU" sz="2000" dirty="0" smtClean="0"/>
              <a:t>При помощи </a:t>
            </a:r>
            <a:r>
              <a:rPr lang="en-US" sz="2000" dirty="0" smtClean="0"/>
              <a:t>Oracle Database </a:t>
            </a:r>
            <a:r>
              <a:rPr lang="ru-RU" sz="2000" dirty="0" smtClean="0"/>
              <a:t>на </a:t>
            </a:r>
            <a:r>
              <a:rPr lang="en-US" sz="2000" dirty="0" smtClean="0"/>
              <a:t>Exadata </a:t>
            </a:r>
            <a:r>
              <a:rPr lang="ru-RU" sz="2000" dirty="0" smtClean="0"/>
              <a:t>можно строить системы </a:t>
            </a:r>
            <a:r>
              <a:rPr lang="ru-RU" sz="2000" dirty="0" smtClean="0"/>
              <a:t>для управления </a:t>
            </a:r>
            <a:r>
              <a:rPr lang="ru-RU" sz="2000" dirty="0" smtClean="0"/>
              <a:t>петабайтами данных</a:t>
            </a:r>
            <a:endParaRPr lang="en-US" sz="2000" dirty="0" smtClean="0"/>
          </a:p>
          <a:p>
            <a:pPr lvl="1"/>
            <a:r>
              <a:rPr lang="ru-RU" sz="2000" dirty="0" smtClean="0"/>
              <a:t>Поддерживаются различные типы данных и стандарты</a:t>
            </a:r>
            <a:endParaRPr lang="en-US" sz="2000" dirty="0" smtClean="0"/>
          </a:p>
          <a:p>
            <a:pPr lvl="2"/>
            <a:r>
              <a:rPr lang="ru-RU" sz="1600" dirty="0" smtClean="0"/>
              <a:t>В том числе пространственные, </a:t>
            </a:r>
            <a:r>
              <a:rPr lang="en-US" sz="1600" dirty="0" smtClean="0"/>
              <a:t>RDF </a:t>
            </a:r>
            <a:r>
              <a:rPr lang="ru-RU" sz="1600" dirty="0" smtClean="0"/>
              <a:t>и др.</a:t>
            </a:r>
          </a:p>
          <a:p>
            <a:r>
              <a:rPr lang="en-US" sz="2400" b="1" dirty="0" smtClean="0"/>
              <a:t>Oracle Big Data Appliance </a:t>
            </a:r>
            <a:r>
              <a:rPr lang="ru-RU" sz="2400" dirty="0" smtClean="0"/>
              <a:t>– решение для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Oracle </a:t>
            </a:r>
            <a:r>
              <a:rPr lang="en-US" sz="2400" dirty="0" err="1" smtClean="0"/>
              <a:t>NoSQL</a:t>
            </a:r>
            <a:r>
              <a:rPr lang="en-US" sz="2400" dirty="0" smtClean="0"/>
              <a:t> Database</a:t>
            </a:r>
            <a:endParaRPr lang="ru-RU" sz="2400" dirty="0" smtClean="0"/>
          </a:p>
          <a:p>
            <a:r>
              <a:rPr lang="en-US" sz="2400" b="1" dirty="0" smtClean="0"/>
              <a:t>Oracle Data Integrator </a:t>
            </a:r>
            <a:r>
              <a:rPr lang="en-US" sz="2400" dirty="0" smtClean="0"/>
              <a:t>– </a:t>
            </a:r>
            <a:r>
              <a:rPr lang="ru-RU" sz="2400" dirty="0" smtClean="0"/>
              <a:t>инструмент для описания процессов преобразования и интеграции</a:t>
            </a:r>
          </a:p>
          <a:p>
            <a:r>
              <a:rPr lang="en-US" sz="2400" b="1" dirty="0" smtClean="0"/>
              <a:t>Oracle Event Processing</a:t>
            </a:r>
            <a:r>
              <a:rPr lang="ru-RU" sz="2400" b="1" dirty="0" smtClean="0"/>
              <a:t> </a:t>
            </a:r>
            <a:r>
              <a:rPr lang="ru-RU" sz="2400" dirty="0" smtClean="0"/>
              <a:t>позволяет анализировать потоковые данные в реальном времени.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есть вопросы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71137" y="1433945"/>
            <a:ext cx="7068458" cy="3909951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3200" dirty="0" smtClean="0">
                <a:hlinkClick r:id="rId3"/>
              </a:rPr>
              <a:t>Andrey.Pivovarov@oracle.com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hlinkClick r:id="rId4"/>
              </a:rPr>
              <a:t>http://OracleBI.RU</a:t>
            </a:r>
            <a:endParaRPr lang="en-US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en-US" sz="3200" dirty="0" smtClean="0">
                <a:hlinkClick r:id="rId5"/>
              </a:rPr>
              <a:t>http://www.oracle.com/bigdata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&lt;Insert Picture Here&gt;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368" y="2515468"/>
            <a:ext cx="54622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3200" dirty="0" smtClean="0"/>
              <a:t>Что такое </a:t>
            </a:r>
            <a:r>
              <a:rPr lang="en-US" sz="3200" dirty="0" smtClean="0"/>
              <a:t>Oracle Exadata?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55588"/>
            <a:ext cx="7581900" cy="523875"/>
          </a:xfrm>
        </p:spPr>
        <p:txBody>
          <a:bodyPr/>
          <a:lstStyle/>
          <a:p>
            <a:r>
              <a:rPr lang="ru-RU" sz="2800" dirty="0" smtClean="0"/>
              <a:t>Что такое </a:t>
            </a:r>
            <a:r>
              <a:rPr lang="en-US" sz="2800" dirty="0" smtClean="0"/>
              <a:t>Oracle </a:t>
            </a:r>
            <a:r>
              <a:rPr lang="en-US" sz="2800" dirty="0" err="1" smtClean="0"/>
              <a:t>Exadata</a:t>
            </a:r>
            <a:r>
              <a:rPr lang="en-US" sz="2800" dirty="0" smtClean="0"/>
              <a:t>?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01725"/>
            <a:ext cx="7292975" cy="3076575"/>
          </a:xfrm>
        </p:spPr>
        <p:txBody>
          <a:bodyPr/>
          <a:lstStyle/>
          <a:p>
            <a:r>
              <a:rPr lang="ru-RU" dirty="0" smtClean="0"/>
              <a:t>Стратегическое аппаратно-программное решение </a:t>
            </a:r>
            <a:r>
              <a:rPr lang="en-US" dirty="0" smtClean="0"/>
              <a:t>Oracle </a:t>
            </a:r>
            <a:r>
              <a:rPr lang="ru-RU" dirty="0" smtClean="0"/>
              <a:t>для</a:t>
            </a:r>
          </a:p>
          <a:p>
            <a:pPr lvl="1"/>
            <a:r>
              <a:rPr lang="en-US" dirty="0" smtClean="0"/>
              <a:t>OLTP</a:t>
            </a:r>
          </a:p>
          <a:p>
            <a:pPr lvl="1"/>
            <a:r>
              <a:rPr lang="ru-RU" dirty="0" smtClean="0"/>
              <a:t>Хранилищ данных</a:t>
            </a:r>
          </a:p>
          <a:p>
            <a:pPr lvl="1"/>
            <a:r>
              <a:rPr lang="ru-RU" dirty="0" smtClean="0"/>
              <a:t>Смешанных нагрузок</a:t>
            </a:r>
          </a:p>
          <a:p>
            <a:pPr lvl="1"/>
            <a:r>
              <a:rPr lang="ru-RU" dirty="0" smtClean="0"/>
              <a:t>Консолидации приложений на базе </a:t>
            </a:r>
            <a:r>
              <a:rPr lang="en-US" dirty="0" smtClean="0"/>
              <a:t>Oracle Database</a:t>
            </a:r>
          </a:p>
          <a:p>
            <a:r>
              <a:rPr lang="ru-RU" dirty="0" smtClean="0"/>
              <a:t>Построено на основе:</a:t>
            </a:r>
            <a:endParaRPr lang="en-US" dirty="0" smtClean="0"/>
          </a:p>
          <a:p>
            <a:pPr lvl="1"/>
            <a:r>
              <a:rPr lang="en-US" dirty="0" smtClean="0"/>
              <a:t>Oracle Database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/>
              <a:t>Т.е. все приложения, работающие на </a:t>
            </a:r>
            <a:r>
              <a:rPr lang="en-US" dirty="0" smtClean="0"/>
              <a:t>Oracle</a:t>
            </a:r>
            <a:r>
              <a:rPr lang="ru-RU" dirty="0" smtClean="0"/>
              <a:t>, могут работать на </a:t>
            </a:r>
            <a:r>
              <a:rPr lang="en-US" dirty="0" smtClean="0"/>
              <a:t>Exadata</a:t>
            </a:r>
          </a:p>
          <a:p>
            <a:pPr lvl="1"/>
            <a:r>
              <a:rPr lang="en-US" dirty="0" smtClean="0"/>
              <a:t>Oracle Hardware (ex-Sun)</a:t>
            </a:r>
          </a:p>
          <a:p>
            <a:endParaRPr lang="en-US" dirty="0" smtClean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ru-RU" sz="1800" dirty="0"/>
          </a:p>
          <a:p>
            <a:pPr lvl="1"/>
            <a:endParaRPr lang="ru-RU" sz="1800" dirty="0"/>
          </a:p>
        </p:txBody>
      </p:sp>
      <p:pic>
        <p:nvPicPr>
          <p:cNvPr id="4" name="Picture 3" descr="ExadataX2-2_1up_007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395" y="1492657"/>
            <a:ext cx="1578705" cy="38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55588"/>
            <a:ext cx="7581900" cy="523875"/>
          </a:xfrm>
        </p:spPr>
        <p:txBody>
          <a:bodyPr/>
          <a:lstStyle/>
          <a:p>
            <a:r>
              <a:rPr lang="en-US" sz="2800" dirty="0" smtClean="0"/>
              <a:t>Exadata </a:t>
            </a:r>
            <a:r>
              <a:rPr lang="ru-RU" sz="2800" dirty="0" smtClean="0"/>
              <a:t>на аппаратном уровне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9425" y="1787525"/>
            <a:ext cx="6124575" cy="3076575"/>
          </a:xfrm>
        </p:spPr>
        <p:txBody>
          <a:bodyPr/>
          <a:lstStyle/>
          <a:p>
            <a:r>
              <a:rPr lang="ru-RU" dirty="0" smtClean="0"/>
              <a:t>Быстрая дисковая подсистема</a:t>
            </a:r>
          </a:p>
          <a:p>
            <a:r>
              <a:rPr lang="ru-RU" dirty="0" smtClean="0"/>
              <a:t>Использование 40</a:t>
            </a:r>
            <a:r>
              <a:rPr lang="en-US" dirty="0" err="1" smtClean="0"/>
              <a:t>Gb</a:t>
            </a:r>
            <a:r>
              <a:rPr lang="en-US" dirty="0" smtClean="0"/>
              <a:t>/s </a:t>
            </a:r>
            <a:r>
              <a:rPr lang="en-US" dirty="0" err="1" smtClean="0"/>
              <a:t>Infiniband</a:t>
            </a:r>
            <a:endParaRPr lang="en-US" dirty="0" smtClean="0"/>
          </a:p>
          <a:p>
            <a:r>
              <a:rPr lang="ru-RU" dirty="0" smtClean="0"/>
              <a:t>Использование </a:t>
            </a:r>
            <a:r>
              <a:rPr lang="en-US" dirty="0" smtClean="0"/>
              <a:t>FLASH </a:t>
            </a:r>
            <a:r>
              <a:rPr lang="ru-RU" dirty="0" smtClean="0"/>
              <a:t>карт</a:t>
            </a:r>
            <a:r>
              <a:rPr lang="en-US" dirty="0" smtClean="0"/>
              <a:t> (</a:t>
            </a:r>
            <a:r>
              <a:rPr lang="ru-RU" dirty="0" smtClean="0"/>
              <a:t>до </a:t>
            </a:r>
            <a:r>
              <a:rPr lang="en-US" dirty="0" smtClean="0"/>
              <a:t>22.4 TB)</a:t>
            </a:r>
            <a:endParaRPr lang="ru-RU" dirty="0" smtClean="0"/>
          </a:p>
          <a:p>
            <a:r>
              <a:rPr lang="ru-RU" dirty="0" smtClean="0"/>
              <a:t>Много </a:t>
            </a:r>
            <a:r>
              <a:rPr lang="en-US" dirty="0" smtClean="0"/>
              <a:t>RAM (</a:t>
            </a:r>
            <a:r>
              <a:rPr lang="ru-RU" dirty="0" smtClean="0"/>
              <a:t>до </a:t>
            </a:r>
            <a:r>
              <a:rPr lang="en-US" dirty="0" smtClean="0"/>
              <a:t>4TB)</a:t>
            </a:r>
          </a:p>
          <a:p>
            <a:r>
              <a:rPr lang="ru-RU" dirty="0" smtClean="0"/>
              <a:t>Много процессорных ядер (до 1</a:t>
            </a:r>
            <a:r>
              <a:rPr lang="en-US" dirty="0" smtClean="0"/>
              <a:t>60</a:t>
            </a:r>
            <a:r>
              <a:rPr lang="ru-RU" dirty="0" smtClean="0"/>
              <a:t>+168)</a:t>
            </a:r>
            <a:endParaRPr lang="en-US" dirty="0" smtClean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ru-RU" sz="1800" dirty="0"/>
          </a:p>
          <a:p>
            <a:pPr lvl="1"/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34" y="1071432"/>
            <a:ext cx="2465574" cy="45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04800"/>
            <a:ext cx="8432800" cy="941388"/>
          </a:xfrm>
        </p:spPr>
        <p:txBody>
          <a:bodyPr/>
          <a:lstStyle/>
          <a:p>
            <a:r>
              <a:rPr lang="ru-RU" smtClean="0"/>
              <a:t>Конфигурация системы с </a:t>
            </a:r>
            <a:r>
              <a:rPr lang="en-US" smtClean="0"/>
              <a:t>Exadata</a:t>
            </a:r>
          </a:p>
        </p:txBody>
      </p:sp>
      <p:sp>
        <p:nvSpPr>
          <p:cNvPr id="413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3763" y="4329113"/>
            <a:ext cx="7361237" cy="1803400"/>
          </a:xfrm>
        </p:spPr>
        <p:txBody>
          <a:bodyPr/>
          <a:lstStyle/>
          <a:p>
            <a:r>
              <a:rPr lang="ru-RU" sz="2000" dirty="0" smtClean="0"/>
              <a:t>Каждая ячейка </a:t>
            </a:r>
            <a:r>
              <a:rPr lang="en-US" sz="2000" dirty="0" err="1" smtClean="0"/>
              <a:t>Exadata</a:t>
            </a:r>
            <a:r>
              <a:rPr lang="en-US" sz="2000" dirty="0" smtClean="0"/>
              <a:t> – </a:t>
            </a:r>
            <a:r>
              <a:rPr lang="ru-RU" sz="2000" dirty="0" smtClean="0"/>
              <a:t>самостоятельный сервер с установленными дисками и ПО </a:t>
            </a:r>
            <a:r>
              <a:rPr lang="en-US" sz="2000" dirty="0" err="1" smtClean="0"/>
              <a:t>Exadata</a:t>
            </a:r>
            <a:endParaRPr lang="en-US" sz="2000" dirty="0" smtClean="0"/>
          </a:p>
          <a:p>
            <a:r>
              <a:rPr lang="ru-RU" sz="2000" dirty="0" smtClean="0"/>
              <a:t>Данные «размазаны» между многими ячейками</a:t>
            </a:r>
            <a:r>
              <a:rPr lang="en-US" sz="2000" dirty="0" smtClean="0"/>
              <a:t> </a:t>
            </a:r>
            <a:r>
              <a:rPr lang="en-US" sz="2000" dirty="0" err="1" smtClean="0"/>
              <a:t>Exadata</a:t>
            </a:r>
            <a:endParaRPr lang="en-US" sz="2000" dirty="0" smtClean="0"/>
          </a:p>
          <a:p>
            <a:r>
              <a:rPr lang="ru-RU" sz="2000" dirty="0" smtClean="0"/>
              <a:t>Нет ограничения на количество ячеек в системе</a:t>
            </a:r>
          </a:p>
          <a:p>
            <a:r>
              <a:rPr lang="ru-RU" sz="2000" dirty="0" smtClean="0"/>
              <a:t>Ячейки работают в режиме </a:t>
            </a:r>
            <a:r>
              <a:rPr lang="en-US" sz="2000" dirty="0" smtClean="0"/>
              <a:t>MPP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74875" y="846355"/>
            <a:ext cx="4800600" cy="3179545"/>
            <a:chOff x="1205" y="718"/>
            <a:chExt cx="3361" cy="2226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350" y="1992"/>
              <a:ext cx="1080" cy="944"/>
              <a:chOff x="1078" y="1992"/>
              <a:chExt cx="1080" cy="944"/>
            </a:xfrm>
          </p:grpSpPr>
          <p:sp>
            <p:nvSpPr>
              <p:cNvPr id="4164" name="Line 6"/>
              <p:cNvSpPr>
                <a:spLocks noChangeAspect="1" noChangeShapeType="1"/>
              </p:cNvSpPr>
              <p:nvPr/>
            </p:nvSpPr>
            <p:spPr bwMode="auto">
              <a:xfrm rot="5400000">
                <a:off x="1436" y="2169"/>
                <a:ext cx="354" cy="0"/>
              </a:xfrm>
              <a:prstGeom prst="line">
                <a:avLst/>
              </a:prstGeom>
              <a:noFill/>
              <a:ln w="50800" cmpd="dbl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1078" y="2224"/>
                <a:ext cx="1080" cy="712"/>
                <a:chOff x="1078" y="2224"/>
                <a:chExt cx="1080" cy="712"/>
              </a:xfrm>
            </p:grpSpPr>
            <p:sp>
              <p:nvSpPr>
                <p:cNvPr id="3334152" name="AutoShape 8"/>
                <p:cNvSpPr>
                  <a:spLocks noChangeAspect="1" noChangeArrowheads="1"/>
                </p:cNvSpPr>
                <p:nvPr/>
              </p:nvSpPr>
              <p:spPr bwMode="auto">
                <a:xfrm>
                  <a:off x="1088" y="2224"/>
                  <a:ext cx="1048" cy="71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6588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6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1078" y="2253"/>
                  <a:ext cx="1080" cy="2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marL="119063" indent="-119063"/>
                  <a:r>
                    <a:rPr lang="en-US" sz="1800">
                      <a:solidFill>
                        <a:schemeClr val="bg1"/>
                      </a:solidFill>
                    </a:rPr>
                    <a:t>Exadata Cell</a:t>
                  </a:r>
                </a:p>
              </p:txBody>
            </p:sp>
            <p:grpSp>
              <p:nvGrpSpPr>
                <p:cNvPr id="5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1136" y="2469"/>
                  <a:ext cx="963" cy="411"/>
                  <a:chOff x="0" y="2117"/>
                  <a:chExt cx="963" cy="411"/>
                </a:xfrm>
              </p:grpSpPr>
              <p:grpSp>
                <p:nvGrpSpPr>
                  <p:cNvPr id="6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117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31" name="Object 3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59" name="Photo Editor Photo" r:id="rId4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2" name="Object 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60" name="Photo Editor Photo" r:id="rId5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3" name="Object 3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61" name="Photo Editor Photo" r:id="rId6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4" name="Object 3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62" name="Photo Editor Photo" r:id="rId7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5" name="Object 3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63" name="Photo Editor Photo" r:id="rId8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6" name="Object 4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64" name="Photo Editor Photo" r:id="rId9" imgW="1219370" imgH="1428949" progId="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7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341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25" name="Object 2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53" name="Photo Editor Photo" r:id="rId10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6" name="Object 3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54" name="Photo Editor Photo" r:id="rId11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7" name="Object 3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55" name="Photo Editor Photo" r:id="rId12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8" name="Object 3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56" name="Photo Editor Photo" r:id="rId13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9" name="Object 3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57" name="Photo Editor Photo" r:id="rId14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30" name="Object 3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58" name="Photo Editor Photo" r:id="rId15" imgW="1219370" imgH="1428949" progId="">
                        <p:embed/>
                      </p:oleObj>
                    </a:graphicData>
                  </a:graphic>
                </p:graphicFrame>
              </p:grpSp>
            </p:grpSp>
          </p:grpSp>
        </p:grpSp>
        <p:sp>
          <p:nvSpPr>
            <p:cNvPr id="4141" name="Line 25"/>
            <p:cNvSpPr>
              <a:spLocks noChangeAspect="1" noChangeShapeType="1"/>
            </p:cNvSpPr>
            <p:nvPr/>
          </p:nvSpPr>
          <p:spPr bwMode="auto">
            <a:xfrm rot="6761898">
              <a:off x="3241" y="1750"/>
              <a:ext cx="628" cy="0"/>
            </a:xfrm>
            <a:prstGeom prst="line">
              <a:avLst/>
            </a:prstGeom>
            <a:noFill/>
            <a:ln w="50800" cmpd="dbl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42" name="Line 26"/>
            <p:cNvSpPr>
              <a:spLocks noChangeAspect="1" noChangeShapeType="1"/>
            </p:cNvSpPr>
            <p:nvPr/>
          </p:nvSpPr>
          <p:spPr bwMode="auto">
            <a:xfrm rot="5400000">
              <a:off x="2788" y="1756"/>
              <a:ext cx="584" cy="0"/>
            </a:xfrm>
            <a:prstGeom prst="line">
              <a:avLst/>
            </a:prstGeom>
            <a:noFill/>
            <a:ln w="50800" cmpd="dbl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43" name="Line 27"/>
            <p:cNvSpPr>
              <a:spLocks noChangeAspect="1" noChangeShapeType="1"/>
            </p:cNvSpPr>
            <p:nvPr/>
          </p:nvSpPr>
          <p:spPr bwMode="auto">
            <a:xfrm>
              <a:off x="1725" y="2008"/>
              <a:ext cx="2310" cy="0"/>
            </a:xfrm>
            <a:prstGeom prst="line">
              <a:avLst/>
            </a:prstGeom>
            <a:noFill/>
            <a:ln w="50800" cmpd="dbl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44" name="Line 28"/>
            <p:cNvSpPr>
              <a:spLocks noChangeAspect="1" noChangeShapeType="1"/>
            </p:cNvSpPr>
            <p:nvPr/>
          </p:nvSpPr>
          <p:spPr bwMode="auto">
            <a:xfrm rot="3475231">
              <a:off x="1980" y="1839"/>
              <a:ext cx="512" cy="1"/>
            </a:xfrm>
            <a:prstGeom prst="line">
              <a:avLst/>
            </a:prstGeom>
            <a:noFill/>
            <a:ln w="50800" cmpd="dbl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1864" y="1101"/>
            <a:ext cx="454" cy="669"/>
          </p:xfrm>
          <a:graphic>
            <a:graphicData uri="http://schemas.openxmlformats.org/presentationml/2006/ole">
              <p:oleObj spid="_x0000_s1026" name="Photo Editor Photo" r:id="rId16" imgW="800212" imgH="1181265" progId="">
                <p:embed/>
              </p:oleObj>
            </a:graphicData>
          </a:graphic>
        </p:graphicFrame>
        <p:sp>
          <p:nvSpPr>
            <p:cNvPr id="3334174" name="AutoShape 30"/>
            <p:cNvSpPr>
              <a:spLocks noChangeAspect="1" noChangeArrowheads="1"/>
            </p:cNvSpPr>
            <p:nvPr/>
          </p:nvSpPr>
          <p:spPr bwMode="gray">
            <a:xfrm>
              <a:off x="2161" y="1924"/>
              <a:ext cx="1440" cy="1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7568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 eaLnBrk="0" hangingPunct="0">
                <a:lnSpc>
                  <a:spcPct val="105000"/>
                </a:lnSpc>
                <a:spcBef>
                  <a:spcPct val="0"/>
                </a:spcBef>
                <a:buClrTx/>
                <a:defRPr/>
              </a:pPr>
              <a:r>
                <a:rPr lang="en-US" sz="1200">
                  <a:solidFill>
                    <a:schemeClr val="bg1"/>
                  </a:solidFill>
                </a:rPr>
                <a:t>InfiniBand Switch/Network</a:t>
              </a:r>
            </a:p>
          </p:txBody>
        </p: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881" y="1109"/>
            <a:ext cx="454" cy="669"/>
          </p:xfrm>
          <a:graphic>
            <a:graphicData uri="http://schemas.openxmlformats.org/presentationml/2006/ole">
              <p:oleObj spid="_x0000_s1027" name="Photo Editor Photo" r:id="rId17" imgW="800212" imgH="1181265" progId="">
                <p:embed/>
              </p:oleObj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474" y="1109"/>
            <a:ext cx="454" cy="669"/>
          </p:xfrm>
          <a:graphic>
            <a:graphicData uri="http://schemas.openxmlformats.org/presentationml/2006/ole">
              <p:oleObj spid="_x0000_s1028" name="Photo Editor Photo" r:id="rId18" imgW="800212" imgH="1181265" progId="">
                <p:embed/>
              </p:oleObj>
            </a:graphicData>
          </a:graphic>
        </p:graphicFrame>
        <p:sp>
          <p:nvSpPr>
            <p:cNvPr id="4146" name="Rectangle 33"/>
            <p:cNvSpPr>
              <a:spLocks noChangeAspect="1" noChangeArrowheads="1"/>
            </p:cNvSpPr>
            <p:nvPr/>
          </p:nvSpPr>
          <p:spPr bwMode="auto">
            <a:xfrm>
              <a:off x="1485" y="718"/>
              <a:ext cx="118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600" dirty="0"/>
                <a:t>Single-Instance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600" dirty="0"/>
                <a:t>Database</a:t>
              </a:r>
            </a:p>
          </p:txBody>
        </p:sp>
        <p:sp>
          <p:nvSpPr>
            <p:cNvPr id="4147" name="Rectangle 34"/>
            <p:cNvSpPr>
              <a:spLocks noChangeAspect="1" noChangeArrowheads="1"/>
            </p:cNvSpPr>
            <p:nvPr/>
          </p:nvSpPr>
          <p:spPr bwMode="auto">
            <a:xfrm>
              <a:off x="3046" y="718"/>
              <a:ext cx="8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buClrTx/>
              </a:pPr>
              <a:r>
                <a:rPr lang="en-US" sz="1600" dirty="0"/>
                <a:t>RAC Database</a:t>
              </a:r>
            </a:p>
          </p:txBody>
        </p:sp>
        <p:grpSp>
          <p:nvGrpSpPr>
            <p:cNvPr id="8" name="Group 35"/>
            <p:cNvGrpSpPr>
              <a:grpSpLocks noChangeAspect="1"/>
            </p:cNvGrpSpPr>
            <p:nvPr/>
          </p:nvGrpSpPr>
          <p:grpSpPr bwMode="auto">
            <a:xfrm>
              <a:off x="1205" y="2000"/>
              <a:ext cx="1080" cy="944"/>
              <a:chOff x="1077" y="1992"/>
              <a:chExt cx="1080" cy="944"/>
            </a:xfrm>
          </p:grpSpPr>
          <p:sp>
            <p:nvSpPr>
              <p:cNvPr id="4157" name="Line 36"/>
              <p:cNvSpPr>
                <a:spLocks noChangeAspect="1" noChangeShapeType="1"/>
              </p:cNvSpPr>
              <p:nvPr/>
            </p:nvSpPr>
            <p:spPr bwMode="auto">
              <a:xfrm rot="5400000">
                <a:off x="1436" y="2169"/>
                <a:ext cx="354" cy="0"/>
              </a:xfrm>
              <a:prstGeom prst="line">
                <a:avLst/>
              </a:prstGeom>
              <a:noFill/>
              <a:ln w="50800" cmpd="dbl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" name="Group 37"/>
              <p:cNvGrpSpPr>
                <a:grpSpLocks noChangeAspect="1"/>
              </p:cNvGrpSpPr>
              <p:nvPr/>
            </p:nvGrpSpPr>
            <p:grpSpPr bwMode="auto">
              <a:xfrm>
                <a:off x="1077" y="2224"/>
                <a:ext cx="1080" cy="712"/>
                <a:chOff x="1077" y="2224"/>
                <a:chExt cx="1080" cy="712"/>
              </a:xfrm>
            </p:grpSpPr>
            <p:sp>
              <p:nvSpPr>
                <p:cNvPr id="3334182" name="AutoShap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088" y="2225"/>
                  <a:ext cx="1048" cy="711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6588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6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077" y="2254"/>
                  <a:ext cx="1080" cy="23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marL="119063" indent="-119063"/>
                  <a:r>
                    <a:rPr lang="en-US" sz="1800">
                      <a:solidFill>
                        <a:schemeClr val="bg1"/>
                      </a:solidFill>
                    </a:rPr>
                    <a:t>Exadata Cell</a:t>
                  </a:r>
                </a:p>
              </p:txBody>
            </p:sp>
            <p:grpSp>
              <p:nvGrpSpPr>
                <p:cNvPr id="1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136" y="2469"/>
                  <a:ext cx="963" cy="411"/>
                  <a:chOff x="0" y="2117"/>
                  <a:chExt cx="963" cy="411"/>
                </a:xfrm>
              </p:grpSpPr>
              <p:grpSp>
                <p:nvGrpSpPr>
                  <p:cNvPr id="11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117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19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47" name="Photo Editor Photo" r:id="rId19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0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48" name="Photo Editor Photo" r:id="rId20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1" name="Object 2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49" name="Photo Editor Photo" r:id="rId21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2" name="Object 2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50" name="Photo Editor Photo" r:id="rId22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3" name="Object 2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51" name="Photo Editor Photo" r:id="rId23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24" name="Object 2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52" name="Photo Editor Photo" r:id="rId24" imgW="1219370" imgH="1428949" progId="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12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341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13" name="Object 1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41" name="Photo Editor Photo" r:id="rId25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4" name="Object 1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42" name="Photo Editor Photo" r:id="rId26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5" name="Object 1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43" name="Photo Editor Photo" r:id="rId27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6" name="Object 2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44" name="Photo Editor Photo" r:id="rId28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45" name="Photo Editor Photo" r:id="rId29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8" name="Object 2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46" name="Photo Editor Photo" r:id="rId30" imgW="1219370" imgH="1428949" progId="">
                        <p:embed/>
                      </p:oleObj>
                    </a:graphicData>
                  </a:graphic>
                </p:graphicFrame>
              </p:grpSp>
            </p:grpSp>
          </p:grpSp>
        </p:grpSp>
        <p:grpSp>
          <p:nvGrpSpPr>
            <p:cNvPr id="13" name="Group 55"/>
            <p:cNvGrpSpPr>
              <a:grpSpLocks noChangeAspect="1"/>
            </p:cNvGrpSpPr>
            <p:nvPr/>
          </p:nvGrpSpPr>
          <p:grpSpPr bwMode="auto">
            <a:xfrm>
              <a:off x="3485" y="1992"/>
              <a:ext cx="1081" cy="944"/>
              <a:chOff x="1077" y="1992"/>
              <a:chExt cx="1081" cy="944"/>
            </a:xfrm>
          </p:grpSpPr>
          <p:sp>
            <p:nvSpPr>
              <p:cNvPr id="4150" name="Line 56"/>
              <p:cNvSpPr>
                <a:spLocks noChangeAspect="1" noChangeShapeType="1"/>
              </p:cNvSpPr>
              <p:nvPr/>
            </p:nvSpPr>
            <p:spPr bwMode="auto">
              <a:xfrm rot="5400000">
                <a:off x="1436" y="2169"/>
                <a:ext cx="354" cy="0"/>
              </a:xfrm>
              <a:prstGeom prst="line">
                <a:avLst/>
              </a:prstGeom>
              <a:noFill/>
              <a:ln w="50800" cmpd="dbl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" name="Group 57"/>
              <p:cNvGrpSpPr>
                <a:grpSpLocks noChangeAspect="1"/>
              </p:cNvGrpSpPr>
              <p:nvPr/>
            </p:nvGrpSpPr>
            <p:grpSpPr bwMode="auto">
              <a:xfrm>
                <a:off x="1077" y="2224"/>
                <a:ext cx="1081" cy="712"/>
                <a:chOff x="1077" y="2224"/>
                <a:chExt cx="1081" cy="712"/>
              </a:xfrm>
            </p:grpSpPr>
            <p:sp>
              <p:nvSpPr>
                <p:cNvPr id="3334202" name="AutoShap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088" y="2224"/>
                  <a:ext cx="1048" cy="71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6588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53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077" y="2253"/>
                  <a:ext cx="1081" cy="2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marL="119063" indent="-119063"/>
                  <a:r>
                    <a:rPr lang="en-US" sz="1800">
                      <a:solidFill>
                        <a:schemeClr val="bg1"/>
                      </a:solidFill>
                    </a:rPr>
                    <a:t>Exadata Cell</a:t>
                  </a:r>
                </a:p>
              </p:txBody>
            </p:sp>
            <p:grpSp>
              <p:nvGrpSpPr>
                <p:cNvPr id="15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1136" y="2469"/>
                  <a:ext cx="963" cy="411"/>
                  <a:chOff x="0" y="2117"/>
                  <a:chExt cx="963" cy="411"/>
                </a:xfrm>
              </p:grpSpPr>
              <p:grpSp>
                <p:nvGrpSpPr>
                  <p:cNvPr id="16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117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07" name="Object 1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35" name="Photo Editor Photo" r:id="rId31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8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36" name="Photo Editor Photo" r:id="rId32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9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37" name="Photo Editor Photo" r:id="rId33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0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38" name="Photo Editor Photo" r:id="rId34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1" name="Object 1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39" name="Photo Editor Photo" r:id="rId35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12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40" name="Photo Editor Photo" r:id="rId36" imgW="1219370" imgH="1428949" progId="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17" name="Group 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341"/>
                    <a:ext cx="963" cy="187"/>
                    <a:chOff x="172" y="957"/>
                    <a:chExt cx="963" cy="187"/>
                  </a:xfrm>
                </p:grpSpPr>
                <p:graphicFrame>
                  <p:nvGraphicFramePr>
                    <p:cNvPr id="4101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2" y="957"/>
                    <a:ext cx="147" cy="187"/>
                  </p:xfrm>
                  <a:graphic>
                    <a:graphicData uri="http://schemas.openxmlformats.org/presentationml/2006/ole">
                      <p:oleObj spid="_x0000_s1029" name="Photo Editor Photo" r:id="rId37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2" name="Object 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2" y="957"/>
                    <a:ext cx="147" cy="187"/>
                  </p:xfrm>
                  <a:graphic>
                    <a:graphicData uri="http://schemas.openxmlformats.org/presentationml/2006/ole">
                      <p:oleObj spid="_x0000_s1030" name="Photo Editor Photo" r:id="rId38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3" name="Object 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92" y="957"/>
                    <a:ext cx="147" cy="187"/>
                  </p:xfrm>
                  <a:graphic>
                    <a:graphicData uri="http://schemas.openxmlformats.org/presentationml/2006/ole">
                      <p:oleObj spid="_x0000_s1031" name="Photo Editor Photo" r:id="rId39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4" name="Object 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" y="957"/>
                    <a:ext cx="147" cy="187"/>
                  </p:xfrm>
                  <a:graphic>
                    <a:graphicData uri="http://schemas.openxmlformats.org/presentationml/2006/ole">
                      <p:oleObj spid="_x0000_s1032" name="Photo Editor Photo" r:id="rId40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5" name="Object 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0" y="957"/>
                    <a:ext cx="147" cy="187"/>
                  </p:xfrm>
                  <a:graphic>
                    <a:graphicData uri="http://schemas.openxmlformats.org/presentationml/2006/ole">
                      <p:oleObj spid="_x0000_s1033" name="Photo Editor Photo" r:id="rId41" imgW="1219370" imgH="1428949" progId="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06" name="Object 1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8" y="957"/>
                    <a:ext cx="147" cy="187"/>
                  </p:xfrm>
                  <a:graphic>
                    <a:graphicData uri="http://schemas.openxmlformats.org/presentationml/2006/ole">
                      <p:oleObj spid="_x0000_s1034" name="Photo Editor Photo" r:id="rId42" imgW="1219370" imgH="1428949" progId="">
                        <p:embed/>
                      </p:oleObj>
                    </a:graphicData>
                  </a:graphic>
                </p:graphicFrame>
              </p:grpSp>
            </p:grp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55588"/>
            <a:ext cx="7581900" cy="523875"/>
          </a:xfrm>
        </p:spPr>
        <p:txBody>
          <a:bodyPr/>
          <a:lstStyle/>
          <a:p>
            <a:r>
              <a:rPr lang="ru-RU" sz="2800" dirty="0" smtClean="0"/>
              <a:t>Ячейки </a:t>
            </a:r>
            <a:r>
              <a:rPr lang="en-US" sz="2800" dirty="0" smtClean="0"/>
              <a:t>Exadata</a:t>
            </a:r>
            <a:r>
              <a:rPr lang="ru-RU" sz="2800" dirty="0" smtClean="0"/>
              <a:t> (</a:t>
            </a:r>
            <a:r>
              <a:rPr lang="en-US" sz="2800" dirty="0" smtClean="0"/>
              <a:t>Exadata Cells)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063625"/>
            <a:ext cx="8561388" cy="3076575"/>
          </a:xfrm>
        </p:spPr>
        <p:txBody>
          <a:bodyPr/>
          <a:lstStyle/>
          <a:p>
            <a:r>
              <a:rPr lang="ru-RU" sz="2400" dirty="0" smtClean="0"/>
              <a:t>Каждая ячейка – самостоятельный сервер с 12 дисками и </a:t>
            </a:r>
            <a:r>
              <a:rPr lang="en-US" sz="2400" dirty="0" smtClean="0"/>
              <a:t>Exadata Software</a:t>
            </a:r>
            <a:endParaRPr lang="ru-RU" sz="2400" dirty="0" smtClean="0"/>
          </a:p>
          <a:p>
            <a:r>
              <a:rPr lang="ru-RU" sz="2400" dirty="0" smtClean="0"/>
              <a:t>В отличие об обычного сервера хранения, ячейка умеет самостоятельно отрабатывать многие операции, традиционно обрабатываемые на сервере БД</a:t>
            </a:r>
          </a:p>
          <a:p>
            <a:pPr lvl="1"/>
            <a:r>
              <a:rPr lang="ru-RU" sz="2000" dirty="0" smtClean="0"/>
              <a:t>После выполнения многих операций на ячейках, объем данных, возвращаемых серверу составляет </a:t>
            </a:r>
            <a:r>
              <a:rPr lang="ru-RU" sz="2000" b="1" dirty="0" smtClean="0"/>
              <a:t>доли процента </a:t>
            </a:r>
            <a:r>
              <a:rPr lang="ru-RU" sz="2000" dirty="0" smtClean="0"/>
              <a:t>от исходного объема.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400" dirty="0" smtClean="0"/>
              <a:t>Ячейки не связаны между собой непосредственно, что позволяет распараллеливать запросы без накладных расходов</a:t>
            </a:r>
          </a:p>
          <a:p>
            <a:r>
              <a:rPr lang="ru-RU" sz="2400" dirty="0" smtClean="0"/>
              <a:t>Ячейки позволяют разгружать сервера БД для других операций</a:t>
            </a:r>
            <a:endParaRPr lang="en-US" sz="2400" dirty="0" smtClean="0"/>
          </a:p>
          <a:p>
            <a:pPr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ru-RU" sz="1800" dirty="0"/>
          </a:p>
          <a:p>
            <a:pPr lvl="1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-1296817631,D:\my edits D drive\2008\Sep_2008\091508_59161_completed\updated\091508_59161_ppt.ppc"/>
</p:tagLst>
</file>

<file path=ppt/theme/theme1.xml><?xml version="1.0" encoding="utf-8"?>
<a:theme xmlns:a="http://schemas.openxmlformats.org/drawingml/2006/main" name="New Oracle Corporate Template">
  <a:themeElements>
    <a:clrScheme name="New Oracle Corporate Template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New Oracl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spDef>
    <a:lnDef>
      <a:spPr bwMode="auto"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>
    <a:extraClrScheme>
      <a:clrScheme name="New Oracle Corporate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80205</TotalTime>
  <Words>2007</Words>
  <Application>Microsoft Office PowerPoint</Application>
  <PresentationFormat>On-screen Show (4:3)</PresentationFormat>
  <Paragraphs>534</Paragraphs>
  <Slides>43</Slides>
  <Notes>43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New Oracle Corporate Template</vt:lpstr>
      <vt:lpstr>Photo Editor Photo</vt:lpstr>
      <vt:lpstr>Технологии Oracle для работы с  Большими Данными</vt:lpstr>
      <vt:lpstr>Платформа Oracle для Big Data</vt:lpstr>
      <vt:lpstr>Платформа Oracle для Big Data</vt:lpstr>
      <vt:lpstr>История развития технологий Oracle Database для сверхбольших хранилищ данных</vt:lpstr>
      <vt:lpstr>Slide 5</vt:lpstr>
      <vt:lpstr>Что такое Oracle Exadata?</vt:lpstr>
      <vt:lpstr>Exadata на аппаратном уровне</vt:lpstr>
      <vt:lpstr>Конфигурация системы с Exadata</vt:lpstr>
      <vt:lpstr>Ячейки Exadata (Exadata Cells)</vt:lpstr>
      <vt:lpstr>Пример: Таблица LINEITEMS</vt:lpstr>
      <vt:lpstr>Масштабируемость  До 8 стоек без покупки доп. сетевого оборудования </vt:lpstr>
      <vt:lpstr>Пространственные данные в таблицах Oracle</vt:lpstr>
      <vt:lpstr>Возможности Oracle Spatial and Graph</vt:lpstr>
      <vt:lpstr>Slide 14</vt:lpstr>
      <vt:lpstr>Текущая ситуация</vt:lpstr>
      <vt:lpstr>Slide 16</vt:lpstr>
      <vt:lpstr>Общие принципы построения Big Data систем </vt:lpstr>
      <vt:lpstr>Современные технологии обработки Big Data</vt:lpstr>
      <vt:lpstr>Oracle NoSQL DB  Распределенная, масштабируемая key-value база данных</vt:lpstr>
      <vt:lpstr>Что такое Hadoop?</vt:lpstr>
      <vt:lpstr>Что такое HDFS?  Распределенная файловая система, где один файл «распиливается» по множеству узлов     </vt:lpstr>
      <vt:lpstr>Предпосылки развития Big Data технологий </vt:lpstr>
      <vt:lpstr>Что такое MapReduce?</vt:lpstr>
      <vt:lpstr>Пример MapReduce</vt:lpstr>
      <vt:lpstr>MapReduce. Пример</vt:lpstr>
      <vt:lpstr>MapReduce. Пример.</vt:lpstr>
      <vt:lpstr>Проекты, использующие Hadoop</vt:lpstr>
      <vt:lpstr>Oracle Loader for Hadoop</vt:lpstr>
      <vt:lpstr>Oracle Data Integrator</vt:lpstr>
      <vt:lpstr>Oracle Data Integrator</vt:lpstr>
      <vt:lpstr>Подходы к обработке данных</vt:lpstr>
      <vt:lpstr>Slide 32</vt:lpstr>
      <vt:lpstr>Oracle CEP: Выявление шаблонов Торговля на бирже – шаблон “W”</vt:lpstr>
      <vt:lpstr>Oracle CEP: Пример запроса на CQL В памяти, непрерывные запросы</vt:lpstr>
      <vt:lpstr>Slide 35</vt:lpstr>
      <vt:lpstr>Предпосылки для Big Data Аppliance</vt:lpstr>
      <vt:lpstr>Slide 37</vt:lpstr>
      <vt:lpstr>Oracle Big Data Appliance Software </vt:lpstr>
      <vt:lpstr>Возможность расширения до бесконечности</vt:lpstr>
      <vt:lpstr>Платформа Oracle для Big Data</vt:lpstr>
      <vt:lpstr>Платформа Oracle для Big Data</vt:lpstr>
      <vt:lpstr>Выводы</vt:lpstr>
      <vt:lpstr>Если есть вопросы</vt:lpstr>
    </vt:vector>
  </TitlesOfParts>
  <Company>Oracle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Big Data Appliance</dc:title>
  <dc:subject>Oracle Big Data Appliance</dc:subject>
  <dc:creator>Andrey Pivovarov</dc:creator>
  <cp:keywords>MapReduce, Oracle Database, Big Data, Analytics</cp:keywords>
  <cp:lastModifiedBy>Andrey Pivovarov</cp:lastModifiedBy>
  <cp:revision>2758</cp:revision>
  <cp:lastPrinted>2006-02-05T23:07:35Z</cp:lastPrinted>
  <dcterms:created xsi:type="dcterms:W3CDTF">2006-11-13T23:44:10Z</dcterms:created>
  <dcterms:modified xsi:type="dcterms:W3CDTF">2012-10-16T06:09:39Z</dcterms:modified>
  <cp:category>Big Data Architectures</cp:category>
</cp:coreProperties>
</file>