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571" r:id="rId2"/>
    <p:sldId id="673" r:id="rId3"/>
    <p:sldId id="674" r:id="rId4"/>
    <p:sldId id="640" r:id="rId5"/>
    <p:sldId id="621" r:id="rId6"/>
    <p:sldId id="622" r:id="rId7"/>
    <p:sldId id="623" r:id="rId8"/>
    <p:sldId id="635" r:id="rId9"/>
    <p:sldId id="642" r:id="rId10"/>
    <p:sldId id="643" r:id="rId11"/>
    <p:sldId id="644" r:id="rId12"/>
    <p:sldId id="630" r:id="rId13"/>
    <p:sldId id="631" r:id="rId14"/>
    <p:sldId id="632" r:id="rId15"/>
    <p:sldId id="633" r:id="rId16"/>
    <p:sldId id="636" r:id="rId17"/>
    <p:sldId id="637" r:id="rId18"/>
    <p:sldId id="638" r:id="rId19"/>
    <p:sldId id="676" r:id="rId20"/>
    <p:sldId id="675" r:id="rId21"/>
    <p:sldId id="639" r:id="rId22"/>
    <p:sldId id="602" r:id="rId23"/>
    <p:sldId id="601" r:id="rId24"/>
    <p:sldId id="608" r:id="rId25"/>
    <p:sldId id="606" r:id="rId26"/>
    <p:sldId id="583" r:id="rId27"/>
    <p:sldId id="575" r:id="rId28"/>
    <p:sldId id="576" r:id="rId29"/>
    <p:sldId id="591" r:id="rId30"/>
    <p:sldId id="671" r:id="rId31"/>
    <p:sldId id="579" r:id="rId32"/>
    <p:sldId id="645" r:id="rId33"/>
    <p:sldId id="646" r:id="rId34"/>
    <p:sldId id="647" r:id="rId35"/>
    <p:sldId id="648" r:id="rId36"/>
    <p:sldId id="649" r:id="rId37"/>
    <p:sldId id="664" r:id="rId38"/>
    <p:sldId id="650" r:id="rId39"/>
    <p:sldId id="651" r:id="rId40"/>
    <p:sldId id="653" r:id="rId41"/>
    <p:sldId id="654" r:id="rId42"/>
    <p:sldId id="655" r:id="rId43"/>
    <p:sldId id="656" r:id="rId44"/>
    <p:sldId id="657" r:id="rId45"/>
    <p:sldId id="658" r:id="rId46"/>
    <p:sldId id="659" r:id="rId47"/>
    <p:sldId id="660" r:id="rId48"/>
    <p:sldId id="661" r:id="rId49"/>
    <p:sldId id="663" r:id="rId50"/>
    <p:sldId id="672" r:id="rId51"/>
    <p:sldId id="598" r:id="rId52"/>
    <p:sldId id="599" r:id="rId53"/>
  </p:sldIdLst>
  <p:sldSz cx="18288000" cy="13716000"/>
  <p:notesSz cx="7010400" cy="92964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bin Gilman" initials="TG" lastIdx="3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29" autoAdjust="0"/>
    <p:restoredTop sz="88983" autoAdjust="0"/>
  </p:normalViewPr>
  <p:slideViewPr>
    <p:cSldViewPr snapToGrid="0">
      <p:cViewPr varScale="1">
        <p:scale>
          <a:sx n="39" d="100"/>
          <a:sy n="39" d="100"/>
        </p:scale>
        <p:origin x="-1554" y="-108"/>
      </p:cViewPr>
      <p:guideLst>
        <p:guide orient="horz" pos="4320"/>
        <p:guide pos="5760"/>
      </p:guideLst>
    </p:cSldViewPr>
  </p:slideViewPr>
  <p:notesTextViewPr>
    <p:cViewPr>
      <p:scale>
        <a:sx n="100" d="100"/>
        <a:sy n="100" d="100"/>
      </p:scale>
      <p:origin x="0" y="0"/>
    </p:cViewPr>
  </p:notesTextViewPr>
  <p:sorterViewPr>
    <p:cViewPr>
      <p:scale>
        <a:sx n="35" d="100"/>
        <a:sy n="35" d="100"/>
      </p:scale>
      <p:origin x="0" y="5268"/>
    </p:cViewPr>
  </p:sorterViewPr>
  <p:notesViewPr>
    <p:cSldViewPr snapToGrid="0">
      <p:cViewPr varScale="1">
        <p:scale>
          <a:sx n="94" d="100"/>
          <a:sy n="94" d="100"/>
        </p:scale>
        <p:origin x="-3558"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A7B28-410E-4AE0-B85F-B4EC4AE0874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47C5770-D58D-4848-AE4E-740350D59299}">
      <dgm:prSet phldrT="[Text]"/>
      <dgm:spPr/>
      <dgm:t>
        <a:bodyPr/>
        <a:lstStyle/>
        <a:p>
          <a:r>
            <a:rPr lang="en-US" dirty="0" smtClean="0"/>
            <a:t> </a:t>
          </a:r>
          <a:endParaRPr lang="en-US" dirty="0"/>
        </a:p>
      </dgm:t>
    </dgm:pt>
    <dgm:pt modelId="{A5F11607-7B6E-409E-8403-3286D06784E0}" type="parTrans" cxnId="{FAFAE11B-FF88-4A18-A3D5-2F79A7B166DB}">
      <dgm:prSet/>
      <dgm:spPr/>
      <dgm:t>
        <a:bodyPr/>
        <a:lstStyle/>
        <a:p>
          <a:endParaRPr lang="en-US"/>
        </a:p>
      </dgm:t>
    </dgm:pt>
    <dgm:pt modelId="{A2C0CB31-0B03-410A-8DBB-BDFB5B4527DF}" type="sibTrans" cxnId="{FAFAE11B-FF88-4A18-A3D5-2F79A7B166DB}">
      <dgm:prSet/>
      <dgm:spPr/>
      <dgm:t>
        <a:bodyPr/>
        <a:lstStyle/>
        <a:p>
          <a:endParaRPr lang="en-US" dirty="0"/>
        </a:p>
      </dgm:t>
    </dgm:pt>
    <dgm:pt modelId="{4747B523-5233-4A58-ADA3-3F5370272C5D}">
      <dgm:prSet phldrT="[Text]"/>
      <dgm:spPr/>
      <dgm:t>
        <a:bodyPr/>
        <a:lstStyle/>
        <a:p>
          <a:r>
            <a:rPr lang="en-US" dirty="0" smtClean="0"/>
            <a:t> </a:t>
          </a:r>
          <a:endParaRPr lang="en-US" dirty="0"/>
        </a:p>
      </dgm:t>
    </dgm:pt>
    <dgm:pt modelId="{D23C7486-A8AE-43DC-95E0-6557AC69BBCA}" type="parTrans" cxnId="{F8DD1808-2794-4EB8-8983-C8830BFE8335}">
      <dgm:prSet/>
      <dgm:spPr/>
      <dgm:t>
        <a:bodyPr/>
        <a:lstStyle/>
        <a:p>
          <a:endParaRPr lang="en-US"/>
        </a:p>
      </dgm:t>
    </dgm:pt>
    <dgm:pt modelId="{67DA4B95-F6B6-43C7-B89A-A56662DACACF}" type="sibTrans" cxnId="{F8DD1808-2794-4EB8-8983-C8830BFE8335}">
      <dgm:prSet/>
      <dgm:spPr/>
      <dgm:t>
        <a:bodyPr/>
        <a:lstStyle/>
        <a:p>
          <a:endParaRPr lang="en-US" dirty="0"/>
        </a:p>
      </dgm:t>
    </dgm:pt>
    <dgm:pt modelId="{1DE19C87-EFD8-4F3F-8832-2848A505C40B}" type="pres">
      <dgm:prSet presAssocID="{5D2A7B28-410E-4AE0-B85F-B4EC4AE08740}" presName="cycle" presStyleCnt="0">
        <dgm:presLayoutVars>
          <dgm:dir/>
          <dgm:resizeHandles val="exact"/>
        </dgm:presLayoutVars>
      </dgm:prSet>
      <dgm:spPr/>
      <dgm:t>
        <a:bodyPr/>
        <a:lstStyle/>
        <a:p>
          <a:endParaRPr lang="en-US"/>
        </a:p>
      </dgm:t>
    </dgm:pt>
    <dgm:pt modelId="{77493A37-52A6-4E8A-8545-A700DD49E2F8}" type="pres">
      <dgm:prSet presAssocID="{E47C5770-D58D-4848-AE4E-740350D59299}" presName="dummy" presStyleCnt="0"/>
      <dgm:spPr/>
    </dgm:pt>
    <dgm:pt modelId="{6DF3728E-9523-47A2-A894-76C1318075C6}" type="pres">
      <dgm:prSet presAssocID="{E47C5770-D58D-4848-AE4E-740350D59299}" presName="node" presStyleLbl="revTx" presStyleIdx="0" presStyleCnt="2">
        <dgm:presLayoutVars>
          <dgm:bulletEnabled val="1"/>
        </dgm:presLayoutVars>
      </dgm:prSet>
      <dgm:spPr/>
      <dgm:t>
        <a:bodyPr/>
        <a:lstStyle/>
        <a:p>
          <a:endParaRPr lang="en-US"/>
        </a:p>
      </dgm:t>
    </dgm:pt>
    <dgm:pt modelId="{85064707-BB55-4559-84A9-EBE7BC914C9C}" type="pres">
      <dgm:prSet presAssocID="{A2C0CB31-0B03-410A-8DBB-BDFB5B4527DF}" presName="sibTrans" presStyleLbl="node1" presStyleIdx="0" presStyleCnt="2" custAng="18731405" custFlipVert="1" custScaleX="28038" custScaleY="35166" custLinFactNeighborX="5125" custLinFactNeighborY="25970" custRadScaleRad="30239" custRadScaleInc="-2147483648"/>
      <dgm:spPr/>
      <dgm:t>
        <a:bodyPr/>
        <a:lstStyle/>
        <a:p>
          <a:endParaRPr lang="en-US"/>
        </a:p>
      </dgm:t>
    </dgm:pt>
    <dgm:pt modelId="{57467F31-581A-4BEC-A7D5-BF1B1A20BC46}" type="pres">
      <dgm:prSet presAssocID="{4747B523-5233-4A58-ADA3-3F5370272C5D}" presName="dummy" presStyleCnt="0"/>
      <dgm:spPr/>
    </dgm:pt>
    <dgm:pt modelId="{76538F15-44C2-407E-8A9B-6289BC43B574}" type="pres">
      <dgm:prSet presAssocID="{4747B523-5233-4A58-ADA3-3F5370272C5D}" presName="node" presStyleLbl="revTx" presStyleIdx="1" presStyleCnt="2">
        <dgm:presLayoutVars>
          <dgm:bulletEnabled val="1"/>
        </dgm:presLayoutVars>
      </dgm:prSet>
      <dgm:spPr/>
      <dgm:t>
        <a:bodyPr/>
        <a:lstStyle/>
        <a:p>
          <a:endParaRPr lang="en-US"/>
        </a:p>
      </dgm:t>
    </dgm:pt>
    <dgm:pt modelId="{A5EA769E-C0BC-4E03-B220-EBC56A262E34}" type="pres">
      <dgm:prSet presAssocID="{67DA4B95-F6B6-43C7-B89A-A56662DACACF}" presName="sibTrans" presStyleLbl="node1" presStyleIdx="1" presStyleCnt="2" custAng="19220082" custFlipVert="1" custScaleX="29227" custScaleY="38047" custLinFactNeighborX="9901" custLinFactNeighborY="20594"/>
      <dgm:spPr/>
      <dgm:t>
        <a:bodyPr/>
        <a:lstStyle/>
        <a:p>
          <a:endParaRPr lang="en-US"/>
        </a:p>
      </dgm:t>
    </dgm:pt>
  </dgm:ptLst>
  <dgm:cxnLst>
    <dgm:cxn modelId="{F8DD1808-2794-4EB8-8983-C8830BFE8335}" srcId="{5D2A7B28-410E-4AE0-B85F-B4EC4AE08740}" destId="{4747B523-5233-4A58-ADA3-3F5370272C5D}" srcOrd="1" destOrd="0" parTransId="{D23C7486-A8AE-43DC-95E0-6557AC69BBCA}" sibTransId="{67DA4B95-F6B6-43C7-B89A-A56662DACACF}"/>
    <dgm:cxn modelId="{6C5132BD-C240-4727-B191-00A50EA4CDB4}" type="presOf" srcId="{A2C0CB31-0B03-410A-8DBB-BDFB5B4527DF}" destId="{85064707-BB55-4559-84A9-EBE7BC914C9C}" srcOrd="0" destOrd="0" presId="urn:microsoft.com/office/officeart/2005/8/layout/cycle1"/>
    <dgm:cxn modelId="{0E238B4B-D5B2-41C2-9938-973C807989ED}" type="presOf" srcId="{5D2A7B28-410E-4AE0-B85F-B4EC4AE08740}" destId="{1DE19C87-EFD8-4F3F-8832-2848A505C40B}" srcOrd="0" destOrd="0" presId="urn:microsoft.com/office/officeart/2005/8/layout/cycle1"/>
    <dgm:cxn modelId="{3AF5A30A-9437-4B44-AD99-73CC7E891B27}" type="presOf" srcId="{67DA4B95-F6B6-43C7-B89A-A56662DACACF}" destId="{A5EA769E-C0BC-4E03-B220-EBC56A262E34}" srcOrd="0" destOrd="0" presId="urn:microsoft.com/office/officeart/2005/8/layout/cycle1"/>
    <dgm:cxn modelId="{563C78DF-42DA-4B0E-99C5-BA33D369B830}" type="presOf" srcId="{E47C5770-D58D-4848-AE4E-740350D59299}" destId="{6DF3728E-9523-47A2-A894-76C1318075C6}" srcOrd="0" destOrd="0" presId="urn:microsoft.com/office/officeart/2005/8/layout/cycle1"/>
    <dgm:cxn modelId="{F49286CA-CE9D-4803-A64A-17410CFCB99D}" type="presOf" srcId="{4747B523-5233-4A58-ADA3-3F5370272C5D}" destId="{76538F15-44C2-407E-8A9B-6289BC43B574}" srcOrd="0" destOrd="0" presId="urn:microsoft.com/office/officeart/2005/8/layout/cycle1"/>
    <dgm:cxn modelId="{FAFAE11B-FF88-4A18-A3D5-2F79A7B166DB}" srcId="{5D2A7B28-410E-4AE0-B85F-B4EC4AE08740}" destId="{E47C5770-D58D-4848-AE4E-740350D59299}" srcOrd="0" destOrd="0" parTransId="{A5F11607-7B6E-409E-8403-3286D06784E0}" sibTransId="{A2C0CB31-0B03-410A-8DBB-BDFB5B4527DF}"/>
    <dgm:cxn modelId="{0256A832-3CA0-43E7-B191-08826710A5C8}" type="presParOf" srcId="{1DE19C87-EFD8-4F3F-8832-2848A505C40B}" destId="{77493A37-52A6-4E8A-8545-A700DD49E2F8}" srcOrd="0" destOrd="0" presId="urn:microsoft.com/office/officeart/2005/8/layout/cycle1"/>
    <dgm:cxn modelId="{312EF77C-A4A5-4430-B7F9-AC80785444E8}" type="presParOf" srcId="{1DE19C87-EFD8-4F3F-8832-2848A505C40B}" destId="{6DF3728E-9523-47A2-A894-76C1318075C6}" srcOrd="1" destOrd="0" presId="urn:microsoft.com/office/officeart/2005/8/layout/cycle1"/>
    <dgm:cxn modelId="{472BA6AE-5B34-47E7-B832-7952B317C521}" type="presParOf" srcId="{1DE19C87-EFD8-4F3F-8832-2848A505C40B}" destId="{85064707-BB55-4559-84A9-EBE7BC914C9C}" srcOrd="2" destOrd="0" presId="urn:microsoft.com/office/officeart/2005/8/layout/cycle1"/>
    <dgm:cxn modelId="{36BC4B16-46E1-48F5-A708-A99A4864BFA5}" type="presParOf" srcId="{1DE19C87-EFD8-4F3F-8832-2848A505C40B}" destId="{57467F31-581A-4BEC-A7D5-BF1B1A20BC46}" srcOrd="3" destOrd="0" presId="urn:microsoft.com/office/officeart/2005/8/layout/cycle1"/>
    <dgm:cxn modelId="{FCE3E56C-860E-4B31-BDC2-374E0B56C733}" type="presParOf" srcId="{1DE19C87-EFD8-4F3F-8832-2848A505C40B}" destId="{76538F15-44C2-407E-8A9B-6289BC43B574}" srcOrd="4" destOrd="0" presId="urn:microsoft.com/office/officeart/2005/8/layout/cycle1"/>
    <dgm:cxn modelId="{D1ACFF70-4A53-4574-8237-DEB4C2CC9442}" type="presParOf" srcId="{1DE19C87-EFD8-4F3F-8832-2848A505C40B}" destId="{A5EA769E-C0BC-4E03-B220-EBC56A262E34}" srcOrd="5" destOrd="0" presId="urn:microsoft.com/office/officeart/2005/8/layout/cycle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F3728E-9523-47A2-A894-76C1318075C6}">
      <dsp:nvSpPr>
        <dsp:cNvPr id="0" name=""/>
        <dsp:cNvSpPr/>
      </dsp:nvSpPr>
      <dsp:spPr>
        <a:xfrm>
          <a:off x="1674836" y="1012795"/>
          <a:ext cx="1024476" cy="1024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674836" y="1012795"/>
        <a:ext cx="1024476" cy="1024476"/>
      </dsp:txXfrm>
    </dsp:sp>
    <dsp:sp modelId="{85064707-BB55-4559-84A9-EBE7BC914C9C}">
      <dsp:nvSpPr>
        <dsp:cNvPr id="0" name=""/>
        <dsp:cNvSpPr/>
      </dsp:nvSpPr>
      <dsp:spPr>
        <a:xfrm rot="2868595" flipV="1">
          <a:off x="1162777" y="1701722"/>
          <a:ext cx="590675" cy="740841"/>
        </a:xfrm>
        <a:prstGeom prst="circularArrow">
          <a:avLst>
            <a:gd name="adj1" fmla="val 9483"/>
            <a:gd name="adj2" fmla="val 684952"/>
            <a:gd name="adj3" fmla="val 7850793"/>
            <a:gd name="adj4" fmla="val 2264255"/>
            <a:gd name="adj5" fmla="val 11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38F15-44C2-407E-8A9B-6289BC43B574}">
      <dsp:nvSpPr>
        <dsp:cNvPr id="0" name=""/>
        <dsp:cNvSpPr/>
      </dsp:nvSpPr>
      <dsp:spPr>
        <a:xfrm>
          <a:off x="980" y="1012795"/>
          <a:ext cx="1024476" cy="1024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980" y="1012795"/>
        <a:ext cx="1024476" cy="1024476"/>
      </dsp:txXfrm>
    </dsp:sp>
    <dsp:sp modelId="{A5EA769E-C0BC-4E03-B220-EBC56A262E34}">
      <dsp:nvSpPr>
        <dsp:cNvPr id="0" name=""/>
        <dsp:cNvSpPr/>
      </dsp:nvSpPr>
      <dsp:spPr>
        <a:xfrm rot="2379918" flipV="1">
          <a:off x="1250868" y="1558119"/>
          <a:ext cx="615724" cy="801535"/>
        </a:xfrm>
        <a:prstGeom prst="circularArrow">
          <a:avLst>
            <a:gd name="adj1" fmla="val 9483"/>
            <a:gd name="adj2" fmla="val 684952"/>
            <a:gd name="adj3" fmla="val 18650793"/>
            <a:gd name="adj4" fmla="val 13064255"/>
            <a:gd name="adj5" fmla="val 11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DE7712E-6F94-4FDA-81C0-99F5BBA5526A}" type="datetimeFigureOut">
              <a:rPr lang="en-US" smtClean="0"/>
              <a:pPr/>
              <a:t>10/16/2012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78F9E47-700D-43CE-92B5-A1B8A9B7F17E}" type="slidenum">
              <a:rPr lang="en-US" smtClean="0"/>
              <a:pPr/>
              <a:t>‹#›</a:t>
            </a:fld>
            <a:endParaRPr lang="en-US"/>
          </a:p>
        </p:txBody>
      </p:sp>
    </p:spTree>
    <p:extLst>
      <p:ext uri="{BB962C8B-B14F-4D97-AF65-F5344CB8AC3E}">
        <p14:creationId xmlns:p14="http://schemas.microsoft.com/office/powerpoint/2010/main" xmlns="" val="3950994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71B623-5988-4360-AB1B-D41DE58EA17A}" type="datetimeFigureOut">
              <a:rPr lang="en-US" smtClean="0"/>
              <a:pPr/>
              <a:t>10/16/2012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916B936-6423-4D53-AD0E-927902F53232}" type="slidenum">
              <a:rPr lang="en-US" smtClean="0"/>
              <a:pPr/>
              <a:t>‹#›</a:t>
            </a:fld>
            <a:endParaRPr lang="en-US"/>
          </a:p>
        </p:txBody>
      </p:sp>
    </p:spTree>
    <p:extLst>
      <p:ext uri="{BB962C8B-B14F-4D97-AF65-F5344CB8AC3E}">
        <p14:creationId xmlns:p14="http://schemas.microsoft.com/office/powerpoint/2010/main" xmlns="" val="320918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dirty="0" smtClean="0">
                <a:latin typeface="Arial" pitchFamily="34" charset="0"/>
                <a:ea typeface="ＭＳ Ｐゴシック" pitchFamily="34" charset="-128"/>
              </a:rPr>
              <a:t>http://www.slideshare.net/wcnk14a/2011-gartner-data-discovery-market</a:t>
            </a:r>
          </a:p>
          <a:p>
            <a:r>
              <a:rPr lang="en-US" dirty="0" smtClean="0">
                <a:latin typeface="Arial" pitchFamily="34" charset="0"/>
                <a:ea typeface="ＭＳ Ｐゴシック" pitchFamily="34" charset="-128"/>
              </a:rPr>
              <a:t>Source: Gartner</a:t>
            </a:r>
            <a:r>
              <a:rPr lang="en-US" baseline="0" dirty="0" smtClean="0">
                <a:latin typeface="Arial" pitchFamily="34" charset="0"/>
                <a:ea typeface="ＭＳ Ｐゴシック" pitchFamily="34" charset="-128"/>
              </a:rPr>
              <a:t> , June 17, 2011: Emerging Technology Analysis: Visualization-Based Data Discovery Tools</a:t>
            </a:r>
          </a:p>
          <a:p>
            <a:pPr>
              <a:buFontTx/>
              <a:buChar char="•"/>
            </a:pPr>
            <a:r>
              <a:rPr lang="en-US" sz="1600" dirty="0" smtClean="0">
                <a:ea typeface="ＭＳ Ｐゴシック" pitchFamily="34" charset="-128"/>
              </a:rPr>
              <a:t>Data discovery tools are characterized by three attributes:  </a:t>
            </a:r>
          </a:p>
          <a:p>
            <a:pPr lvl="1">
              <a:buFontTx/>
              <a:buChar char="•"/>
            </a:pPr>
            <a:r>
              <a:rPr lang="en-US" sz="1200" dirty="0" smtClean="0">
                <a:ea typeface="ＭＳ Ｐゴシック" pitchFamily="34" charset="-128"/>
              </a:rPr>
              <a:t>A proprietary data structure to store and model data gathered from disparate sources, which minimizes reliance on predefined drill paths and dimensional hierarchies   </a:t>
            </a:r>
          </a:p>
          <a:p>
            <a:pPr lvl="1">
              <a:buFontTx/>
              <a:buChar char="•"/>
            </a:pPr>
            <a:r>
              <a:rPr lang="en-US" sz="1200" dirty="0" smtClean="0">
                <a:ea typeface="ＭＳ Ｐゴシック" pitchFamily="34" charset="-128"/>
              </a:rPr>
              <a:t>A built-in performance layer that obviates the need for aggregates, summaries and </a:t>
            </a:r>
            <a:r>
              <a:rPr lang="en-US" sz="1200" dirty="0" err="1" smtClean="0">
                <a:ea typeface="ＭＳ Ｐゴシック" pitchFamily="34" charset="-128"/>
              </a:rPr>
              <a:t>precalculations</a:t>
            </a:r>
            <a:r>
              <a:rPr lang="en-US" sz="1200" dirty="0" smtClean="0">
                <a:ea typeface="ＭＳ Ｐゴシック" pitchFamily="34" charset="-128"/>
              </a:rPr>
              <a:t>  </a:t>
            </a:r>
          </a:p>
          <a:p>
            <a:pPr lvl="1">
              <a:buFontTx/>
              <a:buChar char="•"/>
            </a:pPr>
            <a:r>
              <a:rPr lang="en-US" sz="1200" dirty="0" smtClean="0">
                <a:ea typeface="ＭＳ Ｐゴシック" pitchFamily="34" charset="-128"/>
              </a:rPr>
              <a:t>An intuitive interface, enabling users to explore data without much training </a:t>
            </a:r>
            <a:endParaRPr lang="en-US" sz="1600" dirty="0" smtClean="0">
              <a:ea typeface="ＭＳ Ｐゴシック" pitchFamily="34" charset="-128"/>
            </a:endParaRPr>
          </a:p>
          <a:p>
            <a:endParaRPr lang="en-US" dirty="0"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fontAlgn="auto">
              <a:spcBef>
                <a:spcPts val="0"/>
              </a:spcBef>
              <a:spcAft>
                <a:spcPts val="0"/>
              </a:spcAft>
            </a:pPr>
            <a:fld id="{106A06C5-C602-4B3F-BBFB-AB089D20D8BC}" type="slidenum">
              <a:rPr lang="en-US" sz="1200">
                <a:solidFill>
                  <a:prstClr val="black"/>
                </a:solidFill>
                <a:latin typeface="Calibri" pitchFamily="34" charset="0"/>
                <a:ea typeface="+mn-ea"/>
              </a:rPr>
              <a:pPr algn="r" fontAlgn="auto">
                <a:spcBef>
                  <a:spcPts val="0"/>
                </a:spcBef>
                <a:spcAft>
                  <a:spcPts val="0"/>
                </a:spcAft>
              </a:pPr>
              <a:t>26</a:t>
            </a:fld>
            <a:endParaRPr lang="en-US" sz="1200" dirty="0">
              <a:solidFill>
                <a:prstClr val="black"/>
              </a:solidFill>
              <a:latin typeface="Calibri" pitchFamily="34" charset="0"/>
              <a:ea typeface="+mn-ea"/>
            </a:endParaRPr>
          </a:p>
        </p:txBody>
      </p:sp>
      <p:sp>
        <p:nvSpPr>
          <p:cNvPr id="47106"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47107" name="Rectangle 3"/>
          <p:cNvSpPr>
            <a:spLocks noGrp="1" noChangeArrowheads="1"/>
          </p:cNvSpPr>
          <p:nvPr>
            <p:ph type="body" idx="1"/>
          </p:nvPr>
        </p:nvSpPr>
        <p:spPr bwMode="auto">
          <a:xfrm>
            <a:off x="934720" y="4415790"/>
            <a:ext cx="5140960" cy="4183380"/>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makes</a:t>
            </a:r>
            <a:r>
              <a:rPr lang="en-US" baseline="0" dirty="0" smtClean="0"/>
              <a:t> that foundation so strong is the modeling capability.</a:t>
            </a:r>
          </a:p>
          <a:p>
            <a:r>
              <a:rPr lang="en-US" baseline="0" dirty="0" smtClean="0"/>
              <a:t>It’s not relational, it is a faceted data model that makes it easy to load data no matter what the source is: feed from XML source, structured records from a database, unstructured documents from a CMS.</a:t>
            </a:r>
          </a:p>
          <a:p>
            <a:r>
              <a:rPr lang="en-US" baseline="0" dirty="0" smtClean="0"/>
              <a:t>They can all be represented easily in the key-value store shown on right. </a:t>
            </a:r>
          </a:p>
          <a:p>
            <a:r>
              <a:rPr lang="en-US" baseline="0" dirty="0" smtClean="0"/>
              <a:t>Over time you can also easily update the record with new attributes, so it’s not only easy to configure for an initial configuration, but easy to update to keep pace with changing data.</a:t>
            </a:r>
          </a:p>
          <a:p>
            <a:endParaRPr lang="en-US" baseline="0" dirty="0" smtClean="0"/>
          </a:p>
          <a:p>
            <a:r>
              <a:rPr lang="en-US" baseline="0" dirty="0" smtClean="0"/>
              <a:t>The next few slides will show you an example of how a record like this can be built over time from a variety of sources.</a:t>
            </a:r>
          </a:p>
          <a:p>
            <a:endParaRPr lang="en-US" baseline="0" dirty="0" smtClean="0"/>
          </a:p>
          <a:p>
            <a:r>
              <a:rPr lang="en-US" baseline="0" dirty="0" smtClean="0"/>
              <a:t>In this case the example is looking at two different products: road bike and mountain bike.  </a:t>
            </a:r>
          </a:p>
          <a:p>
            <a:endParaRPr lang="en-US" dirty="0"/>
          </a:p>
        </p:txBody>
      </p:sp>
      <p:sp>
        <p:nvSpPr>
          <p:cNvPr id="4" name="Slide Number Placeholder 3"/>
          <p:cNvSpPr>
            <a:spLocks noGrp="1"/>
          </p:cNvSpPr>
          <p:nvPr>
            <p:ph type="sldNum" sz="quarter" idx="10"/>
          </p:nvPr>
        </p:nvSpPr>
        <p:spPr/>
        <p:txBody>
          <a:bodyPr/>
          <a:lstStyle/>
          <a:p>
            <a:pPr>
              <a:defRPr/>
            </a:pPr>
            <a:fld id="{AD6A5357-F2A0-4584-85FA-0BFDCF3B4B67}" type="slidenum">
              <a:rPr lang="en-US" smtClean="0">
                <a:solidFill>
                  <a:prstClr val="black"/>
                </a:solidFill>
              </a:rPr>
              <a:pPr>
                <a:defRPr/>
              </a:pPr>
              <a:t>32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Perhaps</a:t>
            </a:r>
            <a:r>
              <a:rPr lang="en-US" baseline="0" dirty="0" smtClean="0"/>
              <a:t> the first thing I add to the data is structured sales data.  So we load that into the </a:t>
            </a:r>
            <a:r>
              <a:rPr lang="en-US" baseline="0" dirty="0" err="1" smtClean="0"/>
              <a:t>endeca</a:t>
            </a:r>
            <a:r>
              <a:rPr lang="en-US" baseline="0" dirty="0" smtClean="0"/>
              <a:t> record.  The records start out relatively homogenous and consistent. </a:t>
            </a:r>
            <a:endParaRPr lang="en-US" dirty="0"/>
          </a:p>
        </p:txBody>
      </p:sp>
      <p:sp>
        <p:nvSpPr>
          <p:cNvPr id="4" name="Slide Number Placeholder 3"/>
          <p:cNvSpPr>
            <a:spLocks noGrp="1"/>
          </p:cNvSpPr>
          <p:nvPr>
            <p:ph type="sldNum" sz="quarter" idx="10"/>
          </p:nvPr>
        </p:nvSpPr>
        <p:spPr/>
        <p:txBody>
          <a:bodyPr/>
          <a:lstStyle/>
          <a:p>
            <a:pPr>
              <a:defRPr/>
            </a:pPr>
            <a:fld id="{AD6A5357-F2A0-4584-85FA-0BFDCF3B4B67}" type="slidenum">
              <a:rPr lang="en-US" smtClean="0">
                <a:solidFill>
                  <a:prstClr val="black"/>
                </a:solidFill>
              </a:rPr>
              <a:pPr>
                <a:defRPr/>
              </a:pPr>
              <a:t>33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 to extend this record</a:t>
            </a:r>
            <a:r>
              <a:rPr lang="en-US" baseline="0" dirty="0" smtClean="0"/>
              <a:t> with more information about the specific products.  The set of attributes that go with each product could be very different depending on the product.  For example a road bike has different components than a mountain bike.</a:t>
            </a:r>
          </a:p>
          <a:p>
            <a:endParaRPr lang="en-US" baseline="0" dirty="0" smtClean="0"/>
          </a:p>
          <a:p>
            <a:r>
              <a:rPr lang="en-US" baseline="0" dirty="0" smtClean="0"/>
              <a:t>We start to get jagged records that look </a:t>
            </a:r>
            <a:r>
              <a:rPr lang="en-US" baseline="0" dirty="0" err="1" smtClean="0"/>
              <a:t>dis</a:t>
            </a:r>
            <a:r>
              <a:rPr lang="en-US" baseline="0" dirty="0" smtClean="0"/>
              <a:t>-similar from each other. </a:t>
            </a:r>
            <a:endParaRPr lang="en-US" dirty="0"/>
          </a:p>
        </p:txBody>
      </p:sp>
      <p:sp>
        <p:nvSpPr>
          <p:cNvPr id="4" name="Slide Number Placeholder 3"/>
          <p:cNvSpPr>
            <a:spLocks noGrp="1"/>
          </p:cNvSpPr>
          <p:nvPr>
            <p:ph type="sldNum" sz="quarter" idx="10"/>
          </p:nvPr>
        </p:nvSpPr>
        <p:spPr/>
        <p:txBody>
          <a:bodyPr/>
          <a:lstStyle/>
          <a:p>
            <a:pPr>
              <a:defRPr/>
            </a:pPr>
            <a:fld id="{AD6A5357-F2A0-4584-85FA-0BFDCF3B4B67}"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 also</a:t>
            </a:r>
            <a:r>
              <a:rPr lang="en-US" baseline="0" dirty="0" smtClean="0"/>
              <a:t> like to get into the record the customer views online. </a:t>
            </a:r>
          </a:p>
          <a:p>
            <a:r>
              <a:rPr lang="en-US" baseline="0" dirty="0" smtClean="0"/>
              <a:t>No problem to simply take the textual fields into the records as a new attribute. </a:t>
            </a:r>
          </a:p>
          <a:p>
            <a:r>
              <a:rPr lang="en-US" baseline="0" dirty="0" smtClean="0"/>
              <a:t>We put them in the same record with the sales and customer review information.  </a:t>
            </a:r>
          </a:p>
          <a:p>
            <a:r>
              <a:rPr lang="en-US" baseline="0" dirty="0" smtClean="0"/>
              <a:t>Now unstructured and structured sitting side by side.</a:t>
            </a:r>
          </a:p>
          <a:p>
            <a:endParaRPr lang="en-US" dirty="0"/>
          </a:p>
        </p:txBody>
      </p:sp>
      <p:sp>
        <p:nvSpPr>
          <p:cNvPr id="4" name="Slide Number Placeholder 3"/>
          <p:cNvSpPr>
            <a:spLocks noGrp="1"/>
          </p:cNvSpPr>
          <p:nvPr>
            <p:ph type="sldNum" sz="quarter" idx="10"/>
          </p:nvPr>
        </p:nvSpPr>
        <p:spPr/>
        <p:txBody>
          <a:bodyPr/>
          <a:lstStyle/>
          <a:p>
            <a:pPr>
              <a:defRPr/>
            </a:pPr>
            <a:fld id="{AD6A5357-F2A0-4584-85FA-0BFDCF3B4B67}" type="slidenum">
              <a:rPr lang="en-US" smtClean="0">
                <a:solidFill>
                  <a:prstClr val="black"/>
                </a:solidFill>
              </a:rPr>
              <a:pPr>
                <a:defRPr/>
              </a:pPr>
              <a:t>35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baseline="0" dirty="0" smtClean="0"/>
              <a:t>The real power is from text analytics that can pull out more structured.  We are showing a couple of techniques here: </a:t>
            </a:r>
          </a:p>
          <a:p>
            <a:pPr defTabSz="897301" eaLnBrk="0" fontAlgn="base" hangingPunct="0">
              <a:spcBef>
                <a:spcPct val="30000"/>
              </a:spcBef>
              <a:spcAft>
                <a:spcPct val="0"/>
              </a:spcAft>
              <a:defRPr/>
            </a:pPr>
            <a:r>
              <a:rPr lang="en-US" baseline="0" dirty="0" smtClean="0"/>
              <a:t>pulling out terms from the unstructured information</a:t>
            </a:r>
          </a:p>
          <a:p>
            <a:pPr defTabSz="897301" eaLnBrk="0" fontAlgn="base" hangingPunct="0">
              <a:spcBef>
                <a:spcPct val="30000"/>
              </a:spcBef>
              <a:spcAft>
                <a:spcPct val="0"/>
              </a:spcAft>
              <a:defRPr/>
            </a:pPr>
            <a:r>
              <a:rPr lang="en-US" baseline="0" dirty="0" smtClean="0"/>
              <a:t>sentiment analysis - are people saying positive or negative things about my products</a:t>
            </a:r>
          </a:p>
          <a:p>
            <a:endParaRPr lang="en-US" dirty="0" smtClean="0"/>
          </a:p>
          <a:p>
            <a:r>
              <a:rPr lang="en-US" dirty="0" smtClean="0"/>
              <a:t>Enrichment done by CAS or Latitude Data Integrator</a:t>
            </a:r>
            <a:r>
              <a:rPr lang="en-US" baseline="0" dirty="0" smtClean="0"/>
              <a:t> depending which data you are enhancing.</a:t>
            </a:r>
          </a:p>
          <a:p>
            <a:endParaRPr lang="en-US" baseline="0" dirty="0" smtClean="0"/>
          </a:p>
          <a:p>
            <a:r>
              <a:rPr lang="en-US" baseline="0" dirty="0" smtClean="0"/>
              <a:t>This is all made possible by the faceted data model that can extend accordingly.</a:t>
            </a:r>
          </a:p>
          <a:p>
            <a:r>
              <a:rPr lang="en-US" baseline="0" dirty="0" smtClean="0"/>
              <a:t>Very stark contrast to the traditional BI process where you have to understand the questions you want to ask before you model the data.  Here the data gets combined first. </a:t>
            </a:r>
          </a:p>
          <a:p>
            <a:r>
              <a:rPr lang="en-US" baseline="0" dirty="0" smtClean="0"/>
              <a:t>Leads to better time to value.</a:t>
            </a:r>
          </a:p>
        </p:txBody>
      </p:sp>
      <p:sp>
        <p:nvSpPr>
          <p:cNvPr id="4" name="Slide Number Placeholder 3"/>
          <p:cNvSpPr>
            <a:spLocks noGrp="1"/>
          </p:cNvSpPr>
          <p:nvPr>
            <p:ph type="sldNum" sz="quarter" idx="10"/>
          </p:nvPr>
        </p:nvSpPr>
        <p:spPr/>
        <p:txBody>
          <a:bodyPr/>
          <a:lstStyle/>
          <a:p>
            <a:pPr>
              <a:defRPr/>
            </a:pPr>
            <a:fld id="{AD6A5357-F2A0-4584-85FA-0BFDCF3B4B67}" type="slidenum">
              <a:rPr lang="en-US" smtClean="0">
                <a:solidFill>
                  <a:prstClr val="black"/>
                </a:solidFill>
              </a:rPr>
              <a:pPr>
                <a:defRPr/>
              </a:pPr>
              <a:t>36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60B11-AD92-42BE-956A-A52B9E591E11}" type="slidenum">
              <a:rPr lang="en-US"/>
              <a:pPr/>
              <a:t>39</a:t>
            </a:fld>
            <a:endParaRPr lang="en-US"/>
          </a:p>
        </p:txBody>
      </p:sp>
      <p:sp>
        <p:nvSpPr>
          <p:cNvPr id="3568642" name="Rectangle 2"/>
          <p:cNvSpPr>
            <a:spLocks noGrp="1" noRot="1" noChangeAspect="1" noChangeArrowheads="1" noTextEdit="1"/>
          </p:cNvSpPr>
          <p:nvPr>
            <p:ph type="sldImg"/>
          </p:nvPr>
        </p:nvSpPr>
        <p:spPr>
          <a:xfrm>
            <a:off x="1190625" y="703263"/>
            <a:ext cx="4622800" cy="3467100"/>
          </a:xfrm>
          <a:ln/>
        </p:spPr>
      </p:sp>
      <p:sp>
        <p:nvSpPr>
          <p:cNvPr id="3568643" name="Rectangle 3"/>
          <p:cNvSpPr>
            <a:spLocks noGrp="1" noChangeArrowheads="1"/>
          </p:cNvSpPr>
          <p:nvPr>
            <p:ph type="body" idx="1"/>
          </p:nvPr>
        </p:nvSpPr>
        <p:spPr>
          <a:xfrm>
            <a:off x="934305" y="4412436"/>
            <a:ext cx="5140229" cy="4187490"/>
          </a:xfrm>
        </p:spPr>
        <p:txBody>
          <a:bodyPr lIns="86255" tIns="43129" rIns="86255" bIns="43129"/>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800" dirty="0" smtClean="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40</a:t>
            </a:fld>
            <a:endParaRPr lang="en-US" dirty="0"/>
          </a:p>
        </p:txBody>
      </p:sp>
    </p:spTree>
    <p:extLst>
      <p:ext uri="{BB962C8B-B14F-4D97-AF65-F5344CB8AC3E}">
        <p14:creationId xmlns:p14="http://schemas.microsoft.com/office/powerpoint/2010/main" xmlns="" val="1706690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5F2DA74-3AE8-4CE0-91C7-D2BFE8B8394D}" type="slidenum">
              <a:rPr lang="en-US" smtClean="0"/>
              <a:pPr>
                <a:defRPr/>
              </a:pPr>
              <a:t>41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EFDD81D-DA51-4C47-B2E9-9EF4EE9023A6}" type="slidenum">
              <a:rPr lang="en-US" smtClean="0"/>
              <a:pPr/>
              <a:t>9</a:t>
            </a:fld>
            <a:endParaRPr lang="en-US" smtClean="0"/>
          </a:p>
        </p:txBody>
      </p:sp>
      <p:sp>
        <p:nvSpPr>
          <p:cNvPr id="92163" name="Rectangle 2"/>
          <p:cNvSpPr>
            <a:spLocks noGrp="1" noRot="1" noChangeAspect="1" noChangeArrowheads="1" noTextEdit="1"/>
          </p:cNvSpPr>
          <p:nvPr>
            <p:ph type="sldImg"/>
          </p:nvPr>
        </p:nvSpPr>
        <p:spPr>
          <a:xfrm>
            <a:off x="1182688" y="698500"/>
            <a:ext cx="4645025" cy="3484563"/>
          </a:xfrm>
          <a:ln/>
        </p:spPr>
      </p:sp>
      <p:sp>
        <p:nvSpPr>
          <p:cNvPr id="92164" name="Rectangle 3"/>
          <p:cNvSpPr>
            <a:spLocks noGrp="1" noChangeArrowheads="1"/>
          </p:cNvSpPr>
          <p:nvPr>
            <p:ph type="body" idx="1"/>
          </p:nvPr>
        </p:nvSpPr>
        <p:spPr>
          <a:xfrm>
            <a:off x="934303" y="4415321"/>
            <a:ext cx="5141796" cy="4183164"/>
          </a:xfrm>
          <a:noFill/>
          <a:ln/>
        </p:spPr>
        <p:txBody>
          <a:bodyPr/>
          <a:lstStyle/>
          <a:p>
            <a:pPr eaLnBrk="1" hangingPunct="1">
              <a:lnSpc>
                <a:spcPct val="90000"/>
              </a:lnSpc>
            </a:pPr>
            <a:endParaRPr lang="ru-RU" sz="8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5F2DA74-3AE8-4CE0-91C7-D2BFE8B8394D}" type="slidenum">
              <a:rPr lang="en-US" smtClean="0"/>
              <a:pPr>
                <a:defRPr/>
              </a:pPr>
              <a:t>42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F2DA74-3AE8-4CE0-91C7-D2BFE8B8394D}" type="slidenum">
              <a:rPr lang="en-US" smtClean="0"/>
              <a:pPr>
                <a:defRPr/>
              </a:pPr>
              <a:t>43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F2DA74-3AE8-4CE0-91C7-D2BFE8B8394D}" type="slidenum">
              <a:rPr lang="en-US" smtClean="0"/>
              <a:pPr>
                <a:defRPr/>
              </a:pPr>
              <a:t>44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F2DA74-3AE8-4CE0-91C7-D2BFE8B8394D}" type="slidenum">
              <a:rPr lang="en-US" smtClean="0"/>
              <a:pPr>
                <a:defRPr/>
              </a:pPr>
              <a:t>45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F2DA74-3AE8-4CE0-91C7-D2BFE8B8394D}" type="slidenum">
              <a:rPr lang="en-US" smtClean="0"/>
              <a:pPr>
                <a:defRPr/>
              </a:pPr>
              <a:t>47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F2DA74-3AE8-4CE0-91C7-D2BFE8B8394D}" type="slidenum">
              <a:rPr lang="en-US" smtClean="0"/>
              <a:pPr>
                <a:defRPr/>
              </a:pPr>
              <a:t>48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New analysis package being announced at OOW. </a:t>
            </a:r>
          </a:p>
          <a:p>
            <a:r>
              <a:rPr lang="en-US" sz="2400" dirty="0" smtClean="0"/>
              <a:t>In-database implementation of popular open source solution called R.</a:t>
            </a:r>
          </a:p>
          <a:p>
            <a:r>
              <a:rPr lang="en-US" sz="2400" dirty="0" smtClean="0"/>
              <a:t>Oracle R is</a:t>
            </a:r>
          </a:p>
          <a:p>
            <a:pPr lvl="1"/>
            <a:r>
              <a:rPr lang="en-US" sz="2000" dirty="0" smtClean="0"/>
              <a:t>100% compatible with standard R. Can reuse your scripts, other open source packages</a:t>
            </a:r>
          </a:p>
          <a:p>
            <a:pPr lvl="1"/>
            <a:r>
              <a:rPr lang="en-US" sz="2000" dirty="0" smtClean="0"/>
              <a:t>Runs in-database (not on your laptop) so much faster, bigger models, more secure</a:t>
            </a:r>
          </a:p>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49</a:t>
            </a:fld>
            <a:endParaRPr lang="en-US" dirty="0"/>
          </a:p>
        </p:txBody>
      </p:sp>
    </p:spTree>
    <p:extLst>
      <p:ext uri="{BB962C8B-B14F-4D97-AF65-F5344CB8AC3E}">
        <p14:creationId xmlns:p14="http://schemas.microsoft.com/office/powerpoint/2010/main" xmlns="" val="1157938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65540" name="Slide Number Placeholder 3"/>
          <p:cNvSpPr>
            <a:spLocks noGrp="1"/>
          </p:cNvSpPr>
          <p:nvPr>
            <p:ph type="sldNum" sz="quarter" idx="5"/>
          </p:nvPr>
        </p:nvSpPr>
        <p:spPr>
          <a:noFill/>
        </p:spPr>
        <p:txBody>
          <a:bodyPr/>
          <a:lstStyle/>
          <a:p>
            <a:fld id="{E3F22527-D888-4FDB-9D6E-2260FBA918F5}" type="slidenum">
              <a:rPr lang="en-US" smtClean="0">
                <a:latin typeface="Times" pitchFamily="18" charset="0"/>
              </a:rPr>
              <a:pPr/>
              <a:t>50</a:t>
            </a:fld>
            <a:endParaRPr lang="en-US" smtClean="0">
              <a:latin typeface="Times"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Grp="1" noChangeArrowheads="1"/>
          </p:cNvSpPr>
          <p:nvPr>
            <p:ph type="sldNum" sz="quarter" idx="5"/>
          </p:nvPr>
        </p:nvSpPr>
        <p:spPr>
          <a:ln/>
        </p:spPr>
        <p:txBody>
          <a:bodyPr/>
          <a:lstStyle/>
          <a:p>
            <a:fld id="{89AB1E03-7E1F-4354-9C67-E9E54BCF2DB6}" type="slidenum">
              <a:rPr lang="en-US"/>
              <a:pPr/>
              <a:t>51</a:t>
            </a:fld>
            <a:endParaRPr lang="en-US"/>
          </a:p>
        </p:txBody>
      </p:sp>
      <p:sp>
        <p:nvSpPr>
          <p:cNvPr id="2213890" name="Rectangle 2"/>
          <p:cNvSpPr>
            <a:spLocks noChangeArrowheads="1"/>
          </p:cNvSpPr>
          <p:nvPr/>
        </p:nvSpPr>
        <p:spPr bwMode="auto">
          <a:xfrm>
            <a:off x="3970785" y="1"/>
            <a:ext cx="3039616" cy="462873"/>
          </a:xfrm>
          <a:prstGeom prst="rect">
            <a:avLst/>
          </a:prstGeom>
          <a:noFill/>
          <a:ln w="9525">
            <a:noFill/>
            <a:miter lim="800000"/>
            <a:headEnd/>
            <a:tailEnd/>
          </a:ln>
          <a:effectLst/>
        </p:spPr>
        <p:txBody>
          <a:bodyPr wrap="none" lIns="86018" tIns="43009" rIns="86018" bIns="43009" anchor="ctr"/>
          <a:lstStyle/>
          <a:p>
            <a:endParaRPr lang="ru-RU"/>
          </a:p>
        </p:txBody>
      </p:sp>
      <p:sp>
        <p:nvSpPr>
          <p:cNvPr id="2213891" name="Rectangle 3"/>
          <p:cNvSpPr>
            <a:spLocks noChangeArrowheads="1"/>
          </p:cNvSpPr>
          <p:nvPr/>
        </p:nvSpPr>
        <p:spPr bwMode="auto">
          <a:xfrm>
            <a:off x="3970785" y="8830643"/>
            <a:ext cx="3039616" cy="465758"/>
          </a:xfrm>
          <a:prstGeom prst="rect">
            <a:avLst/>
          </a:prstGeom>
          <a:noFill/>
          <a:ln w="9525">
            <a:noFill/>
            <a:miter lim="800000"/>
            <a:headEnd/>
            <a:tailEnd/>
          </a:ln>
          <a:effectLst/>
        </p:spPr>
        <p:txBody>
          <a:bodyPr lIns="18631" tIns="0" rIns="18631" bIns="0" anchor="b"/>
          <a:lstStyle/>
          <a:p>
            <a:pPr algn="r" defTabSz="928871" eaLnBrk="0" hangingPunct="0"/>
            <a:r>
              <a:rPr lang="en-US" sz="1000" i="1" dirty="0">
                <a:latin typeface="Times New Roman" pitchFamily="18" charset="0"/>
                <a:cs typeface="Times New Roman" pitchFamily="18" charset="0"/>
              </a:rPr>
              <a:t>38</a:t>
            </a:r>
          </a:p>
        </p:txBody>
      </p:sp>
      <p:sp>
        <p:nvSpPr>
          <p:cNvPr id="2213892" name="Rectangle 4"/>
          <p:cNvSpPr>
            <a:spLocks noChangeArrowheads="1"/>
          </p:cNvSpPr>
          <p:nvPr/>
        </p:nvSpPr>
        <p:spPr bwMode="auto">
          <a:xfrm>
            <a:off x="1" y="8830643"/>
            <a:ext cx="3038049" cy="465758"/>
          </a:xfrm>
          <a:prstGeom prst="rect">
            <a:avLst/>
          </a:prstGeom>
          <a:noFill/>
          <a:ln w="9525">
            <a:noFill/>
            <a:miter lim="800000"/>
            <a:headEnd/>
            <a:tailEnd/>
          </a:ln>
          <a:effectLst/>
        </p:spPr>
        <p:txBody>
          <a:bodyPr wrap="none" lIns="86018" tIns="43009" rIns="86018" bIns="43009" anchor="ctr"/>
          <a:lstStyle/>
          <a:p>
            <a:endParaRPr lang="ru-RU"/>
          </a:p>
        </p:txBody>
      </p:sp>
      <p:sp>
        <p:nvSpPr>
          <p:cNvPr id="2213893" name="Rectangle 5"/>
          <p:cNvSpPr>
            <a:spLocks noChangeArrowheads="1"/>
          </p:cNvSpPr>
          <p:nvPr/>
        </p:nvSpPr>
        <p:spPr bwMode="auto">
          <a:xfrm>
            <a:off x="1" y="1"/>
            <a:ext cx="3038049" cy="462873"/>
          </a:xfrm>
          <a:prstGeom prst="rect">
            <a:avLst/>
          </a:prstGeom>
          <a:noFill/>
          <a:ln w="9525">
            <a:noFill/>
            <a:miter lim="800000"/>
            <a:headEnd/>
            <a:tailEnd/>
          </a:ln>
          <a:effectLst/>
        </p:spPr>
        <p:txBody>
          <a:bodyPr wrap="none" lIns="86018" tIns="43009" rIns="86018" bIns="43009" anchor="ctr"/>
          <a:lstStyle/>
          <a:p>
            <a:endParaRPr lang="ru-RU"/>
          </a:p>
        </p:txBody>
      </p:sp>
      <p:sp>
        <p:nvSpPr>
          <p:cNvPr id="2213894" name="Rectangle 6"/>
          <p:cNvSpPr>
            <a:spLocks noChangeArrowheads="1"/>
          </p:cNvSpPr>
          <p:nvPr/>
        </p:nvSpPr>
        <p:spPr bwMode="auto">
          <a:xfrm>
            <a:off x="3970785" y="1"/>
            <a:ext cx="3039616" cy="462873"/>
          </a:xfrm>
          <a:prstGeom prst="rect">
            <a:avLst/>
          </a:prstGeom>
          <a:noFill/>
          <a:ln w="9525">
            <a:noFill/>
            <a:miter lim="800000"/>
            <a:headEnd/>
            <a:tailEnd/>
          </a:ln>
          <a:effectLst/>
        </p:spPr>
        <p:txBody>
          <a:bodyPr wrap="none" lIns="86018" tIns="43009" rIns="86018" bIns="43009" anchor="ctr"/>
          <a:lstStyle/>
          <a:p>
            <a:endParaRPr lang="ru-RU"/>
          </a:p>
        </p:txBody>
      </p:sp>
      <p:sp>
        <p:nvSpPr>
          <p:cNvPr id="2213895" name="Rectangle 7"/>
          <p:cNvSpPr>
            <a:spLocks noChangeArrowheads="1"/>
          </p:cNvSpPr>
          <p:nvPr/>
        </p:nvSpPr>
        <p:spPr bwMode="auto">
          <a:xfrm>
            <a:off x="3970785" y="8830643"/>
            <a:ext cx="3039616" cy="465758"/>
          </a:xfrm>
          <a:prstGeom prst="rect">
            <a:avLst/>
          </a:prstGeom>
          <a:noFill/>
          <a:ln w="9525">
            <a:noFill/>
            <a:miter lim="800000"/>
            <a:headEnd/>
            <a:tailEnd/>
          </a:ln>
          <a:effectLst/>
        </p:spPr>
        <p:txBody>
          <a:bodyPr lIns="18631" tIns="0" rIns="18631" bIns="0" anchor="b"/>
          <a:lstStyle/>
          <a:p>
            <a:pPr algn="r" defTabSz="928871" eaLnBrk="0" hangingPunct="0"/>
            <a:r>
              <a:rPr lang="en-US" sz="1000" i="1" dirty="0">
                <a:latin typeface="Times New Roman" pitchFamily="18" charset="0"/>
                <a:cs typeface="Times New Roman" pitchFamily="18" charset="0"/>
              </a:rPr>
              <a:t>2</a:t>
            </a:r>
          </a:p>
        </p:txBody>
      </p:sp>
      <p:sp>
        <p:nvSpPr>
          <p:cNvPr id="2213896" name="Rectangle 8"/>
          <p:cNvSpPr>
            <a:spLocks noChangeArrowheads="1"/>
          </p:cNvSpPr>
          <p:nvPr/>
        </p:nvSpPr>
        <p:spPr bwMode="auto">
          <a:xfrm>
            <a:off x="1" y="8830643"/>
            <a:ext cx="3038049" cy="465758"/>
          </a:xfrm>
          <a:prstGeom prst="rect">
            <a:avLst/>
          </a:prstGeom>
          <a:noFill/>
          <a:ln w="9525">
            <a:noFill/>
            <a:miter lim="800000"/>
            <a:headEnd/>
            <a:tailEnd/>
          </a:ln>
          <a:effectLst/>
        </p:spPr>
        <p:txBody>
          <a:bodyPr wrap="none" lIns="86018" tIns="43009" rIns="86018" bIns="43009" anchor="ctr"/>
          <a:lstStyle/>
          <a:p>
            <a:endParaRPr lang="ru-RU"/>
          </a:p>
        </p:txBody>
      </p:sp>
      <p:sp>
        <p:nvSpPr>
          <p:cNvPr id="2213897" name="Rectangle 9"/>
          <p:cNvSpPr>
            <a:spLocks noChangeArrowheads="1"/>
          </p:cNvSpPr>
          <p:nvPr/>
        </p:nvSpPr>
        <p:spPr bwMode="auto">
          <a:xfrm>
            <a:off x="1" y="1"/>
            <a:ext cx="3038049" cy="462873"/>
          </a:xfrm>
          <a:prstGeom prst="rect">
            <a:avLst/>
          </a:prstGeom>
          <a:noFill/>
          <a:ln w="9525">
            <a:noFill/>
            <a:miter lim="800000"/>
            <a:headEnd/>
            <a:tailEnd/>
          </a:ln>
          <a:effectLst/>
        </p:spPr>
        <p:txBody>
          <a:bodyPr wrap="none" lIns="86018" tIns="43009" rIns="86018" bIns="43009" anchor="ctr"/>
          <a:lstStyle/>
          <a:p>
            <a:endParaRPr lang="ru-RU"/>
          </a:p>
        </p:txBody>
      </p:sp>
      <p:sp>
        <p:nvSpPr>
          <p:cNvPr id="2213898" name="Rectangle 10"/>
          <p:cNvSpPr>
            <a:spLocks noChangeArrowheads="1"/>
          </p:cNvSpPr>
          <p:nvPr/>
        </p:nvSpPr>
        <p:spPr bwMode="auto">
          <a:xfrm>
            <a:off x="3970785" y="5768"/>
            <a:ext cx="3039616" cy="464316"/>
          </a:xfrm>
          <a:prstGeom prst="rect">
            <a:avLst/>
          </a:prstGeom>
          <a:noFill/>
          <a:ln w="9525">
            <a:noFill/>
            <a:miter lim="800000"/>
            <a:headEnd/>
            <a:tailEnd/>
          </a:ln>
          <a:effectLst/>
        </p:spPr>
        <p:txBody>
          <a:bodyPr wrap="none" lIns="86018" tIns="43009" rIns="86018" bIns="43009" anchor="ctr"/>
          <a:lstStyle/>
          <a:p>
            <a:endParaRPr lang="ru-RU"/>
          </a:p>
        </p:txBody>
      </p:sp>
      <p:sp>
        <p:nvSpPr>
          <p:cNvPr id="2213899" name="Rectangle 11"/>
          <p:cNvSpPr>
            <a:spLocks noChangeArrowheads="1"/>
          </p:cNvSpPr>
          <p:nvPr/>
        </p:nvSpPr>
        <p:spPr bwMode="auto">
          <a:xfrm>
            <a:off x="3970785" y="8817666"/>
            <a:ext cx="3039616" cy="467199"/>
          </a:xfrm>
          <a:prstGeom prst="rect">
            <a:avLst/>
          </a:prstGeom>
          <a:noFill/>
          <a:ln w="9525">
            <a:noFill/>
            <a:miter lim="800000"/>
            <a:headEnd/>
            <a:tailEnd/>
          </a:ln>
          <a:effectLst/>
        </p:spPr>
        <p:txBody>
          <a:bodyPr lIns="18631" tIns="0" rIns="18631" bIns="0" anchor="b"/>
          <a:lstStyle/>
          <a:p>
            <a:pPr algn="r" defTabSz="928871" eaLnBrk="0" hangingPunct="0"/>
            <a:r>
              <a:rPr lang="en-US" sz="1000" i="1" dirty="0">
                <a:latin typeface="Times New Roman" pitchFamily="18" charset="0"/>
                <a:cs typeface="Times New Roman" pitchFamily="18" charset="0"/>
              </a:rPr>
              <a:t>1</a:t>
            </a:r>
          </a:p>
        </p:txBody>
      </p:sp>
      <p:sp>
        <p:nvSpPr>
          <p:cNvPr id="2213900" name="Rectangle 12"/>
          <p:cNvSpPr>
            <a:spLocks noChangeArrowheads="1"/>
          </p:cNvSpPr>
          <p:nvPr/>
        </p:nvSpPr>
        <p:spPr bwMode="auto">
          <a:xfrm>
            <a:off x="1" y="8817666"/>
            <a:ext cx="3038049" cy="467199"/>
          </a:xfrm>
          <a:prstGeom prst="rect">
            <a:avLst/>
          </a:prstGeom>
          <a:noFill/>
          <a:ln w="9525">
            <a:noFill/>
            <a:miter lim="800000"/>
            <a:headEnd/>
            <a:tailEnd/>
          </a:ln>
          <a:effectLst/>
        </p:spPr>
        <p:txBody>
          <a:bodyPr wrap="none" lIns="86018" tIns="43009" rIns="86018" bIns="43009" anchor="ctr"/>
          <a:lstStyle/>
          <a:p>
            <a:endParaRPr lang="ru-RU"/>
          </a:p>
        </p:txBody>
      </p:sp>
      <p:sp>
        <p:nvSpPr>
          <p:cNvPr id="2213901" name="Rectangle 13"/>
          <p:cNvSpPr>
            <a:spLocks noChangeArrowheads="1"/>
          </p:cNvSpPr>
          <p:nvPr/>
        </p:nvSpPr>
        <p:spPr bwMode="auto">
          <a:xfrm>
            <a:off x="1" y="5768"/>
            <a:ext cx="3038049" cy="464316"/>
          </a:xfrm>
          <a:prstGeom prst="rect">
            <a:avLst/>
          </a:prstGeom>
          <a:noFill/>
          <a:ln w="9525">
            <a:noFill/>
            <a:miter lim="800000"/>
            <a:headEnd/>
            <a:tailEnd/>
          </a:ln>
          <a:effectLst/>
        </p:spPr>
        <p:txBody>
          <a:bodyPr wrap="none" lIns="86018" tIns="43009" rIns="86018" bIns="43009" anchor="ctr"/>
          <a:lstStyle/>
          <a:p>
            <a:endParaRPr lang="ru-RU"/>
          </a:p>
        </p:txBody>
      </p:sp>
      <p:sp>
        <p:nvSpPr>
          <p:cNvPr id="2213902" name="Rectangle 14"/>
          <p:cNvSpPr>
            <a:spLocks noGrp="1" noRot="1" noChangeAspect="1" noChangeArrowheads="1" noTextEdit="1"/>
          </p:cNvSpPr>
          <p:nvPr>
            <p:ph type="sldImg"/>
          </p:nvPr>
        </p:nvSpPr>
        <p:spPr>
          <a:xfrm>
            <a:off x="1184105" y="704273"/>
            <a:ext cx="4645332" cy="3472848"/>
          </a:xfrm>
          <a:ln w="12700" cap="flat">
            <a:solidFill>
              <a:schemeClr val="tx1"/>
            </a:solidFill>
          </a:ln>
        </p:spPr>
      </p:sp>
      <p:sp>
        <p:nvSpPr>
          <p:cNvPr id="2213903" name="Rectangle 15"/>
          <p:cNvSpPr>
            <a:spLocks noGrp="1" noChangeArrowheads="1"/>
          </p:cNvSpPr>
          <p:nvPr>
            <p:ph type="body" idx="1"/>
          </p:nvPr>
        </p:nvSpPr>
        <p:spPr>
          <a:xfrm>
            <a:off x="934303" y="4410996"/>
            <a:ext cx="5140229" cy="4174511"/>
          </a:xfrm>
          <a:ln/>
        </p:spPr>
        <p:txBody>
          <a:bodyPr lIns="91607" tIns="46580" rIns="91607" bIns="46580"/>
          <a:lstStyle/>
          <a:p>
            <a:endParaRPr 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9878B1E-49B6-4DF7-8EE1-FC58E8406443}" type="slidenum">
              <a:rPr lang="en-US"/>
              <a:pPr/>
              <a:t>52</a:t>
            </a:fld>
            <a:endParaRPr lang="en-US"/>
          </a:p>
        </p:txBody>
      </p:sp>
      <p:sp>
        <p:nvSpPr>
          <p:cNvPr id="3565570" name="Rectangle 8"/>
          <p:cNvSpPr txBox="1">
            <a:spLocks noGrp="1" noChangeArrowheads="1"/>
          </p:cNvSpPr>
          <p:nvPr/>
        </p:nvSpPr>
        <p:spPr bwMode="auto">
          <a:xfrm>
            <a:off x="292100" y="230566"/>
            <a:ext cx="2587823" cy="310495"/>
          </a:xfrm>
          <a:prstGeom prst="rect">
            <a:avLst/>
          </a:prstGeom>
          <a:noFill/>
          <a:ln w="9525">
            <a:noFill/>
            <a:miter lim="800000"/>
            <a:headEnd/>
            <a:tailEnd/>
          </a:ln>
        </p:spPr>
        <p:txBody>
          <a:bodyPr lIns="93133" tIns="46567" rIns="93133" bIns="46567"/>
          <a:lstStyle/>
          <a:p>
            <a:pPr defTabSz="928827"/>
            <a:r>
              <a:rPr lang="en-US" sz="1100" dirty="0">
                <a:cs typeface="Arial" charset="0"/>
              </a:rPr>
              <a:t>Presentation Title</a:t>
            </a:r>
          </a:p>
        </p:txBody>
      </p:sp>
      <p:sp>
        <p:nvSpPr>
          <p:cNvPr id="3565571" name="Rectangle 11"/>
          <p:cNvSpPr txBox="1">
            <a:spLocks noGrp="1" noChangeArrowheads="1"/>
          </p:cNvSpPr>
          <p:nvPr/>
        </p:nvSpPr>
        <p:spPr bwMode="auto">
          <a:xfrm>
            <a:off x="6345569" y="9079670"/>
            <a:ext cx="387945" cy="216731"/>
          </a:xfrm>
          <a:prstGeom prst="rect">
            <a:avLst/>
          </a:prstGeom>
          <a:noFill/>
          <a:ln w="9525">
            <a:noFill/>
            <a:miter lim="800000"/>
            <a:headEnd/>
            <a:tailEnd/>
          </a:ln>
        </p:spPr>
        <p:txBody>
          <a:bodyPr lIns="93133" tIns="46567" rIns="93133" bIns="46567"/>
          <a:lstStyle/>
          <a:p>
            <a:pPr algn="r" defTabSz="928827"/>
            <a:fld id="{C347A46B-2FE1-44C7-A155-73F2CF1311DA}" type="slidenum">
              <a:rPr lang="en-US" sz="700">
                <a:cs typeface="Arial" charset="0"/>
              </a:rPr>
              <a:pPr algn="r" defTabSz="928827"/>
              <a:t>52</a:t>
            </a:fld>
            <a:endParaRPr lang="en-US" sz="700" dirty="0">
              <a:cs typeface="Arial" charset="0"/>
            </a:endParaRPr>
          </a:p>
        </p:txBody>
      </p:sp>
      <p:sp>
        <p:nvSpPr>
          <p:cNvPr id="3565572" name="Rectangle 7"/>
          <p:cNvSpPr txBox="1">
            <a:spLocks noGrp="1" noChangeArrowheads="1"/>
          </p:cNvSpPr>
          <p:nvPr/>
        </p:nvSpPr>
        <p:spPr bwMode="auto">
          <a:xfrm>
            <a:off x="3972257" y="8830658"/>
            <a:ext cx="3038144" cy="465742"/>
          </a:xfrm>
          <a:prstGeom prst="rect">
            <a:avLst/>
          </a:prstGeom>
          <a:noFill/>
          <a:ln w="9525">
            <a:noFill/>
            <a:miter lim="800000"/>
            <a:headEnd/>
            <a:tailEnd/>
          </a:ln>
        </p:spPr>
        <p:txBody>
          <a:bodyPr lIns="94264" tIns="47132" rIns="94264" bIns="47132" anchor="b"/>
          <a:lstStyle/>
          <a:p>
            <a:pPr algn="r" defTabSz="941069" eaLnBrk="0" hangingPunct="0"/>
            <a:fld id="{22D16372-705E-4EDC-8EC0-E9C18F1F6A74}" type="slidenum">
              <a:rPr lang="en-US" sz="1200">
                <a:latin typeface="Times" pitchFamily="18" charset="0"/>
                <a:cs typeface="Times New Roman" pitchFamily="18" charset="0"/>
              </a:rPr>
              <a:pPr algn="r" defTabSz="941069" eaLnBrk="0" hangingPunct="0"/>
              <a:t>52</a:t>
            </a:fld>
            <a:endParaRPr lang="en-US" sz="1200" dirty="0">
              <a:latin typeface="Times" pitchFamily="18" charset="0"/>
              <a:cs typeface="Times New Roman" pitchFamily="18" charset="0"/>
            </a:endParaRPr>
          </a:p>
        </p:txBody>
      </p:sp>
      <p:sp>
        <p:nvSpPr>
          <p:cNvPr id="3565573" name="Rectangle 7"/>
          <p:cNvSpPr txBox="1">
            <a:spLocks noGrp="1" noChangeArrowheads="1"/>
          </p:cNvSpPr>
          <p:nvPr/>
        </p:nvSpPr>
        <p:spPr bwMode="auto">
          <a:xfrm>
            <a:off x="3972257" y="8830658"/>
            <a:ext cx="3038144" cy="465742"/>
          </a:xfrm>
          <a:prstGeom prst="rect">
            <a:avLst/>
          </a:prstGeom>
          <a:noFill/>
          <a:ln w="9525">
            <a:noFill/>
            <a:miter lim="800000"/>
            <a:headEnd/>
            <a:tailEnd/>
          </a:ln>
        </p:spPr>
        <p:txBody>
          <a:bodyPr lIns="93367" tIns="46684" rIns="93367" bIns="46684" anchor="b"/>
          <a:lstStyle/>
          <a:p>
            <a:pPr algn="r" defTabSz="931888"/>
            <a:fld id="{2C180CE1-081D-49B2-A01F-32F88BC89517}" type="slidenum">
              <a:rPr lang="en-US" sz="2100">
                <a:latin typeface="Times" pitchFamily="18" charset="0"/>
                <a:ea typeface="Arial Unicode MS" pitchFamily="34" charset="-128"/>
                <a:cs typeface="Arial Unicode MS" pitchFamily="34" charset="-128"/>
              </a:rPr>
              <a:pPr algn="r" defTabSz="931888"/>
              <a:t>52</a:t>
            </a:fld>
            <a:endParaRPr lang="en-US" sz="2100" dirty="0">
              <a:latin typeface="Times" pitchFamily="18" charset="0"/>
              <a:ea typeface="Arial Unicode MS" pitchFamily="34" charset="-128"/>
              <a:cs typeface="Arial Unicode MS" pitchFamily="34" charset="-128"/>
            </a:endParaRPr>
          </a:p>
        </p:txBody>
      </p:sp>
      <p:sp>
        <p:nvSpPr>
          <p:cNvPr id="3565574" name="Text Box 2"/>
          <p:cNvSpPr txBox="1">
            <a:spLocks noChangeArrowheads="1"/>
          </p:cNvSpPr>
          <p:nvPr/>
        </p:nvSpPr>
        <p:spPr bwMode="auto">
          <a:xfrm>
            <a:off x="1229255" y="739348"/>
            <a:ext cx="4834863" cy="3552245"/>
          </a:xfrm>
          <a:prstGeom prst="rect">
            <a:avLst/>
          </a:prstGeom>
          <a:solidFill>
            <a:srgbClr val="FFFFFF"/>
          </a:solidFill>
          <a:ln w="9525">
            <a:solidFill>
              <a:srgbClr val="000000"/>
            </a:solidFill>
            <a:miter lim="800000"/>
            <a:headEnd/>
            <a:tailEnd/>
          </a:ln>
        </p:spPr>
        <p:txBody>
          <a:bodyPr wrap="none" lIns="93367" tIns="46684" rIns="93367" bIns="46684" anchor="ctr"/>
          <a:lstStyle/>
          <a:p>
            <a:pPr defTabSz="931888"/>
            <a:endParaRPr lang="en-GB" sz="2100" dirty="0">
              <a:ea typeface="Arial Unicode MS" pitchFamily="34" charset="-128"/>
              <a:cs typeface="Arial Unicode MS" pitchFamily="34" charset="-128"/>
            </a:endParaRPr>
          </a:p>
        </p:txBody>
      </p:sp>
      <p:sp>
        <p:nvSpPr>
          <p:cNvPr id="3565575" name="Rectangle 3"/>
          <p:cNvSpPr>
            <a:spLocks noGrp="1" noChangeArrowheads="1"/>
          </p:cNvSpPr>
          <p:nvPr>
            <p:ph type="body"/>
          </p:nvPr>
        </p:nvSpPr>
        <p:spPr>
          <a:xfrm>
            <a:off x="937155" y="4414562"/>
            <a:ext cx="5133049" cy="4196291"/>
          </a:xfrm>
          <a:solidFill>
            <a:srgbClr val="FFFFFF"/>
          </a:solidFill>
          <a:ln w="9360">
            <a:solidFill>
              <a:srgbClr val="000000"/>
            </a:solidFill>
          </a:ln>
        </p:spPr>
        <p:txBody>
          <a:bodyPr wrap="none" lIns="93367" tIns="46684" rIns="93367" bIns="46684" anchor="ctr"/>
          <a:lstStyle/>
          <a:p>
            <a:pPr marL="114765" indent="-114765"/>
            <a:endParaRPr lang="en-GB"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66BDA76-5617-407E-BA29-71B51DAF1781}" type="slidenum">
              <a:rPr lang="en-US" smtClean="0"/>
              <a:pPr/>
              <a:t>10</a:t>
            </a:fld>
            <a:endParaRPr lang="en-US" smtClean="0"/>
          </a:p>
        </p:txBody>
      </p:sp>
      <p:sp>
        <p:nvSpPr>
          <p:cNvPr id="93187" name="Rectangle 2"/>
          <p:cNvSpPr>
            <a:spLocks noGrp="1" noRot="1" noChangeAspect="1" noChangeArrowheads="1" noTextEdit="1"/>
          </p:cNvSpPr>
          <p:nvPr>
            <p:ph type="sldImg"/>
          </p:nvPr>
        </p:nvSpPr>
        <p:spPr>
          <a:xfrm>
            <a:off x="981331" y="696473"/>
            <a:ext cx="5055577" cy="3489575"/>
          </a:xfrm>
          <a:ln/>
        </p:spPr>
      </p:sp>
      <p:sp>
        <p:nvSpPr>
          <p:cNvPr id="93188" name="Rectangle 3"/>
          <p:cNvSpPr>
            <a:spLocks noGrp="1" noChangeArrowheads="1"/>
          </p:cNvSpPr>
          <p:nvPr>
            <p:ph type="body" idx="1"/>
          </p:nvPr>
        </p:nvSpPr>
        <p:spPr>
          <a:noFill/>
          <a:ln/>
        </p:spPr>
        <p:txBody>
          <a:bodyPr lIns="89051" tIns="44525" rIns="89051" bIns="44525"/>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dirty="0" smtClean="0">
              <a:latin typeface="Arial" charset="0"/>
            </a:endParaRPr>
          </a:p>
        </p:txBody>
      </p:sp>
      <p:sp>
        <p:nvSpPr>
          <p:cNvPr id="4" name="Slide Number Placeholder 3"/>
          <p:cNvSpPr>
            <a:spLocks noGrp="1"/>
          </p:cNvSpPr>
          <p:nvPr>
            <p:ph type="sldNum" sz="quarter" idx="5"/>
          </p:nvPr>
        </p:nvSpPr>
        <p:spPr/>
        <p:txBody>
          <a:bodyPr/>
          <a:lstStyle/>
          <a:p>
            <a:pPr>
              <a:defRPr/>
            </a:pPr>
            <a:fld id="{E790AEF5-0EB4-48A5-8A33-261D2F15F86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62468" name="Slide Number Placeholder 3"/>
          <p:cNvSpPr>
            <a:spLocks noGrp="1"/>
          </p:cNvSpPr>
          <p:nvPr>
            <p:ph type="sldNum" sz="quarter" idx="5"/>
          </p:nvPr>
        </p:nvSpPr>
        <p:spPr>
          <a:noFill/>
        </p:spPr>
        <p:txBody>
          <a:bodyPr/>
          <a:lstStyle/>
          <a:p>
            <a:fld id="{1FFA9222-2881-4FE3-B76C-A4DC891794B9}" type="slidenum">
              <a:rPr lang="en-US" smtClean="0">
                <a:latin typeface="Times" pitchFamily="18" charset="0"/>
              </a:rPr>
              <a:pPr/>
              <a:t>17</a:t>
            </a:fld>
            <a:endParaRPr lang="en-US"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63492" name="Slide Number Placeholder 3"/>
          <p:cNvSpPr>
            <a:spLocks noGrp="1"/>
          </p:cNvSpPr>
          <p:nvPr>
            <p:ph type="sldNum" sz="quarter" idx="5"/>
          </p:nvPr>
        </p:nvSpPr>
        <p:spPr>
          <a:noFill/>
        </p:spPr>
        <p:txBody>
          <a:bodyPr/>
          <a:lstStyle/>
          <a:p>
            <a:fld id="{1A00981F-0FF9-4D05-90D3-A4A67EF86ABE}" type="slidenum">
              <a:rPr lang="en-US" smtClean="0">
                <a:latin typeface="Times" pitchFamily="18" charset="0"/>
              </a:rPr>
              <a:pPr/>
              <a:t>18</a:t>
            </a:fld>
            <a:endParaRPr lang="en-US"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68612" name="Slide Number Placeholder 3"/>
          <p:cNvSpPr>
            <a:spLocks noGrp="1"/>
          </p:cNvSpPr>
          <p:nvPr>
            <p:ph type="sldNum" sz="quarter" idx="5"/>
          </p:nvPr>
        </p:nvSpPr>
        <p:spPr/>
        <p:txBody>
          <a:bodyPr/>
          <a:lstStyle/>
          <a:p>
            <a:pPr>
              <a:defRPr/>
            </a:pPr>
            <a:fld id="{6E8B3BA5-DF20-4B2E-986E-DE7CDAD76796}" type="slidenum">
              <a:rPr lang="en-US" smtClean="0">
                <a:latin typeface="Times" pitchFamily="18" charset="0"/>
              </a:rPr>
              <a:pPr>
                <a:defRPr/>
              </a:pPr>
              <a:t>19</a:t>
            </a:fld>
            <a:endParaRPr lang="en-US"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67588" name="Slide Number Placeholder 3"/>
          <p:cNvSpPr>
            <a:spLocks noGrp="1"/>
          </p:cNvSpPr>
          <p:nvPr>
            <p:ph type="sldNum" sz="quarter" idx="5"/>
          </p:nvPr>
        </p:nvSpPr>
        <p:spPr>
          <a:noFill/>
        </p:spPr>
        <p:txBody>
          <a:bodyPr/>
          <a:lstStyle/>
          <a:p>
            <a:fld id="{8A455ACB-FE92-41E6-9390-3C2C6FE54F04}" type="slidenum">
              <a:rPr lang="en-US" smtClean="0">
                <a:solidFill>
                  <a:srgbClr val="000000"/>
                </a:solidFill>
                <a:latin typeface="Times" pitchFamily="18" charset="0"/>
              </a:rPr>
              <a:pPr/>
              <a:t>20</a:t>
            </a:fld>
            <a:endParaRPr lang="en-US" smtClean="0">
              <a:solidFill>
                <a:srgbClr val="000000"/>
              </a:solidFill>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err="1" smtClean="0">
                <a:latin typeface="Arial" charset="0"/>
                <a:ea typeface="ＭＳ Ｐゴシック" pitchFamily="34" charset="-128"/>
              </a:rPr>
              <a:t>Facebook</a:t>
            </a:r>
            <a:r>
              <a:rPr lang="en-US" dirty="0" smtClean="0">
                <a:latin typeface="Arial" charset="0"/>
                <a:ea typeface="ＭＳ Ｐゴシック" pitchFamily="34" charset="-128"/>
              </a:rPr>
              <a:t>: 800 million users</a:t>
            </a:r>
          </a:p>
          <a:p>
            <a:r>
              <a:rPr lang="en-US" dirty="0" smtClean="0">
                <a:latin typeface="Arial" charset="0"/>
                <a:ea typeface="ＭＳ Ｐゴシック" pitchFamily="34" charset="-128"/>
              </a:rPr>
              <a:t>Twitter: 100 million active users</a:t>
            </a:r>
          </a:p>
          <a:p>
            <a:r>
              <a:rPr lang="en-US" dirty="0" err="1" smtClean="0">
                <a:latin typeface="Arial" charset="0"/>
                <a:ea typeface="ＭＳ Ｐゴシック" pitchFamily="34" charset="-128"/>
              </a:rPr>
              <a:t>Linkedin</a:t>
            </a:r>
            <a:r>
              <a:rPr lang="en-US" dirty="0" smtClean="0">
                <a:latin typeface="Arial" charset="0"/>
                <a:ea typeface="ＭＳ Ｐゴシック" pitchFamily="34" charset="-128"/>
              </a:rPr>
              <a:t>: 100 million users</a:t>
            </a:r>
          </a:p>
          <a:p>
            <a:r>
              <a:rPr lang="en-US" dirty="0" smtClean="0">
                <a:latin typeface="Arial" charset="0"/>
                <a:ea typeface="ＭＳ Ｐゴシック" pitchFamily="34" charset="-128"/>
              </a:rPr>
              <a:t>Source: Company websites</a:t>
            </a:r>
          </a:p>
          <a:p>
            <a:r>
              <a:rPr lang="en-US" dirty="0" smtClean="0">
                <a:latin typeface="Arial" charset="0"/>
                <a:ea typeface="ＭＳ Ｐゴシック" pitchFamily="34" charset="-128"/>
              </a:rPr>
              <a:t>Total data growing 2010-1014, CAGR of 48% (22% structured, 58% unstructured) Source: IDC, Morgan Stanley Research</a:t>
            </a:r>
          </a:p>
          <a:p>
            <a:endParaRPr lang="en-US" dirty="0" smtClean="0">
              <a:latin typeface="Arial" charset="0"/>
              <a:ea typeface="ＭＳ Ｐゴシック" pitchFamily="34" charset="-128"/>
            </a:endParaRPr>
          </a:p>
        </p:txBody>
      </p:sp>
      <p:sp>
        <p:nvSpPr>
          <p:cNvPr id="52228" name="Slide Number Placeholder 3"/>
          <p:cNvSpPr>
            <a:spLocks noGrp="1"/>
          </p:cNvSpPr>
          <p:nvPr>
            <p:ph type="sldNum" sz="quarter" idx="5"/>
          </p:nvPr>
        </p:nvSpPr>
        <p:spPr>
          <a:noFill/>
        </p:spPr>
        <p:txBody>
          <a:bodyPr/>
          <a:lstStyle/>
          <a:p>
            <a:fld id="{C3CCF523-8424-4100-AACC-0F00F2270D8F}" type="slidenum">
              <a:rPr lang="en-US" smtClean="0">
                <a:latin typeface="Times" pitchFamily="18" charset="0"/>
              </a:rPr>
              <a:pPr/>
              <a:t>23</a:t>
            </a:fld>
            <a:endParaRPr lang="en-U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9" name="Group 8"/>
          <p:cNvGrpSpPr/>
          <p:nvPr userDrawn="1"/>
        </p:nvGrpSpPr>
        <p:grpSpPr>
          <a:xfrm>
            <a:off x="1600200" y="8522891"/>
            <a:ext cx="5993450" cy="749697"/>
            <a:chOff x="4957762" y="8540750"/>
            <a:chExt cx="9239251" cy="1155701"/>
          </a:xfrm>
          <a:solidFill>
            <a:schemeClr val="tx2"/>
          </a:solidFill>
        </p:grpSpPr>
        <p:sp>
          <p:nvSpPr>
            <p:cNvPr id="10" name="Freeform 44"/>
            <p:cNvSpPr>
              <a:spLocks noEditPoints="1"/>
            </p:cNvSpPr>
            <p:nvPr/>
          </p:nvSpPr>
          <p:spPr bwMode="auto">
            <a:xfrm>
              <a:off x="4957762" y="8540750"/>
              <a:ext cx="8902700" cy="1155701"/>
            </a:xfrm>
            <a:custGeom>
              <a:avLst/>
              <a:gdLst>
                <a:gd name="T0" fmla="*/ 329 w 661"/>
                <a:gd name="T1" fmla="*/ 56 h 86"/>
                <a:gd name="T2" fmla="*/ 264 w 661"/>
                <a:gd name="T3" fmla="*/ 86 h 86"/>
                <a:gd name="T4" fmla="*/ 296 w 661"/>
                <a:gd name="T5" fmla="*/ 6 h 86"/>
                <a:gd name="T6" fmla="*/ 316 w 661"/>
                <a:gd name="T7" fmla="*/ 6 h 86"/>
                <a:gd name="T8" fmla="*/ 348 w 661"/>
                <a:gd name="T9" fmla="*/ 86 h 86"/>
                <a:gd name="T10" fmla="*/ 295 w 661"/>
                <a:gd name="T11" fmla="*/ 71 h 86"/>
                <a:gd name="T12" fmla="*/ 486 w 661"/>
                <a:gd name="T13" fmla="*/ 71 h 86"/>
                <a:gd name="T14" fmla="*/ 470 w 661"/>
                <a:gd name="T15" fmla="*/ 1 h 86"/>
                <a:gd name="T16" fmla="*/ 472 w 661"/>
                <a:gd name="T17" fmla="*/ 84 h 86"/>
                <a:gd name="T18" fmla="*/ 553 w 661"/>
                <a:gd name="T19" fmla="*/ 86 h 86"/>
                <a:gd name="T20" fmla="*/ 486 w 661"/>
                <a:gd name="T21" fmla="*/ 71 h 86"/>
                <a:gd name="T22" fmla="*/ 244 w 661"/>
                <a:gd name="T23" fmla="*/ 30 h 86"/>
                <a:gd name="T24" fmla="*/ 143 w 661"/>
                <a:gd name="T25" fmla="*/ 1 h 86"/>
                <a:gd name="T26" fmla="*/ 160 w 661"/>
                <a:gd name="T27" fmla="*/ 86 h 86"/>
                <a:gd name="T28" fmla="*/ 214 w 661"/>
                <a:gd name="T29" fmla="*/ 16 h 86"/>
                <a:gd name="T30" fmla="*/ 214 w 661"/>
                <a:gd name="T31" fmla="*/ 44 h 86"/>
                <a:gd name="T32" fmla="*/ 216 w 661"/>
                <a:gd name="T33" fmla="*/ 86 h 86"/>
                <a:gd name="T34" fmla="*/ 207 w 661"/>
                <a:gd name="T35" fmla="*/ 59 h 86"/>
                <a:gd name="T36" fmla="*/ 42 w 661"/>
                <a:gd name="T37" fmla="*/ 86 h 86"/>
                <a:gd name="T38" fmla="*/ 42 w 661"/>
                <a:gd name="T39" fmla="*/ 1 h 86"/>
                <a:gd name="T40" fmla="*/ 134 w 661"/>
                <a:gd name="T41" fmla="*/ 44 h 86"/>
                <a:gd name="T42" fmla="*/ 42 w 661"/>
                <a:gd name="T43" fmla="*/ 86 h 86"/>
                <a:gd name="T44" fmla="*/ 118 w 661"/>
                <a:gd name="T45" fmla="*/ 44 h 86"/>
                <a:gd name="T46" fmla="*/ 43 w 661"/>
                <a:gd name="T47" fmla="*/ 16 h 86"/>
                <a:gd name="T48" fmla="*/ 43 w 661"/>
                <a:gd name="T49" fmla="*/ 71 h 86"/>
                <a:gd name="T50" fmla="*/ 402 w 661"/>
                <a:gd name="T51" fmla="*/ 86 h 86"/>
                <a:gd name="T52" fmla="*/ 402 w 661"/>
                <a:gd name="T53" fmla="*/ 1 h 86"/>
                <a:gd name="T54" fmla="*/ 451 w 661"/>
                <a:gd name="T55" fmla="*/ 16 h 86"/>
                <a:gd name="T56" fmla="*/ 375 w 661"/>
                <a:gd name="T57" fmla="*/ 44 h 86"/>
                <a:gd name="T58" fmla="*/ 462 w 661"/>
                <a:gd name="T59" fmla="*/ 71 h 86"/>
                <a:gd name="T60" fmla="*/ 402 w 661"/>
                <a:gd name="T61" fmla="*/ 86 h 86"/>
                <a:gd name="T62" fmla="*/ 576 w 661"/>
                <a:gd name="T63" fmla="*/ 51 h 86"/>
                <a:gd name="T64" fmla="*/ 656 w 661"/>
                <a:gd name="T65" fmla="*/ 36 h 86"/>
                <a:gd name="T66" fmla="*/ 602 w 661"/>
                <a:gd name="T67" fmla="*/ 16 h 86"/>
                <a:gd name="T68" fmla="*/ 660 w 661"/>
                <a:gd name="T69" fmla="*/ 1 h 86"/>
                <a:gd name="T70" fmla="*/ 559 w 661"/>
                <a:gd name="T71" fmla="*/ 44 h 86"/>
                <a:gd name="T72" fmla="*/ 652 w 661"/>
                <a:gd name="T73" fmla="*/ 86 h 86"/>
                <a:gd name="T74" fmla="*/ 602 w 661"/>
                <a:gd name="T75"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1" h="86">
                  <a:moveTo>
                    <a:pt x="285" y="56"/>
                  </a:moveTo>
                  <a:cubicBezTo>
                    <a:pt x="329" y="56"/>
                    <a:pt x="329" y="56"/>
                    <a:pt x="329" y="56"/>
                  </a:cubicBezTo>
                  <a:cubicBezTo>
                    <a:pt x="306" y="19"/>
                    <a:pt x="306" y="19"/>
                    <a:pt x="306" y="19"/>
                  </a:cubicBezTo>
                  <a:cubicBezTo>
                    <a:pt x="264" y="86"/>
                    <a:pt x="264" y="86"/>
                    <a:pt x="264" y="86"/>
                  </a:cubicBezTo>
                  <a:cubicBezTo>
                    <a:pt x="244" y="86"/>
                    <a:pt x="244" y="86"/>
                    <a:pt x="244" y="86"/>
                  </a:cubicBezTo>
                  <a:cubicBezTo>
                    <a:pt x="296" y="6"/>
                    <a:pt x="296" y="6"/>
                    <a:pt x="296" y="6"/>
                  </a:cubicBezTo>
                  <a:cubicBezTo>
                    <a:pt x="298" y="2"/>
                    <a:pt x="302" y="0"/>
                    <a:pt x="306" y="0"/>
                  </a:cubicBezTo>
                  <a:cubicBezTo>
                    <a:pt x="310" y="0"/>
                    <a:pt x="314" y="2"/>
                    <a:pt x="316" y="6"/>
                  </a:cubicBezTo>
                  <a:cubicBezTo>
                    <a:pt x="368" y="86"/>
                    <a:pt x="368" y="86"/>
                    <a:pt x="368" y="86"/>
                  </a:cubicBezTo>
                  <a:cubicBezTo>
                    <a:pt x="348" y="86"/>
                    <a:pt x="348" y="86"/>
                    <a:pt x="348" y="86"/>
                  </a:cubicBezTo>
                  <a:cubicBezTo>
                    <a:pt x="339" y="71"/>
                    <a:pt x="339" y="71"/>
                    <a:pt x="339" y="71"/>
                  </a:cubicBezTo>
                  <a:cubicBezTo>
                    <a:pt x="295" y="71"/>
                    <a:pt x="295" y="71"/>
                    <a:pt x="295" y="71"/>
                  </a:cubicBezTo>
                  <a:cubicBezTo>
                    <a:pt x="285" y="56"/>
                    <a:pt x="285" y="56"/>
                    <a:pt x="285" y="56"/>
                  </a:cubicBezTo>
                  <a:close/>
                  <a:moveTo>
                    <a:pt x="486" y="71"/>
                  </a:moveTo>
                  <a:cubicBezTo>
                    <a:pt x="486" y="1"/>
                    <a:pt x="486" y="1"/>
                    <a:pt x="486" y="1"/>
                  </a:cubicBezTo>
                  <a:cubicBezTo>
                    <a:pt x="470" y="1"/>
                    <a:pt x="470" y="1"/>
                    <a:pt x="470" y="1"/>
                  </a:cubicBezTo>
                  <a:cubicBezTo>
                    <a:pt x="470" y="78"/>
                    <a:pt x="470" y="78"/>
                    <a:pt x="470" y="78"/>
                  </a:cubicBezTo>
                  <a:cubicBezTo>
                    <a:pt x="470" y="80"/>
                    <a:pt x="470" y="82"/>
                    <a:pt x="472" y="84"/>
                  </a:cubicBezTo>
                  <a:cubicBezTo>
                    <a:pt x="474" y="86"/>
                    <a:pt x="476" y="86"/>
                    <a:pt x="478" y="86"/>
                  </a:cubicBezTo>
                  <a:cubicBezTo>
                    <a:pt x="553" y="86"/>
                    <a:pt x="553" y="86"/>
                    <a:pt x="553" y="86"/>
                  </a:cubicBezTo>
                  <a:cubicBezTo>
                    <a:pt x="562" y="71"/>
                    <a:pt x="562" y="71"/>
                    <a:pt x="562" y="71"/>
                  </a:cubicBezTo>
                  <a:cubicBezTo>
                    <a:pt x="486" y="71"/>
                    <a:pt x="486" y="71"/>
                    <a:pt x="486" y="71"/>
                  </a:cubicBezTo>
                  <a:close/>
                  <a:moveTo>
                    <a:pt x="215" y="59"/>
                  </a:moveTo>
                  <a:cubicBezTo>
                    <a:pt x="231" y="59"/>
                    <a:pt x="244" y="46"/>
                    <a:pt x="244" y="30"/>
                  </a:cubicBezTo>
                  <a:cubicBezTo>
                    <a:pt x="244" y="14"/>
                    <a:pt x="231" y="1"/>
                    <a:pt x="215" y="1"/>
                  </a:cubicBezTo>
                  <a:cubicBezTo>
                    <a:pt x="143" y="1"/>
                    <a:pt x="143" y="1"/>
                    <a:pt x="143" y="1"/>
                  </a:cubicBezTo>
                  <a:cubicBezTo>
                    <a:pt x="143" y="86"/>
                    <a:pt x="143" y="86"/>
                    <a:pt x="143" y="86"/>
                  </a:cubicBezTo>
                  <a:cubicBezTo>
                    <a:pt x="160" y="86"/>
                    <a:pt x="160" y="86"/>
                    <a:pt x="160" y="86"/>
                  </a:cubicBezTo>
                  <a:cubicBezTo>
                    <a:pt x="160" y="16"/>
                    <a:pt x="160" y="16"/>
                    <a:pt x="160" y="16"/>
                  </a:cubicBezTo>
                  <a:cubicBezTo>
                    <a:pt x="214" y="16"/>
                    <a:pt x="214" y="16"/>
                    <a:pt x="214" y="16"/>
                  </a:cubicBezTo>
                  <a:cubicBezTo>
                    <a:pt x="221" y="16"/>
                    <a:pt x="228" y="22"/>
                    <a:pt x="228" y="30"/>
                  </a:cubicBezTo>
                  <a:cubicBezTo>
                    <a:pt x="228" y="38"/>
                    <a:pt x="221" y="44"/>
                    <a:pt x="214" y="44"/>
                  </a:cubicBezTo>
                  <a:cubicBezTo>
                    <a:pt x="168" y="44"/>
                    <a:pt x="168" y="44"/>
                    <a:pt x="168" y="44"/>
                  </a:cubicBezTo>
                  <a:cubicBezTo>
                    <a:pt x="216" y="86"/>
                    <a:pt x="216" y="86"/>
                    <a:pt x="216" y="86"/>
                  </a:cubicBezTo>
                  <a:cubicBezTo>
                    <a:pt x="240" y="86"/>
                    <a:pt x="240" y="86"/>
                    <a:pt x="240" y="86"/>
                  </a:cubicBezTo>
                  <a:cubicBezTo>
                    <a:pt x="207" y="59"/>
                    <a:pt x="207" y="59"/>
                    <a:pt x="207" y="59"/>
                  </a:cubicBezTo>
                  <a:cubicBezTo>
                    <a:pt x="215" y="59"/>
                    <a:pt x="215" y="59"/>
                    <a:pt x="215" y="59"/>
                  </a:cubicBezTo>
                  <a:close/>
                  <a:moveTo>
                    <a:pt x="42" y="86"/>
                  </a:moveTo>
                  <a:cubicBezTo>
                    <a:pt x="19" y="86"/>
                    <a:pt x="0" y="67"/>
                    <a:pt x="0" y="44"/>
                  </a:cubicBezTo>
                  <a:cubicBezTo>
                    <a:pt x="0" y="20"/>
                    <a:pt x="19" y="1"/>
                    <a:pt x="42" y="1"/>
                  </a:cubicBezTo>
                  <a:cubicBezTo>
                    <a:pt x="92" y="1"/>
                    <a:pt x="92" y="1"/>
                    <a:pt x="92" y="1"/>
                  </a:cubicBezTo>
                  <a:cubicBezTo>
                    <a:pt x="115" y="1"/>
                    <a:pt x="134" y="20"/>
                    <a:pt x="134" y="44"/>
                  </a:cubicBezTo>
                  <a:cubicBezTo>
                    <a:pt x="134" y="67"/>
                    <a:pt x="115" y="86"/>
                    <a:pt x="92" y="86"/>
                  </a:cubicBezTo>
                  <a:cubicBezTo>
                    <a:pt x="42" y="86"/>
                    <a:pt x="42" y="86"/>
                    <a:pt x="42" y="86"/>
                  </a:cubicBezTo>
                  <a:close/>
                  <a:moveTo>
                    <a:pt x="91" y="71"/>
                  </a:moveTo>
                  <a:cubicBezTo>
                    <a:pt x="106" y="71"/>
                    <a:pt x="118" y="59"/>
                    <a:pt x="118" y="44"/>
                  </a:cubicBezTo>
                  <a:cubicBezTo>
                    <a:pt x="118" y="29"/>
                    <a:pt x="106" y="16"/>
                    <a:pt x="91" y="16"/>
                  </a:cubicBezTo>
                  <a:cubicBezTo>
                    <a:pt x="43" y="16"/>
                    <a:pt x="43" y="16"/>
                    <a:pt x="43" y="16"/>
                  </a:cubicBezTo>
                  <a:cubicBezTo>
                    <a:pt x="28" y="16"/>
                    <a:pt x="16" y="29"/>
                    <a:pt x="16" y="44"/>
                  </a:cubicBezTo>
                  <a:cubicBezTo>
                    <a:pt x="16" y="59"/>
                    <a:pt x="28" y="71"/>
                    <a:pt x="43" y="71"/>
                  </a:cubicBezTo>
                  <a:cubicBezTo>
                    <a:pt x="91" y="71"/>
                    <a:pt x="91" y="71"/>
                    <a:pt x="91" y="71"/>
                  </a:cubicBezTo>
                  <a:close/>
                  <a:moveTo>
                    <a:pt x="402" y="86"/>
                  </a:moveTo>
                  <a:cubicBezTo>
                    <a:pt x="378" y="86"/>
                    <a:pt x="359" y="67"/>
                    <a:pt x="359" y="44"/>
                  </a:cubicBezTo>
                  <a:cubicBezTo>
                    <a:pt x="359" y="20"/>
                    <a:pt x="378" y="1"/>
                    <a:pt x="402" y="1"/>
                  </a:cubicBezTo>
                  <a:cubicBezTo>
                    <a:pt x="461" y="1"/>
                    <a:pt x="461" y="1"/>
                    <a:pt x="461" y="1"/>
                  </a:cubicBezTo>
                  <a:cubicBezTo>
                    <a:pt x="451" y="16"/>
                    <a:pt x="451" y="16"/>
                    <a:pt x="451" y="16"/>
                  </a:cubicBezTo>
                  <a:cubicBezTo>
                    <a:pt x="403" y="16"/>
                    <a:pt x="403" y="16"/>
                    <a:pt x="403" y="16"/>
                  </a:cubicBezTo>
                  <a:cubicBezTo>
                    <a:pt x="388" y="16"/>
                    <a:pt x="375" y="29"/>
                    <a:pt x="375" y="44"/>
                  </a:cubicBezTo>
                  <a:cubicBezTo>
                    <a:pt x="375" y="59"/>
                    <a:pt x="388" y="71"/>
                    <a:pt x="403" y="71"/>
                  </a:cubicBezTo>
                  <a:cubicBezTo>
                    <a:pt x="462" y="71"/>
                    <a:pt x="462" y="71"/>
                    <a:pt x="462" y="71"/>
                  </a:cubicBezTo>
                  <a:cubicBezTo>
                    <a:pt x="452" y="86"/>
                    <a:pt x="452" y="86"/>
                    <a:pt x="452" y="86"/>
                  </a:cubicBezTo>
                  <a:cubicBezTo>
                    <a:pt x="402" y="86"/>
                    <a:pt x="402" y="86"/>
                    <a:pt x="402" y="86"/>
                  </a:cubicBezTo>
                  <a:close/>
                  <a:moveTo>
                    <a:pt x="602" y="71"/>
                  </a:moveTo>
                  <a:cubicBezTo>
                    <a:pt x="590" y="71"/>
                    <a:pt x="579" y="63"/>
                    <a:pt x="576" y="51"/>
                  </a:cubicBezTo>
                  <a:cubicBezTo>
                    <a:pt x="646" y="51"/>
                    <a:pt x="646" y="51"/>
                    <a:pt x="646" y="51"/>
                  </a:cubicBezTo>
                  <a:cubicBezTo>
                    <a:pt x="656" y="36"/>
                    <a:pt x="656" y="36"/>
                    <a:pt x="656" y="36"/>
                  </a:cubicBezTo>
                  <a:cubicBezTo>
                    <a:pt x="576" y="36"/>
                    <a:pt x="576" y="36"/>
                    <a:pt x="576" y="36"/>
                  </a:cubicBezTo>
                  <a:cubicBezTo>
                    <a:pt x="579" y="25"/>
                    <a:pt x="590" y="16"/>
                    <a:pt x="602" y="16"/>
                  </a:cubicBezTo>
                  <a:cubicBezTo>
                    <a:pt x="650" y="16"/>
                    <a:pt x="650" y="16"/>
                    <a:pt x="650" y="16"/>
                  </a:cubicBezTo>
                  <a:cubicBezTo>
                    <a:pt x="660" y="1"/>
                    <a:pt x="660" y="1"/>
                    <a:pt x="660" y="1"/>
                  </a:cubicBezTo>
                  <a:cubicBezTo>
                    <a:pt x="601" y="1"/>
                    <a:pt x="601" y="1"/>
                    <a:pt x="601" y="1"/>
                  </a:cubicBezTo>
                  <a:cubicBezTo>
                    <a:pt x="578" y="1"/>
                    <a:pt x="559" y="20"/>
                    <a:pt x="559" y="44"/>
                  </a:cubicBezTo>
                  <a:cubicBezTo>
                    <a:pt x="559" y="67"/>
                    <a:pt x="578" y="86"/>
                    <a:pt x="601" y="86"/>
                  </a:cubicBezTo>
                  <a:cubicBezTo>
                    <a:pt x="652" y="86"/>
                    <a:pt x="652" y="86"/>
                    <a:pt x="652" y="86"/>
                  </a:cubicBezTo>
                  <a:cubicBezTo>
                    <a:pt x="661" y="71"/>
                    <a:pt x="661" y="71"/>
                    <a:pt x="661" y="71"/>
                  </a:cubicBezTo>
                  <a:cubicBezTo>
                    <a:pt x="602" y="71"/>
                    <a:pt x="602" y="71"/>
                    <a:pt x="602" y="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5"/>
            <p:cNvSpPr>
              <a:spLocks noEditPoints="1"/>
            </p:cNvSpPr>
            <p:nvPr/>
          </p:nvSpPr>
          <p:spPr bwMode="auto">
            <a:xfrm>
              <a:off x="13941425" y="8553450"/>
              <a:ext cx="255588" cy="255588"/>
            </a:xfrm>
            <a:custGeom>
              <a:avLst/>
              <a:gdLst>
                <a:gd name="T0" fmla="*/ 2 w 19"/>
                <a:gd name="T1" fmla="*/ 9 h 19"/>
                <a:gd name="T2" fmla="*/ 9 w 19"/>
                <a:gd name="T3" fmla="*/ 2 h 19"/>
                <a:gd name="T4" fmla="*/ 17 w 19"/>
                <a:gd name="T5" fmla="*/ 9 h 19"/>
                <a:gd name="T6" fmla="*/ 9 w 19"/>
                <a:gd name="T7" fmla="*/ 17 h 19"/>
                <a:gd name="T8" fmla="*/ 2 w 19"/>
                <a:gd name="T9" fmla="*/ 9 h 19"/>
                <a:gd name="T10" fmla="*/ 9 w 19"/>
                <a:gd name="T11" fmla="*/ 19 h 19"/>
                <a:gd name="T12" fmla="*/ 19 w 19"/>
                <a:gd name="T13" fmla="*/ 9 h 19"/>
                <a:gd name="T14" fmla="*/ 9 w 19"/>
                <a:gd name="T15" fmla="*/ 0 h 19"/>
                <a:gd name="T16" fmla="*/ 0 w 19"/>
                <a:gd name="T17" fmla="*/ 9 h 19"/>
                <a:gd name="T18" fmla="*/ 9 w 19"/>
                <a:gd name="T19" fmla="*/ 19 h 19"/>
                <a:gd name="T20" fmla="*/ 9 w 19"/>
                <a:gd name="T21" fmla="*/ 4 h 19"/>
                <a:gd name="T22" fmla="*/ 11 w 19"/>
                <a:gd name="T23" fmla="*/ 4 h 19"/>
                <a:gd name="T24" fmla="*/ 13 w 19"/>
                <a:gd name="T25" fmla="*/ 7 h 19"/>
                <a:gd name="T26" fmla="*/ 13 w 19"/>
                <a:gd name="T27" fmla="*/ 8 h 19"/>
                <a:gd name="T28" fmla="*/ 12 w 19"/>
                <a:gd name="T29" fmla="*/ 10 h 19"/>
                <a:gd name="T30" fmla="*/ 11 w 19"/>
                <a:gd name="T31" fmla="*/ 10 h 19"/>
                <a:gd name="T32" fmla="*/ 14 w 19"/>
                <a:gd name="T33" fmla="*/ 14 h 19"/>
                <a:gd name="T34" fmla="*/ 12 w 19"/>
                <a:gd name="T35" fmla="*/ 14 h 19"/>
                <a:gd name="T36" fmla="*/ 9 w 19"/>
                <a:gd name="T37" fmla="*/ 10 h 19"/>
                <a:gd name="T38" fmla="*/ 8 w 19"/>
                <a:gd name="T39" fmla="*/ 10 h 19"/>
                <a:gd name="T40" fmla="*/ 8 w 19"/>
                <a:gd name="T41" fmla="*/ 14 h 19"/>
                <a:gd name="T42" fmla="*/ 6 w 19"/>
                <a:gd name="T43" fmla="*/ 14 h 19"/>
                <a:gd name="T44" fmla="*/ 6 w 19"/>
                <a:gd name="T45" fmla="*/ 4 h 19"/>
                <a:gd name="T46" fmla="*/ 9 w 19"/>
                <a:gd name="T47" fmla="*/ 4 h 19"/>
                <a:gd name="T48" fmla="*/ 9 w 19"/>
                <a:gd name="T49" fmla="*/ 9 h 19"/>
                <a:gd name="T50" fmla="*/ 11 w 19"/>
                <a:gd name="T51" fmla="*/ 8 h 19"/>
                <a:gd name="T52" fmla="*/ 11 w 19"/>
                <a:gd name="T53" fmla="*/ 7 h 19"/>
                <a:gd name="T54" fmla="*/ 10 w 19"/>
                <a:gd name="T55" fmla="*/ 6 h 19"/>
                <a:gd name="T56" fmla="*/ 9 w 19"/>
                <a:gd name="T57" fmla="*/ 5 h 19"/>
                <a:gd name="T58" fmla="*/ 8 w 19"/>
                <a:gd name="T59" fmla="*/ 5 h 19"/>
                <a:gd name="T60" fmla="*/ 8 w 19"/>
                <a:gd name="T61" fmla="*/ 9 h 19"/>
                <a:gd name="T62" fmla="*/ 9 w 19"/>
                <a:gd name="T6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a:moveTo>
                    <a:pt x="2" y="9"/>
                  </a:moveTo>
                  <a:cubicBezTo>
                    <a:pt x="2" y="5"/>
                    <a:pt x="5" y="2"/>
                    <a:pt x="9" y="2"/>
                  </a:cubicBezTo>
                  <a:cubicBezTo>
                    <a:pt x="14" y="2"/>
                    <a:pt x="17" y="5"/>
                    <a:pt x="17" y="9"/>
                  </a:cubicBezTo>
                  <a:cubicBezTo>
                    <a:pt x="17" y="14"/>
                    <a:pt x="14" y="17"/>
                    <a:pt x="9" y="17"/>
                  </a:cubicBezTo>
                  <a:cubicBezTo>
                    <a:pt x="5" y="17"/>
                    <a:pt x="2" y="14"/>
                    <a:pt x="2" y="9"/>
                  </a:cubicBezTo>
                  <a:close/>
                  <a:moveTo>
                    <a:pt x="9" y="19"/>
                  </a:moveTo>
                  <a:cubicBezTo>
                    <a:pt x="15" y="19"/>
                    <a:pt x="19" y="15"/>
                    <a:pt x="19" y="9"/>
                  </a:cubicBezTo>
                  <a:cubicBezTo>
                    <a:pt x="19" y="4"/>
                    <a:pt x="15" y="0"/>
                    <a:pt x="9" y="0"/>
                  </a:cubicBezTo>
                  <a:cubicBezTo>
                    <a:pt x="4" y="0"/>
                    <a:pt x="0" y="4"/>
                    <a:pt x="0" y="9"/>
                  </a:cubicBezTo>
                  <a:cubicBezTo>
                    <a:pt x="0" y="15"/>
                    <a:pt x="4" y="19"/>
                    <a:pt x="9" y="19"/>
                  </a:cubicBezTo>
                  <a:close/>
                  <a:moveTo>
                    <a:pt x="9" y="4"/>
                  </a:moveTo>
                  <a:cubicBezTo>
                    <a:pt x="10" y="4"/>
                    <a:pt x="11" y="4"/>
                    <a:pt x="11" y="4"/>
                  </a:cubicBezTo>
                  <a:cubicBezTo>
                    <a:pt x="13" y="5"/>
                    <a:pt x="13" y="6"/>
                    <a:pt x="13" y="7"/>
                  </a:cubicBezTo>
                  <a:cubicBezTo>
                    <a:pt x="13" y="7"/>
                    <a:pt x="13" y="7"/>
                    <a:pt x="13" y="8"/>
                  </a:cubicBezTo>
                  <a:cubicBezTo>
                    <a:pt x="13" y="8"/>
                    <a:pt x="13" y="9"/>
                    <a:pt x="12" y="10"/>
                  </a:cubicBezTo>
                  <a:cubicBezTo>
                    <a:pt x="12" y="10"/>
                    <a:pt x="12" y="10"/>
                    <a:pt x="11" y="10"/>
                  </a:cubicBezTo>
                  <a:cubicBezTo>
                    <a:pt x="14" y="14"/>
                    <a:pt x="14" y="14"/>
                    <a:pt x="14" y="14"/>
                  </a:cubicBezTo>
                  <a:cubicBezTo>
                    <a:pt x="12" y="14"/>
                    <a:pt x="12" y="14"/>
                    <a:pt x="12" y="14"/>
                  </a:cubicBezTo>
                  <a:cubicBezTo>
                    <a:pt x="9" y="10"/>
                    <a:pt x="9" y="10"/>
                    <a:pt x="9" y="10"/>
                  </a:cubicBezTo>
                  <a:cubicBezTo>
                    <a:pt x="8" y="10"/>
                    <a:pt x="8" y="10"/>
                    <a:pt x="8" y="10"/>
                  </a:cubicBezTo>
                  <a:cubicBezTo>
                    <a:pt x="8" y="14"/>
                    <a:pt x="8" y="14"/>
                    <a:pt x="8" y="14"/>
                  </a:cubicBezTo>
                  <a:cubicBezTo>
                    <a:pt x="6" y="14"/>
                    <a:pt x="6" y="14"/>
                    <a:pt x="6" y="14"/>
                  </a:cubicBezTo>
                  <a:cubicBezTo>
                    <a:pt x="6" y="4"/>
                    <a:pt x="6" y="4"/>
                    <a:pt x="6" y="4"/>
                  </a:cubicBezTo>
                  <a:cubicBezTo>
                    <a:pt x="9" y="4"/>
                    <a:pt x="9" y="4"/>
                    <a:pt x="9" y="4"/>
                  </a:cubicBezTo>
                  <a:close/>
                  <a:moveTo>
                    <a:pt x="9" y="9"/>
                  </a:moveTo>
                  <a:cubicBezTo>
                    <a:pt x="10" y="9"/>
                    <a:pt x="11" y="8"/>
                    <a:pt x="11" y="8"/>
                  </a:cubicBezTo>
                  <a:cubicBezTo>
                    <a:pt x="11" y="8"/>
                    <a:pt x="11" y="7"/>
                    <a:pt x="11" y="7"/>
                  </a:cubicBezTo>
                  <a:cubicBezTo>
                    <a:pt x="11" y="6"/>
                    <a:pt x="11" y="6"/>
                    <a:pt x="10" y="6"/>
                  </a:cubicBezTo>
                  <a:cubicBezTo>
                    <a:pt x="10" y="5"/>
                    <a:pt x="10" y="5"/>
                    <a:pt x="9" y="5"/>
                  </a:cubicBezTo>
                  <a:cubicBezTo>
                    <a:pt x="8" y="5"/>
                    <a:pt x="8" y="5"/>
                    <a:pt x="8" y="5"/>
                  </a:cubicBezTo>
                  <a:cubicBezTo>
                    <a:pt x="8" y="9"/>
                    <a:pt x="8" y="9"/>
                    <a:pt x="8" y="9"/>
                  </a:cubicBezTo>
                  <a:cubicBezTo>
                    <a:pt x="9" y="9"/>
                    <a:pt x="9" y="9"/>
                    <a:pt x="9"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Content Placeholder 3"/>
          <p:cNvSpPr>
            <a:spLocks noGrp="1"/>
          </p:cNvSpPr>
          <p:nvPr>
            <p:ph sz="quarter" idx="12" hasCustomPrompt="1"/>
          </p:nvPr>
        </p:nvSpPr>
        <p:spPr>
          <a:xfrm>
            <a:off x="1428750" y="11475719"/>
            <a:ext cx="15137130" cy="671517"/>
          </a:xfrm>
        </p:spPr>
        <p:txBody>
          <a:bodyPr vert="horz" lIns="182880" tIns="91440" rIns="182880" bIns="91440" rtlCol="0">
            <a:noAutofit/>
          </a:bodyPr>
          <a:lstStyle>
            <a:lvl1pPr marL="514350" indent="-514350">
              <a:buNone/>
              <a:defRPr kumimoji="0" lang="en-US" sz="4000" b="0" i="0" u="none" strike="noStrike" kern="0" cap="none" spc="0" normalizeH="0" baseline="0" dirty="0">
                <a:ln>
                  <a:noFill/>
                </a:ln>
                <a:solidFill>
                  <a:schemeClr val="tx1"/>
                </a:solidFill>
                <a:effectLst/>
                <a:uLnTx/>
                <a:uFillTx/>
                <a:latin typeface="Arial" pitchFamily="34" charset="0"/>
                <a:cs typeface="Arial" pitchFamily="34" charset="0"/>
              </a:defRPr>
            </a:lvl1pPr>
          </a:lstStyle>
          <a:p>
            <a:pPr marL="0" marR="0" lvl="0" indent="0" defTabSz="2434698" fontAlgn="auto">
              <a:lnSpc>
                <a:spcPct val="100000"/>
              </a:lnSpc>
              <a:spcBef>
                <a:spcPts val="0"/>
              </a:spcBef>
              <a:spcAft>
                <a:spcPts val="0"/>
              </a:spcAft>
              <a:buClr>
                <a:srgbClr val="667263"/>
              </a:buClr>
              <a:buSzTx/>
              <a:tabLst/>
            </a:pPr>
            <a:r>
              <a:rPr lang="en-US" dirty="0" smtClean="0"/>
              <a:t>Presenter Name</a:t>
            </a:r>
            <a:endParaRPr lang="en-US" dirty="0"/>
          </a:p>
        </p:txBody>
      </p:sp>
      <p:sp>
        <p:nvSpPr>
          <p:cNvPr id="14" name="Content Placeholder 3"/>
          <p:cNvSpPr>
            <a:spLocks noGrp="1"/>
          </p:cNvSpPr>
          <p:nvPr>
            <p:ph sz="quarter" idx="13" hasCustomPrompt="1"/>
          </p:nvPr>
        </p:nvSpPr>
        <p:spPr>
          <a:xfrm>
            <a:off x="1428750" y="12178507"/>
            <a:ext cx="15137130" cy="805973"/>
          </a:xfrm>
        </p:spPr>
        <p:txBody>
          <a:bodyPr>
            <a:normAutofit/>
          </a:bodyPr>
          <a:lstStyle>
            <a:lvl1pPr marL="0" marR="0" indent="0" algn="l" defTabSz="2434698" rtl="0" eaLnBrk="1" fontAlgn="auto" latinLnBrk="0" hangingPunct="1">
              <a:lnSpc>
                <a:spcPct val="100000"/>
              </a:lnSpc>
              <a:spcBef>
                <a:spcPts val="0"/>
              </a:spcBef>
              <a:spcAft>
                <a:spcPts val="0"/>
              </a:spcAft>
              <a:buClr>
                <a:srgbClr val="667263"/>
              </a:buClr>
              <a:buSzTx/>
              <a:buFontTx/>
              <a:buNone/>
              <a:tabLst/>
              <a:defRPr kumimoji="0" lang="en-US" sz="3600" b="0" i="0" u="none" strike="noStrike" kern="0" cap="none" spc="0" normalizeH="0" baseline="0" dirty="0">
                <a:ln>
                  <a:noFill/>
                </a:ln>
                <a:solidFill>
                  <a:schemeClr val="accent1"/>
                </a:solidFill>
                <a:effectLst/>
                <a:uLnTx/>
                <a:uFillTx/>
                <a:latin typeface="Arial" pitchFamily="34" charset="0"/>
                <a:ea typeface="+mn-ea"/>
                <a:cs typeface="Arial" pitchFamily="34" charset="0"/>
              </a:defRPr>
            </a:lvl1pPr>
          </a:lstStyle>
          <a:p>
            <a:pPr marL="0" marR="0" lvl="0" indent="0" algn="l" defTabSz="2434698" rtl="0" eaLnBrk="1" fontAlgn="auto" latinLnBrk="0" hangingPunct="1">
              <a:lnSpc>
                <a:spcPct val="100000"/>
              </a:lnSpc>
              <a:spcBef>
                <a:spcPts val="0"/>
              </a:spcBef>
              <a:spcAft>
                <a:spcPts val="0"/>
              </a:spcAft>
              <a:buClr>
                <a:srgbClr val="667263"/>
              </a:buClr>
              <a:buSzTx/>
              <a:buFontTx/>
              <a:buNone/>
              <a:tabLst/>
              <a:defRPr/>
            </a:pPr>
            <a:r>
              <a:rPr lang="en-US" dirty="0" smtClean="0"/>
              <a:t>Presenter Title</a:t>
            </a:r>
            <a:endParaRPr lang="en-US" dirty="0"/>
          </a:p>
        </p:txBody>
      </p:sp>
      <p:sp>
        <p:nvSpPr>
          <p:cNvPr id="15" name="Content Placeholder 3"/>
          <p:cNvSpPr>
            <a:spLocks noGrp="1"/>
          </p:cNvSpPr>
          <p:nvPr>
            <p:ph sz="quarter" idx="14" hasCustomPrompt="1"/>
          </p:nvPr>
        </p:nvSpPr>
        <p:spPr>
          <a:xfrm>
            <a:off x="1428750" y="10469879"/>
            <a:ext cx="15137130" cy="671517"/>
          </a:xfrm>
        </p:spPr>
        <p:txBody>
          <a:bodyPr>
            <a:noAutofit/>
          </a:bodyPr>
          <a:lstStyle>
            <a:lvl1pPr marL="0" marR="0" indent="0" algn="l" defTabSz="2434698" rtl="0" eaLnBrk="1" fontAlgn="auto" latinLnBrk="0" hangingPunct="1">
              <a:lnSpc>
                <a:spcPct val="100000"/>
              </a:lnSpc>
              <a:spcBef>
                <a:spcPts val="0"/>
              </a:spcBef>
              <a:spcAft>
                <a:spcPts val="0"/>
              </a:spcAft>
              <a:buClr>
                <a:srgbClr val="667263"/>
              </a:buClr>
              <a:buSzTx/>
              <a:buFontTx/>
              <a:buNone/>
              <a:tabLst/>
              <a:defRPr kumimoji="0" lang="en-US" sz="4800" b="1" i="0" u="none" strike="noStrike" kern="0" cap="none" spc="0" normalizeH="0" baseline="0" dirty="0">
                <a:ln>
                  <a:noFill/>
                </a:ln>
                <a:solidFill>
                  <a:schemeClr val="tx1"/>
                </a:solidFill>
                <a:effectLst/>
                <a:uLnTx/>
                <a:uFillTx/>
                <a:latin typeface="Arial" pitchFamily="34" charset="0"/>
                <a:ea typeface="+mn-ea"/>
                <a:cs typeface="Arial" pitchFamily="34" charset="0"/>
              </a:defRPr>
            </a:lvl1pPr>
          </a:lstStyle>
          <a:p>
            <a:pPr marL="0" marR="0" lvl="0" indent="0" algn="l" defTabSz="2434698" rtl="0" eaLnBrk="1" fontAlgn="auto" latinLnBrk="0" hangingPunct="1">
              <a:lnSpc>
                <a:spcPct val="100000"/>
              </a:lnSpc>
              <a:spcBef>
                <a:spcPts val="0"/>
              </a:spcBef>
              <a:spcAft>
                <a:spcPts val="0"/>
              </a:spcAft>
              <a:buClr>
                <a:srgbClr val="667263"/>
              </a:buClr>
              <a:buSzTx/>
              <a:buFontTx/>
              <a:buNone/>
              <a:tabLst/>
              <a:defRPr/>
            </a:pPr>
            <a:r>
              <a:rPr lang="en-US" dirty="0" smtClean="0"/>
              <a:t>Presentation Title</a:t>
            </a:r>
            <a:endParaRPr lang="en-US" dirty="0"/>
          </a:p>
        </p:txBody>
      </p:sp>
      <p:sp>
        <p:nvSpPr>
          <p:cNvPr id="11" name="Rectangle 10"/>
          <p:cNvSpPr/>
          <p:nvPr userDrawn="1"/>
        </p:nvSpPr>
        <p:spPr>
          <a:xfrm flipV="1">
            <a:off x="0" y="1300943"/>
            <a:ext cx="18288000" cy="832658"/>
          </a:xfrm>
          <a:prstGeom prst="rect">
            <a:avLst/>
          </a:prstGeom>
          <a:gradFill flip="none" rotWithShape="1">
            <a:gsLst>
              <a:gs pos="0">
                <a:schemeClr val="accent5">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5"/>
          <p:cNvPicPr>
            <a:picLocks noChangeAspect="1" noChangeArrowheads="1"/>
          </p:cNvPicPr>
          <p:nvPr userDrawn="1"/>
        </p:nvPicPr>
        <p:blipFill rotWithShape="1">
          <a:blip r:embed="rId2" cstate="screen">
            <a:extLst>
              <a:ext uri="{28A0092B-C50C-407E-A947-70E740481C1C}">
                <a14:useLocalDpi xmlns:a14="http://schemas.microsoft.com/office/drawing/2010/main" xmlns=""/>
              </a:ext>
            </a:extLst>
          </a:blip>
          <a:srcRect/>
          <a:stretch/>
        </p:blipFill>
        <p:spPr bwMode="auto">
          <a:xfrm>
            <a:off x="0" y="2133601"/>
            <a:ext cx="18288000" cy="4657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686"/>
          <p:cNvPicPr>
            <a:picLocks noChangeAspect="1" noChangeArrowheads="1"/>
          </p:cNvPicPr>
          <p:nvPr userDrawn="1"/>
        </p:nvPicPr>
        <p:blipFill rotWithShape="1">
          <a:blip r:embed="rId3" cstate="screen">
            <a:extLst>
              <a:ext uri="{28A0092B-C50C-407E-A947-70E740481C1C}">
                <a14:useLocalDpi xmlns:a14="http://schemas.microsoft.com/office/drawing/2010/main" xmlns=""/>
              </a:ext>
            </a:extLst>
          </a:blip>
          <a:srcRect/>
          <a:stretch/>
        </p:blipFill>
        <p:spPr bwMode="auto">
          <a:xfrm>
            <a:off x="8578734" y="2116976"/>
            <a:ext cx="9667947" cy="47146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8" name="Group 17"/>
          <p:cNvGrpSpPr/>
          <p:nvPr userDrawn="1"/>
        </p:nvGrpSpPr>
        <p:grpSpPr>
          <a:xfrm rot="5400000">
            <a:off x="9646374" y="1918270"/>
            <a:ext cx="6407494" cy="6409531"/>
            <a:chOff x="-8039101" y="8128000"/>
            <a:chExt cx="4994275" cy="4995863"/>
          </a:xfrm>
        </p:grpSpPr>
        <p:sp>
          <p:nvSpPr>
            <p:cNvPr id="19" name="Freeform 8"/>
            <p:cNvSpPr>
              <a:spLocks noEditPoints="1"/>
            </p:cNvSpPr>
            <p:nvPr/>
          </p:nvSpPr>
          <p:spPr bwMode="auto">
            <a:xfrm>
              <a:off x="-8039101" y="8128000"/>
              <a:ext cx="4994275" cy="4995863"/>
            </a:xfrm>
            <a:custGeom>
              <a:avLst/>
              <a:gdLst>
                <a:gd name="T0" fmla="*/ 666 w 1332"/>
                <a:gd name="T1" fmla="*/ 1332 h 1332"/>
                <a:gd name="T2" fmla="*/ 0 w 1332"/>
                <a:gd name="T3" fmla="*/ 666 h 1332"/>
                <a:gd name="T4" fmla="*/ 666 w 1332"/>
                <a:gd name="T5" fmla="*/ 0 h 1332"/>
                <a:gd name="T6" fmla="*/ 1332 w 1332"/>
                <a:gd name="T7" fmla="*/ 666 h 1332"/>
                <a:gd name="T8" fmla="*/ 666 w 1332"/>
                <a:gd name="T9" fmla="*/ 1332 h 1332"/>
                <a:gd name="T10" fmla="*/ 666 w 1332"/>
                <a:gd name="T11" fmla="*/ 15 h 1332"/>
                <a:gd name="T12" fmla="*/ 14 w 1332"/>
                <a:gd name="T13" fmla="*/ 666 h 1332"/>
                <a:gd name="T14" fmla="*/ 666 w 1332"/>
                <a:gd name="T15" fmla="*/ 1317 h 1332"/>
                <a:gd name="T16" fmla="*/ 1317 w 1332"/>
                <a:gd name="T17" fmla="*/ 666 h 1332"/>
                <a:gd name="T18" fmla="*/ 666 w 1332"/>
                <a:gd name="T19" fmla="*/ 15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2" h="1332">
                  <a:moveTo>
                    <a:pt x="666" y="1332"/>
                  </a:moveTo>
                  <a:cubicBezTo>
                    <a:pt x="298" y="1332"/>
                    <a:pt x="0" y="1033"/>
                    <a:pt x="0" y="666"/>
                  </a:cubicBezTo>
                  <a:cubicBezTo>
                    <a:pt x="0" y="299"/>
                    <a:pt x="298" y="0"/>
                    <a:pt x="666" y="0"/>
                  </a:cubicBezTo>
                  <a:cubicBezTo>
                    <a:pt x="1033" y="0"/>
                    <a:pt x="1332" y="299"/>
                    <a:pt x="1332" y="666"/>
                  </a:cubicBezTo>
                  <a:cubicBezTo>
                    <a:pt x="1332" y="1033"/>
                    <a:pt x="1033" y="1332"/>
                    <a:pt x="666" y="1332"/>
                  </a:cubicBezTo>
                  <a:close/>
                  <a:moveTo>
                    <a:pt x="666" y="15"/>
                  </a:moveTo>
                  <a:cubicBezTo>
                    <a:pt x="307" y="15"/>
                    <a:pt x="14" y="307"/>
                    <a:pt x="14" y="666"/>
                  </a:cubicBezTo>
                  <a:cubicBezTo>
                    <a:pt x="14" y="1025"/>
                    <a:pt x="307" y="1317"/>
                    <a:pt x="666" y="1317"/>
                  </a:cubicBezTo>
                  <a:cubicBezTo>
                    <a:pt x="1025" y="1317"/>
                    <a:pt x="1317" y="1025"/>
                    <a:pt x="1317" y="666"/>
                  </a:cubicBezTo>
                  <a:cubicBezTo>
                    <a:pt x="1317" y="307"/>
                    <a:pt x="1025" y="15"/>
                    <a:pt x="666" y="1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4768851" y="12736513"/>
              <a:ext cx="336550" cy="338138"/>
            </a:xfrm>
            <a:custGeom>
              <a:avLst/>
              <a:gdLst>
                <a:gd name="T0" fmla="*/ 212 w 212"/>
                <a:gd name="T1" fmla="*/ 187 h 213"/>
                <a:gd name="T2" fmla="*/ 26 w 212"/>
                <a:gd name="T3" fmla="*/ 213 h 213"/>
                <a:gd name="T4" fmla="*/ 0 w 212"/>
                <a:gd name="T5" fmla="*/ 26 h 213"/>
                <a:gd name="T6" fmla="*/ 186 w 212"/>
                <a:gd name="T7" fmla="*/ 0 h 213"/>
                <a:gd name="T8" fmla="*/ 212 w 212"/>
                <a:gd name="T9" fmla="*/ 187 h 213"/>
              </a:gdLst>
              <a:ahLst/>
              <a:cxnLst>
                <a:cxn ang="0">
                  <a:pos x="T0" y="T1"/>
                </a:cxn>
                <a:cxn ang="0">
                  <a:pos x="T2" y="T3"/>
                </a:cxn>
                <a:cxn ang="0">
                  <a:pos x="T4" y="T5"/>
                </a:cxn>
                <a:cxn ang="0">
                  <a:pos x="T6" y="T7"/>
                </a:cxn>
                <a:cxn ang="0">
                  <a:pos x="T8" y="T9"/>
                </a:cxn>
              </a:cxnLst>
              <a:rect l="0" t="0" r="r" b="b"/>
              <a:pathLst>
                <a:path w="212" h="213">
                  <a:moveTo>
                    <a:pt x="212" y="187"/>
                  </a:moveTo>
                  <a:lnTo>
                    <a:pt x="26" y="213"/>
                  </a:lnTo>
                  <a:lnTo>
                    <a:pt x="0" y="26"/>
                  </a:lnTo>
                  <a:lnTo>
                    <a:pt x="186" y="0"/>
                  </a:lnTo>
                  <a:lnTo>
                    <a:pt x="212" y="18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5605464" y="10307638"/>
              <a:ext cx="311150" cy="311150"/>
            </a:xfrm>
            <a:custGeom>
              <a:avLst/>
              <a:gdLst>
                <a:gd name="T0" fmla="*/ 189 w 196"/>
                <a:gd name="T1" fmla="*/ 196 h 196"/>
                <a:gd name="T2" fmla="*/ 0 w 196"/>
                <a:gd name="T3" fmla="*/ 189 h 196"/>
                <a:gd name="T4" fmla="*/ 7 w 196"/>
                <a:gd name="T5" fmla="*/ 0 h 196"/>
                <a:gd name="T6" fmla="*/ 196 w 196"/>
                <a:gd name="T7" fmla="*/ 7 h 196"/>
                <a:gd name="T8" fmla="*/ 189 w 196"/>
                <a:gd name="T9" fmla="*/ 196 h 196"/>
              </a:gdLst>
              <a:ahLst/>
              <a:cxnLst>
                <a:cxn ang="0">
                  <a:pos x="T0" y="T1"/>
                </a:cxn>
                <a:cxn ang="0">
                  <a:pos x="T2" y="T3"/>
                </a:cxn>
                <a:cxn ang="0">
                  <a:pos x="T4" y="T5"/>
                </a:cxn>
                <a:cxn ang="0">
                  <a:pos x="T6" y="T7"/>
                </a:cxn>
                <a:cxn ang="0">
                  <a:pos x="T8" y="T9"/>
                </a:cxn>
              </a:cxnLst>
              <a:rect l="0" t="0" r="r" b="b"/>
              <a:pathLst>
                <a:path w="196" h="196">
                  <a:moveTo>
                    <a:pt x="189" y="196"/>
                  </a:moveTo>
                  <a:lnTo>
                    <a:pt x="0" y="189"/>
                  </a:lnTo>
                  <a:lnTo>
                    <a:pt x="7" y="0"/>
                  </a:lnTo>
                  <a:lnTo>
                    <a:pt x="196" y="7"/>
                  </a:lnTo>
                  <a:lnTo>
                    <a:pt x="189" y="1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EditPoints="1"/>
            </p:cNvSpPr>
            <p:nvPr/>
          </p:nvSpPr>
          <p:spPr bwMode="auto">
            <a:xfrm>
              <a:off x="-5492751" y="9621838"/>
              <a:ext cx="2136775" cy="2136775"/>
            </a:xfrm>
            <a:custGeom>
              <a:avLst/>
              <a:gdLst>
                <a:gd name="T0" fmla="*/ 285 w 570"/>
                <a:gd name="T1" fmla="*/ 570 h 570"/>
                <a:gd name="T2" fmla="*/ 0 w 570"/>
                <a:gd name="T3" fmla="*/ 285 h 570"/>
                <a:gd name="T4" fmla="*/ 285 w 570"/>
                <a:gd name="T5" fmla="*/ 0 h 570"/>
                <a:gd name="T6" fmla="*/ 570 w 570"/>
                <a:gd name="T7" fmla="*/ 285 h 570"/>
                <a:gd name="T8" fmla="*/ 285 w 570"/>
                <a:gd name="T9" fmla="*/ 570 h 570"/>
                <a:gd name="T10" fmla="*/ 285 w 570"/>
                <a:gd name="T11" fmla="*/ 10 h 570"/>
                <a:gd name="T12" fmla="*/ 10 w 570"/>
                <a:gd name="T13" fmla="*/ 285 h 570"/>
                <a:gd name="T14" fmla="*/ 285 w 570"/>
                <a:gd name="T15" fmla="*/ 560 h 570"/>
                <a:gd name="T16" fmla="*/ 560 w 570"/>
                <a:gd name="T17" fmla="*/ 285 h 570"/>
                <a:gd name="T18" fmla="*/ 285 w 570"/>
                <a:gd name="T19" fmla="*/ 1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0" h="570">
                  <a:moveTo>
                    <a:pt x="285" y="570"/>
                  </a:moveTo>
                  <a:cubicBezTo>
                    <a:pt x="128" y="570"/>
                    <a:pt x="0" y="442"/>
                    <a:pt x="0" y="285"/>
                  </a:cubicBezTo>
                  <a:cubicBezTo>
                    <a:pt x="0" y="128"/>
                    <a:pt x="128" y="0"/>
                    <a:pt x="285" y="0"/>
                  </a:cubicBezTo>
                  <a:cubicBezTo>
                    <a:pt x="442" y="0"/>
                    <a:pt x="570" y="128"/>
                    <a:pt x="570" y="285"/>
                  </a:cubicBezTo>
                  <a:cubicBezTo>
                    <a:pt x="570" y="442"/>
                    <a:pt x="442" y="570"/>
                    <a:pt x="285" y="570"/>
                  </a:cubicBezTo>
                  <a:close/>
                  <a:moveTo>
                    <a:pt x="285" y="10"/>
                  </a:moveTo>
                  <a:cubicBezTo>
                    <a:pt x="133" y="10"/>
                    <a:pt x="10" y="133"/>
                    <a:pt x="10" y="285"/>
                  </a:cubicBezTo>
                  <a:cubicBezTo>
                    <a:pt x="10" y="437"/>
                    <a:pt x="133" y="560"/>
                    <a:pt x="285" y="560"/>
                  </a:cubicBezTo>
                  <a:cubicBezTo>
                    <a:pt x="437" y="560"/>
                    <a:pt x="560" y="437"/>
                    <a:pt x="560" y="285"/>
                  </a:cubicBezTo>
                  <a:cubicBezTo>
                    <a:pt x="560" y="133"/>
                    <a:pt x="437" y="10"/>
                    <a:pt x="285"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userDrawn="1"/>
        </p:nvGrpSpPr>
        <p:grpSpPr>
          <a:xfrm>
            <a:off x="13736170" y="2278704"/>
            <a:ext cx="4413716" cy="4414621"/>
            <a:chOff x="-11158539" y="2236788"/>
            <a:chExt cx="7735888" cy="7737475"/>
          </a:xfrm>
        </p:grpSpPr>
        <p:sp>
          <p:nvSpPr>
            <p:cNvPr id="24" name="Freeform 6"/>
            <p:cNvSpPr>
              <a:spLocks noEditPoints="1"/>
            </p:cNvSpPr>
            <p:nvPr/>
          </p:nvSpPr>
          <p:spPr bwMode="auto">
            <a:xfrm>
              <a:off x="-11158539" y="2236788"/>
              <a:ext cx="7735888" cy="7737475"/>
            </a:xfrm>
            <a:custGeom>
              <a:avLst/>
              <a:gdLst>
                <a:gd name="T0" fmla="*/ 1032 w 2063"/>
                <a:gd name="T1" fmla="*/ 2063 h 2063"/>
                <a:gd name="T2" fmla="*/ 0 w 2063"/>
                <a:gd name="T3" fmla="*/ 1032 h 2063"/>
                <a:gd name="T4" fmla="*/ 1032 w 2063"/>
                <a:gd name="T5" fmla="*/ 0 h 2063"/>
                <a:gd name="T6" fmla="*/ 2063 w 2063"/>
                <a:gd name="T7" fmla="*/ 1032 h 2063"/>
                <a:gd name="T8" fmla="*/ 1032 w 2063"/>
                <a:gd name="T9" fmla="*/ 2063 h 2063"/>
                <a:gd name="T10" fmla="*/ 1032 w 2063"/>
                <a:gd name="T11" fmla="*/ 51 h 2063"/>
                <a:gd name="T12" fmla="*/ 51 w 2063"/>
                <a:gd name="T13" fmla="*/ 1032 h 2063"/>
                <a:gd name="T14" fmla="*/ 1032 w 2063"/>
                <a:gd name="T15" fmla="*/ 2012 h 2063"/>
                <a:gd name="T16" fmla="*/ 2012 w 2063"/>
                <a:gd name="T17" fmla="*/ 1032 h 2063"/>
                <a:gd name="T18" fmla="*/ 1032 w 2063"/>
                <a:gd name="T19" fmla="*/ 51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3" h="2063">
                  <a:moveTo>
                    <a:pt x="1032" y="2063"/>
                  </a:moveTo>
                  <a:cubicBezTo>
                    <a:pt x="463" y="2063"/>
                    <a:pt x="0" y="1600"/>
                    <a:pt x="0" y="1032"/>
                  </a:cubicBezTo>
                  <a:cubicBezTo>
                    <a:pt x="0" y="463"/>
                    <a:pt x="463" y="0"/>
                    <a:pt x="1032" y="0"/>
                  </a:cubicBezTo>
                  <a:cubicBezTo>
                    <a:pt x="1601" y="0"/>
                    <a:pt x="2063" y="463"/>
                    <a:pt x="2063" y="1032"/>
                  </a:cubicBezTo>
                  <a:cubicBezTo>
                    <a:pt x="2063" y="1600"/>
                    <a:pt x="1601" y="2063"/>
                    <a:pt x="1032" y="2063"/>
                  </a:cubicBezTo>
                  <a:moveTo>
                    <a:pt x="1032" y="51"/>
                  </a:moveTo>
                  <a:cubicBezTo>
                    <a:pt x="491" y="51"/>
                    <a:pt x="51" y="491"/>
                    <a:pt x="51" y="1032"/>
                  </a:cubicBezTo>
                  <a:cubicBezTo>
                    <a:pt x="51" y="1572"/>
                    <a:pt x="491" y="2012"/>
                    <a:pt x="1032" y="2012"/>
                  </a:cubicBezTo>
                  <a:cubicBezTo>
                    <a:pt x="1572" y="2012"/>
                    <a:pt x="2012" y="1572"/>
                    <a:pt x="2012" y="1032"/>
                  </a:cubicBezTo>
                  <a:cubicBezTo>
                    <a:pt x="2012" y="491"/>
                    <a:pt x="1572" y="51"/>
                    <a:pt x="1032" y="51"/>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9591676" y="6021388"/>
              <a:ext cx="4991100" cy="3171825"/>
            </a:xfrm>
            <a:custGeom>
              <a:avLst/>
              <a:gdLst>
                <a:gd name="T0" fmla="*/ 57 w 3144"/>
                <a:gd name="T1" fmla="*/ 1998 h 1998"/>
                <a:gd name="T2" fmla="*/ 0 w 3144"/>
                <a:gd name="T3" fmla="*/ 1958 h 1998"/>
                <a:gd name="T4" fmla="*/ 1446 w 3144"/>
                <a:gd name="T5" fmla="*/ 0 h 1998"/>
                <a:gd name="T6" fmla="*/ 3144 w 3144"/>
                <a:gd name="T7" fmla="*/ 1682 h 1998"/>
                <a:gd name="T8" fmla="*/ 3097 w 3144"/>
                <a:gd name="T9" fmla="*/ 1731 h 1998"/>
                <a:gd name="T10" fmla="*/ 1455 w 3144"/>
                <a:gd name="T11" fmla="*/ 106 h 1998"/>
                <a:gd name="T12" fmla="*/ 57 w 3144"/>
                <a:gd name="T13" fmla="*/ 1998 h 1998"/>
              </a:gdLst>
              <a:ahLst/>
              <a:cxnLst>
                <a:cxn ang="0">
                  <a:pos x="T0" y="T1"/>
                </a:cxn>
                <a:cxn ang="0">
                  <a:pos x="T2" y="T3"/>
                </a:cxn>
                <a:cxn ang="0">
                  <a:pos x="T4" y="T5"/>
                </a:cxn>
                <a:cxn ang="0">
                  <a:pos x="T6" y="T7"/>
                </a:cxn>
                <a:cxn ang="0">
                  <a:pos x="T8" y="T9"/>
                </a:cxn>
                <a:cxn ang="0">
                  <a:pos x="T10" y="T11"/>
                </a:cxn>
                <a:cxn ang="0">
                  <a:pos x="T12" y="T13"/>
                </a:cxn>
              </a:cxnLst>
              <a:rect l="0" t="0" r="r" b="b"/>
              <a:pathLst>
                <a:path w="3144" h="1998">
                  <a:moveTo>
                    <a:pt x="57" y="1998"/>
                  </a:moveTo>
                  <a:lnTo>
                    <a:pt x="0" y="1958"/>
                  </a:lnTo>
                  <a:lnTo>
                    <a:pt x="1446" y="0"/>
                  </a:lnTo>
                  <a:lnTo>
                    <a:pt x="3144" y="1682"/>
                  </a:lnTo>
                  <a:lnTo>
                    <a:pt x="3097" y="1731"/>
                  </a:lnTo>
                  <a:lnTo>
                    <a:pt x="1455" y="106"/>
                  </a:lnTo>
                  <a:lnTo>
                    <a:pt x="57" y="19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9577389" y="6051550"/>
              <a:ext cx="4965700" cy="3130550"/>
            </a:xfrm>
            <a:custGeom>
              <a:avLst/>
              <a:gdLst>
                <a:gd name="T0" fmla="*/ 36 w 3128"/>
                <a:gd name="T1" fmla="*/ 1972 h 1972"/>
                <a:gd name="T2" fmla="*/ 0 w 3128"/>
                <a:gd name="T3" fmla="*/ 1946 h 1972"/>
                <a:gd name="T4" fmla="*/ 1439 w 3128"/>
                <a:gd name="T5" fmla="*/ 0 h 1972"/>
                <a:gd name="T6" fmla="*/ 3128 w 3128"/>
                <a:gd name="T7" fmla="*/ 1672 h 1972"/>
                <a:gd name="T8" fmla="*/ 3095 w 3128"/>
                <a:gd name="T9" fmla="*/ 1705 h 1972"/>
                <a:gd name="T10" fmla="*/ 1444 w 3128"/>
                <a:gd name="T11" fmla="*/ 68 h 1972"/>
                <a:gd name="T12" fmla="*/ 36 w 3128"/>
                <a:gd name="T13" fmla="*/ 1972 h 1972"/>
              </a:gdLst>
              <a:ahLst/>
              <a:cxnLst>
                <a:cxn ang="0">
                  <a:pos x="T0" y="T1"/>
                </a:cxn>
                <a:cxn ang="0">
                  <a:pos x="T2" y="T3"/>
                </a:cxn>
                <a:cxn ang="0">
                  <a:pos x="T4" y="T5"/>
                </a:cxn>
                <a:cxn ang="0">
                  <a:pos x="T6" y="T7"/>
                </a:cxn>
                <a:cxn ang="0">
                  <a:pos x="T8" y="T9"/>
                </a:cxn>
                <a:cxn ang="0">
                  <a:pos x="T10" y="T11"/>
                </a:cxn>
                <a:cxn ang="0">
                  <a:pos x="T12" y="T13"/>
                </a:cxn>
              </a:cxnLst>
              <a:rect l="0" t="0" r="r" b="b"/>
              <a:pathLst>
                <a:path w="3128" h="1972">
                  <a:moveTo>
                    <a:pt x="36" y="1972"/>
                  </a:moveTo>
                  <a:lnTo>
                    <a:pt x="0" y="1946"/>
                  </a:lnTo>
                  <a:lnTo>
                    <a:pt x="1439" y="0"/>
                  </a:lnTo>
                  <a:lnTo>
                    <a:pt x="3128" y="1672"/>
                  </a:lnTo>
                  <a:lnTo>
                    <a:pt x="3095" y="1705"/>
                  </a:lnTo>
                  <a:lnTo>
                    <a:pt x="1444" y="68"/>
                  </a:lnTo>
                  <a:lnTo>
                    <a:pt x="36" y="19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10442576" y="3133725"/>
              <a:ext cx="3182938" cy="3003550"/>
            </a:xfrm>
            <a:custGeom>
              <a:avLst/>
              <a:gdLst>
                <a:gd name="T0" fmla="*/ 1975 w 2005"/>
                <a:gd name="T1" fmla="*/ 1892 h 1892"/>
                <a:gd name="T2" fmla="*/ 0 w 2005"/>
                <a:gd name="T3" fmla="*/ 614 h 1892"/>
                <a:gd name="T4" fmla="*/ 23 w 2005"/>
                <a:gd name="T5" fmla="*/ 576 h 1892"/>
                <a:gd name="T6" fmla="*/ 1887 w 2005"/>
                <a:gd name="T7" fmla="*/ 1781 h 1892"/>
                <a:gd name="T8" fmla="*/ 517 w 2005"/>
                <a:gd name="T9" fmla="*/ 28 h 1892"/>
                <a:gd name="T10" fmla="*/ 552 w 2005"/>
                <a:gd name="T11" fmla="*/ 0 h 1892"/>
                <a:gd name="T12" fmla="*/ 2005 w 2005"/>
                <a:gd name="T13" fmla="*/ 1859 h 1892"/>
                <a:gd name="T14" fmla="*/ 1975 w 2005"/>
                <a:gd name="T15" fmla="*/ 1892 h 1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5" h="1892">
                  <a:moveTo>
                    <a:pt x="1975" y="1892"/>
                  </a:moveTo>
                  <a:lnTo>
                    <a:pt x="0" y="614"/>
                  </a:lnTo>
                  <a:lnTo>
                    <a:pt x="23" y="576"/>
                  </a:lnTo>
                  <a:lnTo>
                    <a:pt x="1887" y="1781"/>
                  </a:lnTo>
                  <a:lnTo>
                    <a:pt x="517" y="28"/>
                  </a:lnTo>
                  <a:lnTo>
                    <a:pt x="552" y="0"/>
                  </a:lnTo>
                  <a:lnTo>
                    <a:pt x="2005" y="1859"/>
                  </a:lnTo>
                  <a:lnTo>
                    <a:pt x="1975" y="189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7300914" y="4997450"/>
              <a:ext cx="3597275" cy="1143000"/>
            </a:xfrm>
            <a:custGeom>
              <a:avLst/>
              <a:gdLst>
                <a:gd name="T0" fmla="*/ 14 w 2266"/>
                <a:gd name="T1" fmla="*/ 720 h 720"/>
                <a:gd name="T2" fmla="*/ 0 w 2266"/>
                <a:gd name="T3" fmla="*/ 678 h 720"/>
                <a:gd name="T4" fmla="*/ 2251 w 2266"/>
                <a:gd name="T5" fmla="*/ 0 h 720"/>
                <a:gd name="T6" fmla="*/ 2266 w 2266"/>
                <a:gd name="T7" fmla="*/ 43 h 720"/>
                <a:gd name="T8" fmla="*/ 14 w 2266"/>
                <a:gd name="T9" fmla="*/ 720 h 720"/>
              </a:gdLst>
              <a:ahLst/>
              <a:cxnLst>
                <a:cxn ang="0">
                  <a:pos x="T0" y="T1"/>
                </a:cxn>
                <a:cxn ang="0">
                  <a:pos x="T2" y="T3"/>
                </a:cxn>
                <a:cxn ang="0">
                  <a:pos x="T4" y="T5"/>
                </a:cxn>
                <a:cxn ang="0">
                  <a:pos x="T6" y="T7"/>
                </a:cxn>
                <a:cxn ang="0">
                  <a:pos x="T8" y="T9"/>
                </a:cxn>
              </a:cxnLst>
              <a:rect l="0" t="0" r="r" b="b"/>
              <a:pathLst>
                <a:path w="2266" h="720">
                  <a:moveTo>
                    <a:pt x="14" y="720"/>
                  </a:moveTo>
                  <a:lnTo>
                    <a:pt x="0" y="678"/>
                  </a:lnTo>
                  <a:lnTo>
                    <a:pt x="2251" y="0"/>
                  </a:lnTo>
                  <a:lnTo>
                    <a:pt x="2266" y="43"/>
                  </a:lnTo>
                  <a:lnTo>
                    <a:pt x="14" y="7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15"/>
            <p:cNvSpPr>
              <a:spLocks noEditPoints="1"/>
            </p:cNvSpPr>
            <p:nvPr/>
          </p:nvSpPr>
          <p:spPr bwMode="auto">
            <a:xfrm>
              <a:off x="-10818814" y="6186488"/>
              <a:ext cx="3225800" cy="3078163"/>
            </a:xfrm>
            <a:custGeom>
              <a:avLst/>
              <a:gdLst>
                <a:gd name="T0" fmla="*/ 67 w 860"/>
                <a:gd name="T1" fmla="*/ 527 h 821"/>
                <a:gd name="T2" fmla="*/ 0 w 860"/>
                <a:gd name="T3" fmla="*/ 571 h 821"/>
                <a:gd name="T4" fmla="*/ 235 w 860"/>
                <a:gd name="T5" fmla="*/ 821 h 821"/>
                <a:gd name="T6" fmla="*/ 276 w 860"/>
                <a:gd name="T7" fmla="*/ 767 h 821"/>
                <a:gd name="T8" fmla="*/ 67 w 860"/>
                <a:gd name="T9" fmla="*/ 527 h 821"/>
                <a:gd name="T10" fmla="*/ 860 w 860"/>
                <a:gd name="T11" fmla="*/ 0 h 821"/>
                <a:gd name="T12" fmla="*/ 109 w 860"/>
                <a:gd name="T13" fmla="*/ 499 h 821"/>
                <a:gd name="T14" fmla="*/ 307 w 860"/>
                <a:gd name="T15" fmla="*/ 727 h 821"/>
                <a:gd name="T16" fmla="*/ 860 w 860"/>
                <a:gd name="T17"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821">
                  <a:moveTo>
                    <a:pt x="67" y="527"/>
                  </a:moveTo>
                  <a:cubicBezTo>
                    <a:pt x="37" y="547"/>
                    <a:pt x="14" y="562"/>
                    <a:pt x="0" y="571"/>
                  </a:cubicBezTo>
                  <a:cubicBezTo>
                    <a:pt x="65" y="666"/>
                    <a:pt x="145" y="750"/>
                    <a:pt x="235" y="821"/>
                  </a:cubicBezTo>
                  <a:cubicBezTo>
                    <a:pt x="244" y="809"/>
                    <a:pt x="258" y="790"/>
                    <a:pt x="276" y="767"/>
                  </a:cubicBezTo>
                  <a:cubicBezTo>
                    <a:pt x="195" y="698"/>
                    <a:pt x="124" y="617"/>
                    <a:pt x="67" y="527"/>
                  </a:cubicBezTo>
                  <a:moveTo>
                    <a:pt x="860" y="0"/>
                  </a:moveTo>
                  <a:cubicBezTo>
                    <a:pt x="790" y="46"/>
                    <a:pt x="333" y="350"/>
                    <a:pt x="109" y="499"/>
                  </a:cubicBezTo>
                  <a:cubicBezTo>
                    <a:pt x="163" y="584"/>
                    <a:pt x="230" y="661"/>
                    <a:pt x="307" y="727"/>
                  </a:cubicBezTo>
                  <a:cubicBezTo>
                    <a:pt x="468" y="515"/>
                    <a:pt x="808" y="68"/>
                    <a:pt x="86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6"/>
            <p:cNvSpPr>
              <a:spLocks/>
            </p:cNvSpPr>
            <p:nvPr/>
          </p:nvSpPr>
          <p:spPr bwMode="auto">
            <a:xfrm>
              <a:off x="-10566402" y="8058150"/>
              <a:ext cx="900113" cy="1004888"/>
            </a:xfrm>
            <a:custGeom>
              <a:avLst/>
              <a:gdLst>
                <a:gd name="T0" fmla="*/ 42 w 240"/>
                <a:gd name="T1" fmla="*/ 0 h 268"/>
                <a:gd name="T2" fmla="*/ 0 w 240"/>
                <a:gd name="T3" fmla="*/ 28 h 268"/>
                <a:gd name="T4" fmla="*/ 209 w 240"/>
                <a:gd name="T5" fmla="*/ 268 h 268"/>
                <a:gd name="T6" fmla="*/ 240 w 240"/>
                <a:gd name="T7" fmla="*/ 228 h 268"/>
                <a:gd name="T8" fmla="*/ 42 w 240"/>
                <a:gd name="T9" fmla="*/ 0 h 268"/>
              </a:gdLst>
              <a:ahLst/>
              <a:cxnLst>
                <a:cxn ang="0">
                  <a:pos x="T0" y="T1"/>
                </a:cxn>
                <a:cxn ang="0">
                  <a:pos x="T2" y="T3"/>
                </a:cxn>
                <a:cxn ang="0">
                  <a:pos x="T4" y="T5"/>
                </a:cxn>
                <a:cxn ang="0">
                  <a:pos x="T6" y="T7"/>
                </a:cxn>
                <a:cxn ang="0">
                  <a:pos x="T8" y="T9"/>
                </a:cxn>
              </a:cxnLst>
              <a:rect l="0" t="0" r="r" b="b"/>
              <a:pathLst>
                <a:path w="240" h="268">
                  <a:moveTo>
                    <a:pt x="42" y="0"/>
                  </a:moveTo>
                  <a:cubicBezTo>
                    <a:pt x="27" y="10"/>
                    <a:pt x="13" y="19"/>
                    <a:pt x="0" y="28"/>
                  </a:cubicBezTo>
                  <a:cubicBezTo>
                    <a:pt x="57" y="118"/>
                    <a:pt x="128" y="199"/>
                    <a:pt x="209" y="268"/>
                  </a:cubicBezTo>
                  <a:cubicBezTo>
                    <a:pt x="218" y="256"/>
                    <a:pt x="229" y="242"/>
                    <a:pt x="240" y="228"/>
                  </a:cubicBezTo>
                  <a:cubicBezTo>
                    <a:pt x="163" y="162"/>
                    <a:pt x="96" y="85"/>
                    <a:pt x="42"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p:cNvGrpSpPr/>
          <p:nvPr userDrawn="1"/>
        </p:nvGrpSpPr>
        <p:grpSpPr>
          <a:xfrm>
            <a:off x="1560513" y="3416989"/>
            <a:ext cx="6648451" cy="2090951"/>
            <a:chOff x="1465263" y="3582988"/>
            <a:chExt cx="7334251" cy="2306637"/>
          </a:xfrm>
        </p:grpSpPr>
        <p:sp>
          <p:nvSpPr>
            <p:cNvPr id="32" name="Freeform 2711"/>
            <p:cNvSpPr>
              <a:spLocks noEditPoints="1"/>
            </p:cNvSpPr>
            <p:nvPr/>
          </p:nvSpPr>
          <p:spPr bwMode="auto">
            <a:xfrm>
              <a:off x="1566863" y="3598863"/>
              <a:ext cx="581025" cy="855662"/>
            </a:xfrm>
            <a:custGeom>
              <a:avLst/>
              <a:gdLst>
                <a:gd name="T0" fmla="*/ 0 w 155"/>
                <a:gd name="T1" fmla="*/ 228 h 228"/>
                <a:gd name="T2" fmla="*/ 0 w 155"/>
                <a:gd name="T3" fmla="*/ 0 h 228"/>
                <a:gd name="T4" fmla="*/ 82 w 155"/>
                <a:gd name="T5" fmla="*/ 1 h 228"/>
                <a:gd name="T6" fmla="*/ 145 w 155"/>
                <a:gd name="T7" fmla="*/ 57 h 228"/>
                <a:gd name="T8" fmla="*/ 103 w 155"/>
                <a:gd name="T9" fmla="*/ 109 h 228"/>
                <a:gd name="T10" fmla="*/ 103 w 155"/>
                <a:gd name="T11" fmla="*/ 109 h 228"/>
                <a:gd name="T12" fmla="*/ 155 w 155"/>
                <a:gd name="T13" fmla="*/ 167 h 228"/>
                <a:gd name="T14" fmla="*/ 87 w 155"/>
                <a:gd name="T15" fmla="*/ 228 h 228"/>
                <a:gd name="T16" fmla="*/ 0 w 155"/>
                <a:gd name="T17" fmla="*/ 228 h 228"/>
                <a:gd name="T18" fmla="*/ 70 w 155"/>
                <a:gd name="T19" fmla="*/ 101 h 228"/>
                <a:gd name="T20" fmla="*/ 123 w 155"/>
                <a:gd name="T21" fmla="*/ 59 h 228"/>
                <a:gd name="T22" fmla="*/ 69 w 155"/>
                <a:gd name="T23" fmla="*/ 19 h 228"/>
                <a:gd name="T24" fmla="*/ 21 w 155"/>
                <a:gd name="T25" fmla="*/ 19 h 228"/>
                <a:gd name="T26" fmla="*/ 21 w 155"/>
                <a:gd name="T27" fmla="*/ 101 h 228"/>
                <a:gd name="T28" fmla="*/ 70 w 155"/>
                <a:gd name="T29" fmla="*/ 101 h 228"/>
                <a:gd name="T30" fmla="*/ 21 w 155"/>
                <a:gd name="T31" fmla="*/ 209 h 228"/>
                <a:gd name="T32" fmla="*/ 71 w 155"/>
                <a:gd name="T33" fmla="*/ 209 h 228"/>
                <a:gd name="T34" fmla="*/ 133 w 155"/>
                <a:gd name="T35" fmla="*/ 164 h 228"/>
                <a:gd name="T36" fmla="*/ 59 w 155"/>
                <a:gd name="T37" fmla="*/ 120 h 228"/>
                <a:gd name="T38" fmla="*/ 21 w 155"/>
                <a:gd name="T39" fmla="*/ 120 h 228"/>
                <a:gd name="T40" fmla="*/ 21 w 155"/>
                <a:gd name="T41" fmla="*/ 20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28">
                  <a:moveTo>
                    <a:pt x="0" y="228"/>
                  </a:moveTo>
                  <a:cubicBezTo>
                    <a:pt x="0" y="0"/>
                    <a:pt x="0" y="0"/>
                    <a:pt x="0" y="0"/>
                  </a:cubicBezTo>
                  <a:cubicBezTo>
                    <a:pt x="82" y="1"/>
                    <a:pt x="82" y="1"/>
                    <a:pt x="82" y="1"/>
                  </a:cubicBezTo>
                  <a:cubicBezTo>
                    <a:pt x="116" y="1"/>
                    <a:pt x="145" y="21"/>
                    <a:pt x="145" y="57"/>
                  </a:cubicBezTo>
                  <a:cubicBezTo>
                    <a:pt x="145" y="83"/>
                    <a:pt x="127" y="103"/>
                    <a:pt x="103" y="109"/>
                  </a:cubicBezTo>
                  <a:cubicBezTo>
                    <a:pt x="103" y="109"/>
                    <a:pt x="103" y="109"/>
                    <a:pt x="103" y="109"/>
                  </a:cubicBezTo>
                  <a:cubicBezTo>
                    <a:pt x="134" y="114"/>
                    <a:pt x="155" y="135"/>
                    <a:pt x="155" y="167"/>
                  </a:cubicBezTo>
                  <a:cubicBezTo>
                    <a:pt x="155" y="197"/>
                    <a:pt x="136" y="228"/>
                    <a:pt x="87" y="228"/>
                  </a:cubicBezTo>
                  <a:lnTo>
                    <a:pt x="0" y="228"/>
                  </a:lnTo>
                  <a:close/>
                  <a:moveTo>
                    <a:pt x="70" y="101"/>
                  </a:moveTo>
                  <a:cubicBezTo>
                    <a:pt x="97" y="101"/>
                    <a:pt x="123" y="90"/>
                    <a:pt x="123" y="59"/>
                  </a:cubicBezTo>
                  <a:cubicBezTo>
                    <a:pt x="123" y="26"/>
                    <a:pt x="96" y="20"/>
                    <a:pt x="69" y="19"/>
                  </a:cubicBezTo>
                  <a:cubicBezTo>
                    <a:pt x="21" y="19"/>
                    <a:pt x="21" y="19"/>
                    <a:pt x="21" y="19"/>
                  </a:cubicBezTo>
                  <a:cubicBezTo>
                    <a:pt x="21" y="101"/>
                    <a:pt x="21" y="101"/>
                    <a:pt x="21" y="101"/>
                  </a:cubicBezTo>
                  <a:lnTo>
                    <a:pt x="70" y="101"/>
                  </a:lnTo>
                  <a:close/>
                  <a:moveTo>
                    <a:pt x="21" y="209"/>
                  </a:moveTo>
                  <a:cubicBezTo>
                    <a:pt x="71" y="209"/>
                    <a:pt x="71" y="209"/>
                    <a:pt x="71" y="209"/>
                  </a:cubicBezTo>
                  <a:cubicBezTo>
                    <a:pt x="110" y="210"/>
                    <a:pt x="133" y="199"/>
                    <a:pt x="133" y="164"/>
                  </a:cubicBezTo>
                  <a:cubicBezTo>
                    <a:pt x="133" y="126"/>
                    <a:pt x="101" y="120"/>
                    <a:pt x="59" y="120"/>
                  </a:cubicBezTo>
                  <a:cubicBezTo>
                    <a:pt x="21" y="120"/>
                    <a:pt x="21" y="120"/>
                    <a:pt x="21" y="120"/>
                  </a:cubicBezTo>
                  <a:lnTo>
                    <a:pt x="21" y="209"/>
                  </a:ln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712"/>
            <p:cNvSpPr>
              <a:spLocks/>
            </p:cNvSpPr>
            <p:nvPr/>
          </p:nvSpPr>
          <p:spPr bwMode="auto">
            <a:xfrm>
              <a:off x="2357438" y="3598863"/>
              <a:ext cx="525463" cy="855662"/>
            </a:xfrm>
            <a:custGeom>
              <a:avLst/>
              <a:gdLst>
                <a:gd name="T0" fmla="*/ 0 w 331"/>
                <a:gd name="T1" fmla="*/ 539 h 539"/>
                <a:gd name="T2" fmla="*/ 0 w 331"/>
                <a:gd name="T3" fmla="*/ 0 h 539"/>
                <a:gd name="T4" fmla="*/ 319 w 331"/>
                <a:gd name="T5" fmla="*/ 0 h 539"/>
                <a:gd name="T6" fmla="*/ 319 w 331"/>
                <a:gd name="T7" fmla="*/ 45 h 539"/>
                <a:gd name="T8" fmla="*/ 50 w 331"/>
                <a:gd name="T9" fmla="*/ 45 h 539"/>
                <a:gd name="T10" fmla="*/ 50 w 331"/>
                <a:gd name="T11" fmla="*/ 238 h 539"/>
                <a:gd name="T12" fmla="*/ 310 w 331"/>
                <a:gd name="T13" fmla="*/ 238 h 539"/>
                <a:gd name="T14" fmla="*/ 310 w 331"/>
                <a:gd name="T15" fmla="*/ 283 h 539"/>
                <a:gd name="T16" fmla="*/ 50 w 331"/>
                <a:gd name="T17" fmla="*/ 283 h 539"/>
                <a:gd name="T18" fmla="*/ 50 w 331"/>
                <a:gd name="T19" fmla="*/ 494 h 539"/>
                <a:gd name="T20" fmla="*/ 331 w 331"/>
                <a:gd name="T21" fmla="*/ 494 h 539"/>
                <a:gd name="T22" fmla="*/ 331 w 331"/>
                <a:gd name="T23" fmla="*/ 539 h 539"/>
                <a:gd name="T24" fmla="*/ 0 w 331"/>
                <a:gd name="T25" fmla="*/ 53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539">
                  <a:moveTo>
                    <a:pt x="0" y="539"/>
                  </a:moveTo>
                  <a:lnTo>
                    <a:pt x="0" y="0"/>
                  </a:lnTo>
                  <a:lnTo>
                    <a:pt x="319" y="0"/>
                  </a:lnTo>
                  <a:lnTo>
                    <a:pt x="319" y="45"/>
                  </a:lnTo>
                  <a:lnTo>
                    <a:pt x="50" y="45"/>
                  </a:lnTo>
                  <a:lnTo>
                    <a:pt x="50" y="238"/>
                  </a:lnTo>
                  <a:lnTo>
                    <a:pt x="310" y="238"/>
                  </a:lnTo>
                  <a:lnTo>
                    <a:pt x="310" y="283"/>
                  </a:lnTo>
                  <a:lnTo>
                    <a:pt x="50" y="283"/>
                  </a:lnTo>
                  <a:lnTo>
                    <a:pt x="50" y="494"/>
                  </a:lnTo>
                  <a:lnTo>
                    <a:pt x="331" y="494"/>
                  </a:lnTo>
                  <a:lnTo>
                    <a:pt x="331" y="539"/>
                  </a:lnTo>
                  <a:lnTo>
                    <a:pt x="0" y="539"/>
                  </a:ln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713"/>
            <p:cNvSpPr>
              <a:spLocks/>
            </p:cNvSpPr>
            <p:nvPr/>
          </p:nvSpPr>
          <p:spPr bwMode="auto">
            <a:xfrm>
              <a:off x="3163888" y="3598863"/>
              <a:ext cx="622300" cy="855662"/>
            </a:xfrm>
            <a:custGeom>
              <a:avLst/>
              <a:gdLst>
                <a:gd name="T0" fmla="*/ 172 w 392"/>
                <a:gd name="T1" fmla="*/ 45 h 539"/>
                <a:gd name="T2" fmla="*/ 0 w 392"/>
                <a:gd name="T3" fmla="*/ 45 h 539"/>
                <a:gd name="T4" fmla="*/ 0 w 392"/>
                <a:gd name="T5" fmla="*/ 0 h 539"/>
                <a:gd name="T6" fmla="*/ 392 w 392"/>
                <a:gd name="T7" fmla="*/ 0 h 539"/>
                <a:gd name="T8" fmla="*/ 392 w 392"/>
                <a:gd name="T9" fmla="*/ 45 h 539"/>
                <a:gd name="T10" fmla="*/ 222 w 392"/>
                <a:gd name="T11" fmla="*/ 45 h 539"/>
                <a:gd name="T12" fmla="*/ 222 w 392"/>
                <a:gd name="T13" fmla="*/ 539 h 539"/>
                <a:gd name="T14" fmla="*/ 175 w 392"/>
                <a:gd name="T15" fmla="*/ 539 h 539"/>
                <a:gd name="T16" fmla="*/ 172 w 392"/>
                <a:gd name="T17" fmla="*/ 45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539">
                  <a:moveTo>
                    <a:pt x="172" y="45"/>
                  </a:moveTo>
                  <a:lnTo>
                    <a:pt x="0" y="45"/>
                  </a:lnTo>
                  <a:lnTo>
                    <a:pt x="0" y="0"/>
                  </a:lnTo>
                  <a:lnTo>
                    <a:pt x="392" y="0"/>
                  </a:lnTo>
                  <a:lnTo>
                    <a:pt x="392" y="45"/>
                  </a:lnTo>
                  <a:lnTo>
                    <a:pt x="222" y="45"/>
                  </a:lnTo>
                  <a:lnTo>
                    <a:pt x="222" y="539"/>
                  </a:lnTo>
                  <a:lnTo>
                    <a:pt x="175" y="539"/>
                  </a:lnTo>
                  <a:lnTo>
                    <a:pt x="172" y="45"/>
                  </a:ln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714"/>
            <p:cNvSpPr>
              <a:spLocks/>
            </p:cNvSpPr>
            <p:nvPr/>
          </p:nvSpPr>
          <p:spPr bwMode="auto">
            <a:xfrm>
              <a:off x="3921126" y="3598863"/>
              <a:ext cx="619125" cy="855662"/>
            </a:xfrm>
            <a:custGeom>
              <a:avLst/>
              <a:gdLst>
                <a:gd name="T0" fmla="*/ 0 w 390"/>
                <a:gd name="T1" fmla="*/ 539 h 539"/>
                <a:gd name="T2" fmla="*/ 0 w 390"/>
                <a:gd name="T3" fmla="*/ 0 h 539"/>
                <a:gd name="T4" fmla="*/ 47 w 390"/>
                <a:gd name="T5" fmla="*/ 0 h 539"/>
                <a:gd name="T6" fmla="*/ 47 w 390"/>
                <a:gd name="T7" fmla="*/ 236 h 539"/>
                <a:gd name="T8" fmla="*/ 343 w 390"/>
                <a:gd name="T9" fmla="*/ 236 h 539"/>
                <a:gd name="T10" fmla="*/ 343 w 390"/>
                <a:gd name="T11" fmla="*/ 0 h 539"/>
                <a:gd name="T12" fmla="*/ 390 w 390"/>
                <a:gd name="T13" fmla="*/ 0 h 539"/>
                <a:gd name="T14" fmla="*/ 390 w 390"/>
                <a:gd name="T15" fmla="*/ 539 h 539"/>
                <a:gd name="T16" fmla="*/ 343 w 390"/>
                <a:gd name="T17" fmla="*/ 539 h 539"/>
                <a:gd name="T18" fmla="*/ 343 w 390"/>
                <a:gd name="T19" fmla="*/ 281 h 539"/>
                <a:gd name="T20" fmla="*/ 47 w 390"/>
                <a:gd name="T21" fmla="*/ 281 h 539"/>
                <a:gd name="T22" fmla="*/ 47 w 390"/>
                <a:gd name="T23" fmla="*/ 539 h 539"/>
                <a:gd name="T24" fmla="*/ 0 w 390"/>
                <a:gd name="T25" fmla="*/ 53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539">
                  <a:moveTo>
                    <a:pt x="0" y="539"/>
                  </a:moveTo>
                  <a:lnTo>
                    <a:pt x="0" y="0"/>
                  </a:lnTo>
                  <a:lnTo>
                    <a:pt x="47" y="0"/>
                  </a:lnTo>
                  <a:lnTo>
                    <a:pt x="47" y="236"/>
                  </a:lnTo>
                  <a:lnTo>
                    <a:pt x="343" y="236"/>
                  </a:lnTo>
                  <a:lnTo>
                    <a:pt x="343" y="0"/>
                  </a:lnTo>
                  <a:lnTo>
                    <a:pt x="390" y="0"/>
                  </a:lnTo>
                  <a:lnTo>
                    <a:pt x="390" y="539"/>
                  </a:lnTo>
                  <a:lnTo>
                    <a:pt x="343" y="539"/>
                  </a:lnTo>
                  <a:lnTo>
                    <a:pt x="343" y="281"/>
                  </a:lnTo>
                  <a:lnTo>
                    <a:pt x="47" y="281"/>
                  </a:lnTo>
                  <a:lnTo>
                    <a:pt x="47" y="539"/>
                  </a:lnTo>
                  <a:lnTo>
                    <a:pt x="0" y="539"/>
                  </a:ln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715"/>
            <p:cNvSpPr>
              <a:spLocks/>
            </p:cNvSpPr>
            <p:nvPr/>
          </p:nvSpPr>
          <p:spPr bwMode="auto">
            <a:xfrm>
              <a:off x="4779963" y="3598863"/>
              <a:ext cx="525463" cy="855662"/>
            </a:xfrm>
            <a:custGeom>
              <a:avLst/>
              <a:gdLst>
                <a:gd name="T0" fmla="*/ 0 w 331"/>
                <a:gd name="T1" fmla="*/ 539 h 539"/>
                <a:gd name="T2" fmla="*/ 0 w 331"/>
                <a:gd name="T3" fmla="*/ 0 h 539"/>
                <a:gd name="T4" fmla="*/ 319 w 331"/>
                <a:gd name="T5" fmla="*/ 0 h 539"/>
                <a:gd name="T6" fmla="*/ 319 w 331"/>
                <a:gd name="T7" fmla="*/ 45 h 539"/>
                <a:gd name="T8" fmla="*/ 47 w 331"/>
                <a:gd name="T9" fmla="*/ 45 h 539"/>
                <a:gd name="T10" fmla="*/ 47 w 331"/>
                <a:gd name="T11" fmla="*/ 238 h 539"/>
                <a:gd name="T12" fmla="*/ 307 w 331"/>
                <a:gd name="T13" fmla="*/ 238 h 539"/>
                <a:gd name="T14" fmla="*/ 307 w 331"/>
                <a:gd name="T15" fmla="*/ 283 h 539"/>
                <a:gd name="T16" fmla="*/ 47 w 331"/>
                <a:gd name="T17" fmla="*/ 283 h 539"/>
                <a:gd name="T18" fmla="*/ 47 w 331"/>
                <a:gd name="T19" fmla="*/ 494 h 539"/>
                <a:gd name="T20" fmla="*/ 331 w 331"/>
                <a:gd name="T21" fmla="*/ 494 h 539"/>
                <a:gd name="T22" fmla="*/ 331 w 331"/>
                <a:gd name="T23" fmla="*/ 539 h 539"/>
                <a:gd name="T24" fmla="*/ 0 w 331"/>
                <a:gd name="T25" fmla="*/ 53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539">
                  <a:moveTo>
                    <a:pt x="0" y="539"/>
                  </a:moveTo>
                  <a:lnTo>
                    <a:pt x="0" y="0"/>
                  </a:lnTo>
                  <a:lnTo>
                    <a:pt x="319" y="0"/>
                  </a:lnTo>
                  <a:lnTo>
                    <a:pt x="319" y="45"/>
                  </a:lnTo>
                  <a:lnTo>
                    <a:pt x="47" y="45"/>
                  </a:lnTo>
                  <a:lnTo>
                    <a:pt x="47" y="238"/>
                  </a:lnTo>
                  <a:lnTo>
                    <a:pt x="307" y="238"/>
                  </a:lnTo>
                  <a:lnTo>
                    <a:pt x="307" y="283"/>
                  </a:lnTo>
                  <a:lnTo>
                    <a:pt x="47" y="283"/>
                  </a:lnTo>
                  <a:lnTo>
                    <a:pt x="47" y="494"/>
                  </a:lnTo>
                  <a:lnTo>
                    <a:pt x="331" y="494"/>
                  </a:lnTo>
                  <a:lnTo>
                    <a:pt x="331" y="539"/>
                  </a:lnTo>
                  <a:lnTo>
                    <a:pt x="0" y="539"/>
                  </a:ln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716"/>
            <p:cNvSpPr>
              <a:spLocks/>
            </p:cNvSpPr>
            <p:nvPr/>
          </p:nvSpPr>
          <p:spPr bwMode="auto">
            <a:xfrm>
              <a:off x="5822951" y="3598863"/>
              <a:ext cx="479425" cy="855662"/>
            </a:xfrm>
            <a:custGeom>
              <a:avLst/>
              <a:gdLst>
                <a:gd name="T0" fmla="*/ 0 w 302"/>
                <a:gd name="T1" fmla="*/ 539 h 539"/>
                <a:gd name="T2" fmla="*/ 0 w 302"/>
                <a:gd name="T3" fmla="*/ 0 h 539"/>
                <a:gd name="T4" fmla="*/ 302 w 302"/>
                <a:gd name="T5" fmla="*/ 0 h 539"/>
                <a:gd name="T6" fmla="*/ 302 w 302"/>
                <a:gd name="T7" fmla="*/ 45 h 539"/>
                <a:gd name="T8" fmla="*/ 47 w 302"/>
                <a:gd name="T9" fmla="*/ 45 h 539"/>
                <a:gd name="T10" fmla="*/ 47 w 302"/>
                <a:gd name="T11" fmla="*/ 236 h 539"/>
                <a:gd name="T12" fmla="*/ 292 w 302"/>
                <a:gd name="T13" fmla="*/ 236 h 539"/>
                <a:gd name="T14" fmla="*/ 292 w 302"/>
                <a:gd name="T15" fmla="*/ 281 h 539"/>
                <a:gd name="T16" fmla="*/ 47 w 302"/>
                <a:gd name="T17" fmla="*/ 281 h 539"/>
                <a:gd name="T18" fmla="*/ 47 w 302"/>
                <a:gd name="T19" fmla="*/ 539 h 539"/>
                <a:gd name="T20" fmla="*/ 0 w 302"/>
                <a:gd name="T21" fmla="*/ 53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539">
                  <a:moveTo>
                    <a:pt x="0" y="539"/>
                  </a:moveTo>
                  <a:lnTo>
                    <a:pt x="0" y="0"/>
                  </a:lnTo>
                  <a:lnTo>
                    <a:pt x="302" y="0"/>
                  </a:lnTo>
                  <a:lnTo>
                    <a:pt x="302" y="45"/>
                  </a:lnTo>
                  <a:lnTo>
                    <a:pt x="47" y="45"/>
                  </a:lnTo>
                  <a:lnTo>
                    <a:pt x="47" y="236"/>
                  </a:lnTo>
                  <a:lnTo>
                    <a:pt x="292" y="236"/>
                  </a:lnTo>
                  <a:lnTo>
                    <a:pt x="292" y="281"/>
                  </a:lnTo>
                  <a:lnTo>
                    <a:pt x="47" y="281"/>
                  </a:lnTo>
                  <a:lnTo>
                    <a:pt x="47" y="539"/>
                  </a:lnTo>
                  <a:lnTo>
                    <a:pt x="0" y="539"/>
                  </a:ln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2717"/>
            <p:cNvSpPr>
              <a:spLocks noChangeArrowheads="1"/>
            </p:cNvSpPr>
            <p:nvPr/>
          </p:nvSpPr>
          <p:spPr bwMode="auto">
            <a:xfrm>
              <a:off x="6492876" y="3594100"/>
              <a:ext cx="76200" cy="860425"/>
            </a:xfrm>
            <a:prstGeom prst="rect">
              <a:avLst/>
            </a:pr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718"/>
            <p:cNvSpPr>
              <a:spLocks noEditPoints="1"/>
            </p:cNvSpPr>
            <p:nvPr/>
          </p:nvSpPr>
          <p:spPr bwMode="auto">
            <a:xfrm>
              <a:off x="6815138" y="3598863"/>
              <a:ext cx="593725" cy="855662"/>
            </a:xfrm>
            <a:custGeom>
              <a:avLst/>
              <a:gdLst>
                <a:gd name="T0" fmla="*/ 21 w 158"/>
                <a:gd name="T1" fmla="*/ 228 h 228"/>
                <a:gd name="T2" fmla="*/ 0 w 158"/>
                <a:gd name="T3" fmla="*/ 228 h 228"/>
                <a:gd name="T4" fmla="*/ 0 w 158"/>
                <a:gd name="T5" fmla="*/ 0 h 228"/>
                <a:gd name="T6" fmla="*/ 74 w 158"/>
                <a:gd name="T7" fmla="*/ 0 h 228"/>
                <a:gd name="T8" fmla="*/ 128 w 158"/>
                <a:gd name="T9" fmla="*/ 12 h 228"/>
                <a:gd name="T10" fmla="*/ 151 w 158"/>
                <a:gd name="T11" fmla="*/ 60 h 228"/>
                <a:gd name="T12" fmla="*/ 108 w 158"/>
                <a:gd name="T13" fmla="*/ 109 h 228"/>
                <a:gd name="T14" fmla="*/ 108 w 158"/>
                <a:gd name="T15" fmla="*/ 109 h 228"/>
                <a:gd name="T16" fmla="*/ 146 w 158"/>
                <a:gd name="T17" fmla="*/ 160 h 228"/>
                <a:gd name="T18" fmla="*/ 158 w 158"/>
                <a:gd name="T19" fmla="*/ 228 h 228"/>
                <a:gd name="T20" fmla="*/ 134 w 158"/>
                <a:gd name="T21" fmla="*/ 228 h 228"/>
                <a:gd name="T22" fmla="*/ 126 w 158"/>
                <a:gd name="T23" fmla="*/ 181 h 228"/>
                <a:gd name="T24" fmla="*/ 77 w 158"/>
                <a:gd name="T25" fmla="*/ 120 h 228"/>
                <a:gd name="T26" fmla="*/ 21 w 158"/>
                <a:gd name="T27" fmla="*/ 120 h 228"/>
                <a:gd name="T28" fmla="*/ 21 w 158"/>
                <a:gd name="T29" fmla="*/ 228 h 228"/>
                <a:gd name="T30" fmla="*/ 64 w 158"/>
                <a:gd name="T31" fmla="*/ 101 h 228"/>
                <a:gd name="T32" fmla="*/ 129 w 158"/>
                <a:gd name="T33" fmla="*/ 60 h 228"/>
                <a:gd name="T34" fmla="*/ 67 w 158"/>
                <a:gd name="T35" fmla="*/ 19 h 228"/>
                <a:gd name="T36" fmla="*/ 21 w 158"/>
                <a:gd name="T37" fmla="*/ 19 h 228"/>
                <a:gd name="T38" fmla="*/ 21 w 158"/>
                <a:gd name="T39" fmla="*/ 101 h 228"/>
                <a:gd name="T40" fmla="*/ 64 w 158"/>
                <a:gd name="T41" fmla="*/ 10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228">
                  <a:moveTo>
                    <a:pt x="21" y="228"/>
                  </a:moveTo>
                  <a:cubicBezTo>
                    <a:pt x="0" y="228"/>
                    <a:pt x="0" y="228"/>
                    <a:pt x="0" y="228"/>
                  </a:cubicBezTo>
                  <a:cubicBezTo>
                    <a:pt x="0" y="0"/>
                    <a:pt x="0" y="0"/>
                    <a:pt x="0" y="0"/>
                  </a:cubicBezTo>
                  <a:cubicBezTo>
                    <a:pt x="74" y="0"/>
                    <a:pt x="74" y="0"/>
                    <a:pt x="74" y="0"/>
                  </a:cubicBezTo>
                  <a:cubicBezTo>
                    <a:pt x="94" y="0"/>
                    <a:pt x="111" y="2"/>
                    <a:pt x="128" y="12"/>
                  </a:cubicBezTo>
                  <a:cubicBezTo>
                    <a:pt x="144" y="22"/>
                    <a:pt x="151" y="38"/>
                    <a:pt x="151" y="60"/>
                  </a:cubicBezTo>
                  <a:cubicBezTo>
                    <a:pt x="151" y="85"/>
                    <a:pt x="134" y="102"/>
                    <a:pt x="108" y="109"/>
                  </a:cubicBezTo>
                  <a:cubicBezTo>
                    <a:pt x="108" y="109"/>
                    <a:pt x="108" y="109"/>
                    <a:pt x="108" y="109"/>
                  </a:cubicBezTo>
                  <a:cubicBezTo>
                    <a:pt x="137" y="114"/>
                    <a:pt x="143" y="134"/>
                    <a:pt x="146" y="160"/>
                  </a:cubicBezTo>
                  <a:cubicBezTo>
                    <a:pt x="150" y="197"/>
                    <a:pt x="149" y="214"/>
                    <a:pt x="158" y="228"/>
                  </a:cubicBezTo>
                  <a:cubicBezTo>
                    <a:pt x="134" y="228"/>
                    <a:pt x="134" y="228"/>
                    <a:pt x="134" y="228"/>
                  </a:cubicBezTo>
                  <a:cubicBezTo>
                    <a:pt x="129" y="213"/>
                    <a:pt x="127" y="197"/>
                    <a:pt x="126" y="181"/>
                  </a:cubicBezTo>
                  <a:cubicBezTo>
                    <a:pt x="121" y="129"/>
                    <a:pt x="118" y="120"/>
                    <a:pt x="77" y="120"/>
                  </a:cubicBezTo>
                  <a:cubicBezTo>
                    <a:pt x="21" y="120"/>
                    <a:pt x="21" y="120"/>
                    <a:pt x="21" y="120"/>
                  </a:cubicBezTo>
                  <a:lnTo>
                    <a:pt x="21" y="228"/>
                  </a:lnTo>
                  <a:close/>
                  <a:moveTo>
                    <a:pt x="64" y="101"/>
                  </a:moveTo>
                  <a:cubicBezTo>
                    <a:pt x="93" y="101"/>
                    <a:pt x="129" y="99"/>
                    <a:pt x="129" y="60"/>
                  </a:cubicBezTo>
                  <a:cubicBezTo>
                    <a:pt x="129" y="16"/>
                    <a:pt x="88" y="19"/>
                    <a:pt x="67" y="19"/>
                  </a:cubicBezTo>
                  <a:cubicBezTo>
                    <a:pt x="21" y="19"/>
                    <a:pt x="21" y="19"/>
                    <a:pt x="21" y="19"/>
                  </a:cubicBezTo>
                  <a:cubicBezTo>
                    <a:pt x="21" y="101"/>
                    <a:pt x="21" y="101"/>
                    <a:pt x="21" y="101"/>
                  </a:cubicBezTo>
                  <a:lnTo>
                    <a:pt x="64" y="101"/>
                  </a:ln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719"/>
            <p:cNvSpPr>
              <a:spLocks/>
            </p:cNvSpPr>
            <p:nvPr/>
          </p:nvSpPr>
          <p:spPr bwMode="auto">
            <a:xfrm>
              <a:off x="7527926" y="3582988"/>
              <a:ext cx="585788" cy="889000"/>
            </a:xfrm>
            <a:custGeom>
              <a:avLst/>
              <a:gdLst>
                <a:gd name="T0" fmla="*/ 68 w 156"/>
                <a:gd name="T1" fmla="*/ 237 h 237"/>
                <a:gd name="T2" fmla="*/ 0 w 156"/>
                <a:gd name="T3" fmla="*/ 173 h 237"/>
                <a:gd name="T4" fmla="*/ 22 w 156"/>
                <a:gd name="T5" fmla="*/ 173 h 237"/>
                <a:gd name="T6" fmla="*/ 79 w 156"/>
                <a:gd name="T7" fmla="*/ 218 h 237"/>
                <a:gd name="T8" fmla="*/ 134 w 156"/>
                <a:gd name="T9" fmla="*/ 174 h 237"/>
                <a:gd name="T10" fmla="*/ 98 w 156"/>
                <a:gd name="T11" fmla="*/ 134 h 237"/>
                <a:gd name="T12" fmla="*/ 5 w 156"/>
                <a:gd name="T13" fmla="*/ 61 h 237"/>
                <a:gd name="T14" fmla="*/ 78 w 156"/>
                <a:gd name="T15" fmla="*/ 0 h 237"/>
                <a:gd name="T16" fmla="*/ 152 w 156"/>
                <a:gd name="T17" fmla="*/ 54 h 237"/>
                <a:gd name="T18" fmla="*/ 130 w 156"/>
                <a:gd name="T19" fmla="*/ 54 h 237"/>
                <a:gd name="T20" fmla="*/ 80 w 156"/>
                <a:gd name="T21" fmla="*/ 19 h 237"/>
                <a:gd name="T22" fmla="*/ 27 w 156"/>
                <a:gd name="T23" fmla="*/ 58 h 237"/>
                <a:gd name="T24" fmla="*/ 156 w 156"/>
                <a:gd name="T25" fmla="*/ 172 h 237"/>
                <a:gd name="T26" fmla="*/ 68 w 156"/>
                <a:gd name="T2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37">
                  <a:moveTo>
                    <a:pt x="68" y="237"/>
                  </a:moveTo>
                  <a:cubicBezTo>
                    <a:pt x="31" y="237"/>
                    <a:pt x="1" y="210"/>
                    <a:pt x="0" y="173"/>
                  </a:cubicBezTo>
                  <a:cubicBezTo>
                    <a:pt x="22" y="173"/>
                    <a:pt x="22" y="173"/>
                    <a:pt x="22" y="173"/>
                  </a:cubicBezTo>
                  <a:cubicBezTo>
                    <a:pt x="23" y="208"/>
                    <a:pt x="48" y="218"/>
                    <a:pt x="79" y="218"/>
                  </a:cubicBezTo>
                  <a:cubicBezTo>
                    <a:pt x="105" y="218"/>
                    <a:pt x="134" y="203"/>
                    <a:pt x="134" y="174"/>
                  </a:cubicBezTo>
                  <a:cubicBezTo>
                    <a:pt x="134" y="151"/>
                    <a:pt x="117" y="141"/>
                    <a:pt x="98" y="134"/>
                  </a:cubicBezTo>
                  <a:cubicBezTo>
                    <a:pt x="61" y="122"/>
                    <a:pt x="5" y="110"/>
                    <a:pt x="5" y="61"/>
                  </a:cubicBezTo>
                  <a:cubicBezTo>
                    <a:pt x="5" y="21"/>
                    <a:pt x="42" y="0"/>
                    <a:pt x="78" y="0"/>
                  </a:cubicBezTo>
                  <a:cubicBezTo>
                    <a:pt x="108" y="0"/>
                    <a:pt x="147" y="10"/>
                    <a:pt x="152" y="54"/>
                  </a:cubicBezTo>
                  <a:cubicBezTo>
                    <a:pt x="130" y="54"/>
                    <a:pt x="130" y="54"/>
                    <a:pt x="130" y="54"/>
                  </a:cubicBezTo>
                  <a:cubicBezTo>
                    <a:pt x="129" y="26"/>
                    <a:pt x="104" y="19"/>
                    <a:pt x="80" y="19"/>
                  </a:cubicBezTo>
                  <a:cubicBezTo>
                    <a:pt x="57" y="19"/>
                    <a:pt x="27" y="31"/>
                    <a:pt x="27" y="58"/>
                  </a:cubicBezTo>
                  <a:cubicBezTo>
                    <a:pt x="27" y="123"/>
                    <a:pt x="156" y="94"/>
                    <a:pt x="156" y="172"/>
                  </a:cubicBezTo>
                  <a:cubicBezTo>
                    <a:pt x="156" y="222"/>
                    <a:pt x="113" y="237"/>
                    <a:pt x="68" y="237"/>
                  </a:cubicBez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720"/>
            <p:cNvSpPr>
              <a:spLocks/>
            </p:cNvSpPr>
            <p:nvPr/>
          </p:nvSpPr>
          <p:spPr bwMode="auto">
            <a:xfrm>
              <a:off x="8172451" y="3598863"/>
              <a:ext cx="627063" cy="855662"/>
            </a:xfrm>
            <a:custGeom>
              <a:avLst/>
              <a:gdLst>
                <a:gd name="T0" fmla="*/ 175 w 395"/>
                <a:gd name="T1" fmla="*/ 45 h 539"/>
                <a:gd name="T2" fmla="*/ 0 w 395"/>
                <a:gd name="T3" fmla="*/ 45 h 539"/>
                <a:gd name="T4" fmla="*/ 0 w 395"/>
                <a:gd name="T5" fmla="*/ 0 h 539"/>
                <a:gd name="T6" fmla="*/ 395 w 395"/>
                <a:gd name="T7" fmla="*/ 0 h 539"/>
                <a:gd name="T8" fmla="*/ 395 w 395"/>
                <a:gd name="T9" fmla="*/ 45 h 539"/>
                <a:gd name="T10" fmla="*/ 225 w 395"/>
                <a:gd name="T11" fmla="*/ 45 h 539"/>
                <a:gd name="T12" fmla="*/ 223 w 395"/>
                <a:gd name="T13" fmla="*/ 539 h 539"/>
                <a:gd name="T14" fmla="*/ 175 w 395"/>
                <a:gd name="T15" fmla="*/ 539 h 539"/>
                <a:gd name="T16" fmla="*/ 175 w 395"/>
                <a:gd name="T17" fmla="*/ 45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5" h="539">
                  <a:moveTo>
                    <a:pt x="175" y="45"/>
                  </a:moveTo>
                  <a:lnTo>
                    <a:pt x="0" y="45"/>
                  </a:lnTo>
                  <a:lnTo>
                    <a:pt x="0" y="0"/>
                  </a:lnTo>
                  <a:lnTo>
                    <a:pt x="395" y="0"/>
                  </a:lnTo>
                  <a:lnTo>
                    <a:pt x="395" y="45"/>
                  </a:lnTo>
                  <a:lnTo>
                    <a:pt x="225" y="45"/>
                  </a:lnTo>
                  <a:lnTo>
                    <a:pt x="223" y="539"/>
                  </a:lnTo>
                  <a:lnTo>
                    <a:pt x="175" y="539"/>
                  </a:lnTo>
                  <a:lnTo>
                    <a:pt x="175" y="45"/>
                  </a:ln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721"/>
            <p:cNvSpPr>
              <a:spLocks/>
            </p:cNvSpPr>
            <p:nvPr/>
          </p:nvSpPr>
          <p:spPr bwMode="auto">
            <a:xfrm>
              <a:off x="1465263" y="5019675"/>
              <a:ext cx="625475" cy="852487"/>
            </a:xfrm>
            <a:custGeom>
              <a:avLst/>
              <a:gdLst>
                <a:gd name="T0" fmla="*/ 175 w 394"/>
                <a:gd name="T1" fmla="*/ 45 h 537"/>
                <a:gd name="T2" fmla="*/ 0 w 394"/>
                <a:gd name="T3" fmla="*/ 45 h 537"/>
                <a:gd name="T4" fmla="*/ 0 w 394"/>
                <a:gd name="T5" fmla="*/ 0 h 537"/>
                <a:gd name="T6" fmla="*/ 394 w 394"/>
                <a:gd name="T7" fmla="*/ 0 h 537"/>
                <a:gd name="T8" fmla="*/ 394 w 394"/>
                <a:gd name="T9" fmla="*/ 45 h 537"/>
                <a:gd name="T10" fmla="*/ 222 w 394"/>
                <a:gd name="T11" fmla="*/ 45 h 537"/>
                <a:gd name="T12" fmla="*/ 222 w 394"/>
                <a:gd name="T13" fmla="*/ 537 h 537"/>
                <a:gd name="T14" fmla="*/ 175 w 394"/>
                <a:gd name="T15" fmla="*/ 537 h 537"/>
                <a:gd name="T16" fmla="*/ 175 w 394"/>
                <a:gd name="T17" fmla="*/ 45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537">
                  <a:moveTo>
                    <a:pt x="175" y="45"/>
                  </a:moveTo>
                  <a:lnTo>
                    <a:pt x="0" y="45"/>
                  </a:lnTo>
                  <a:lnTo>
                    <a:pt x="0" y="0"/>
                  </a:lnTo>
                  <a:lnTo>
                    <a:pt x="394" y="0"/>
                  </a:lnTo>
                  <a:lnTo>
                    <a:pt x="394" y="45"/>
                  </a:lnTo>
                  <a:lnTo>
                    <a:pt x="222" y="45"/>
                  </a:lnTo>
                  <a:lnTo>
                    <a:pt x="222" y="537"/>
                  </a:lnTo>
                  <a:lnTo>
                    <a:pt x="175" y="537"/>
                  </a:lnTo>
                  <a:lnTo>
                    <a:pt x="175" y="45"/>
                  </a:ln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722"/>
            <p:cNvSpPr>
              <a:spLocks noEditPoints="1"/>
            </p:cNvSpPr>
            <p:nvPr/>
          </p:nvSpPr>
          <p:spPr bwMode="auto">
            <a:xfrm>
              <a:off x="2120901" y="5000625"/>
              <a:ext cx="762000" cy="889000"/>
            </a:xfrm>
            <a:custGeom>
              <a:avLst/>
              <a:gdLst>
                <a:gd name="T0" fmla="*/ 101 w 203"/>
                <a:gd name="T1" fmla="*/ 237 h 237"/>
                <a:gd name="T2" fmla="*/ 0 w 203"/>
                <a:gd name="T3" fmla="*/ 118 h 237"/>
                <a:gd name="T4" fmla="*/ 101 w 203"/>
                <a:gd name="T5" fmla="*/ 0 h 237"/>
                <a:gd name="T6" fmla="*/ 203 w 203"/>
                <a:gd name="T7" fmla="*/ 118 h 237"/>
                <a:gd name="T8" fmla="*/ 101 w 203"/>
                <a:gd name="T9" fmla="*/ 237 h 237"/>
                <a:gd name="T10" fmla="*/ 101 w 203"/>
                <a:gd name="T11" fmla="*/ 218 h 237"/>
                <a:gd name="T12" fmla="*/ 181 w 203"/>
                <a:gd name="T13" fmla="*/ 118 h 237"/>
                <a:gd name="T14" fmla="*/ 101 w 203"/>
                <a:gd name="T15" fmla="*/ 19 h 237"/>
                <a:gd name="T16" fmla="*/ 22 w 203"/>
                <a:gd name="T17" fmla="*/ 118 h 237"/>
                <a:gd name="T18" fmla="*/ 101 w 203"/>
                <a:gd name="T19" fmla="*/ 21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37">
                  <a:moveTo>
                    <a:pt x="101" y="237"/>
                  </a:moveTo>
                  <a:cubicBezTo>
                    <a:pt x="36" y="237"/>
                    <a:pt x="0" y="189"/>
                    <a:pt x="0" y="118"/>
                  </a:cubicBezTo>
                  <a:cubicBezTo>
                    <a:pt x="0" y="48"/>
                    <a:pt x="36" y="0"/>
                    <a:pt x="101" y="0"/>
                  </a:cubicBezTo>
                  <a:cubicBezTo>
                    <a:pt x="167" y="0"/>
                    <a:pt x="203" y="48"/>
                    <a:pt x="203" y="118"/>
                  </a:cubicBezTo>
                  <a:cubicBezTo>
                    <a:pt x="203" y="189"/>
                    <a:pt x="167" y="237"/>
                    <a:pt x="101" y="237"/>
                  </a:cubicBezTo>
                  <a:close/>
                  <a:moveTo>
                    <a:pt x="101" y="218"/>
                  </a:moveTo>
                  <a:cubicBezTo>
                    <a:pt x="158" y="218"/>
                    <a:pt x="181" y="168"/>
                    <a:pt x="181" y="118"/>
                  </a:cubicBezTo>
                  <a:cubicBezTo>
                    <a:pt x="181" y="69"/>
                    <a:pt x="158" y="19"/>
                    <a:pt x="101" y="19"/>
                  </a:cubicBezTo>
                  <a:cubicBezTo>
                    <a:pt x="45" y="19"/>
                    <a:pt x="22" y="69"/>
                    <a:pt x="22" y="118"/>
                  </a:cubicBezTo>
                  <a:cubicBezTo>
                    <a:pt x="22" y="168"/>
                    <a:pt x="45" y="218"/>
                    <a:pt x="101" y="218"/>
                  </a:cubicBez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723"/>
            <p:cNvSpPr>
              <a:spLocks/>
            </p:cNvSpPr>
            <p:nvPr/>
          </p:nvSpPr>
          <p:spPr bwMode="auto">
            <a:xfrm>
              <a:off x="3414713" y="5019675"/>
              <a:ext cx="592138" cy="852487"/>
            </a:xfrm>
            <a:custGeom>
              <a:avLst/>
              <a:gdLst>
                <a:gd name="T0" fmla="*/ 0 w 373"/>
                <a:gd name="T1" fmla="*/ 537 h 537"/>
                <a:gd name="T2" fmla="*/ 0 w 373"/>
                <a:gd name="T3" fmla="*/ 0 h 537"/>
                <a:gd name="T4" fmla="*/ 47 w 373"/>
                <a:gd name="T5" fmla="*/ 0 h 537"/>
                <a:gd name="T6" fmla="*/ 50 w 373"/>
                <a:gd name="T7" fmla="*/ 237 h 537"/>
                <a:gd name="T8" fmla="*/ 288 w 373"/>
                <a:gd name="T9" fmla="*/ 0 h 537"/>
                <a:gd name="T10" fmla="*/ 350 w 373"/>
                <a:gd name="T11" fmla="*/ 0 h 537"/>
                <a:gd name="T12" fmla="*/ 102 w 373"/>
                <a:gd name="T13" fmla="*/ 241 h 537"/>
                <a:gd name="T14" fmla="*/ 373 w 373"/>
                <a:gd name="T15" fmla="*/ 537 h 537"/>
                <a:gd name="T16" fmla="*/ 307 w 373"/>
                <a:gd name="T17" fmla="*/ 537 h 537"/>
                <a:gd name="T18" fmla="*/ 50 w 373"/>
                <a:gd name="T19" fmla="*/ 255 h 537"/>
                <a:gd name="T20" fmla="*/ 47 w 373"/>
                <a:gd name="T21" fmla="*/ 537 h 537"/>
                <a:gd name="T22" fmla="*/ 0 w 373"/>
                <a:gd name="T23"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3" h="537">
                  <a:moveTo>
                    <a:pt x="0" y="537"/>
                  </a:moveTo>
                  <a:lnTo>
                    <a:pt x="0" y="0"/>
                  </a:lnTo>
                  <a:lnTo>
                    <a:pt x="47" y="0"/>
                  </a:lnTo>
                  <a:lnTo>
                    <a:pt x="50" y="237"/>
                  </a:lnTo>
                  <a:lnTo>
                    <a:pt x="288" y="0"/>
                  </a:lnTo>
                  <a:lnTo>
                    <a:pt x="350" y="0"/>
                  </a:lnTo>
                  <a:lnTo>
                    <a:pt x="102" y="241"/>
                  </a:lnTo>
                  <a:lnTo>
                    <a:pt x="373" y="537"/>
                  </a:lnTo>
                  <a:lnTo>
                    <a:pt x="307" y="537"/>
                  </a:lnTo>
                  <a:lnTo>
                    <a:pt x="50" y="255"/>
                  </a:lnTo>
                  <a:lnTo>
                    <a:pt x="47" y="537"/>
                  </a:lnTo>
                  <a:lnTo>
                    <a:pt x="0" y="537"/>
                  </a:ln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724"/>
            <p:cNvSpPr>
              <a:spLocks/>
            </p:cNvSpPr>
            <p:nvPr/>
          </p:nvSpPr>
          <p:spPr bwMode="auto">
            <a:xfrm>
              <a:off x="4119563" y="5019675"/>
              <a:ext cx="638175" cy="852487"/>
            </a:xfrm>
            <a:custGeom>
              <a:avLst/>
              <a:gdLst>
                <a:gd name="T0" fmla="*/ 0 w 402"/>
                <a:gd name="T1" fmla="*/ 0 h 537"/>
                <a:gd name="T2" fmla="*/ 57 w 402"/>
                <a:gd name="T3" fmla="*/ 0 h 537"/>
                <a:gd name="T4" fmla="*/ 352 w 402"/>
                <a:gd name="T5" fmla="*/ 473 h 537"/>
                <a:gd name="T6" fmla="*/ 355 w 402"/>
                <a:gd name="T7" fmla="*/ 473 h 537"/>
                <a:gd name="T8" fmla="*/ 355 w 402"/>
                <a:gd name="T9" fmla="*/ 0 h 537"/>
                <a:gd name="T10" fmla="*/ 402 w 402"/>
                <a:gd name="T11" fmla="*/ 0 h 537"/>
                <a:gd name="T12" fmla="*/ 402 w 402"/>
                <a:gd name="T13" fmla="*/ 537 h 537"/>
                <a:gd name="T14" fmla="*/ 340 w 402"/>
                <a:gd name="T15" fmla="*/ 537 h 537"/>
                <a:gd name="T16" fmla="*/ 50 w 402"/>
                <a:gd name="T17" fmla="*/ 74 h 537"/>
                <a:gd name="T18" fmla="*/ 50 w 402"/>
                <a:gd name="T19" fmla="*/ 74 h 537"/>
                <a:gd name="T20" fmla="*/ 50 w 402"/>
                <a:gd name="T21" fmla="*/ 537 h 537"/>
                <a:gd name="T22" fmla="*/ 0 w 402"/>
                <a:gd name="T23" fmla="*/ 537 h 537"/>
                <a:gd name="T24" fmla="*/ 0 w 402"/>
                <a:gd name="T25"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537">
                  <a:moveTo>
                    <a:pt x="0" y="0"/>
                  </a:moveTo>
                  <a:lnTo>
                    <a:pt x="57" y="0"/>
                  </a:lnTo>
                  <a:lnTo>
                    <a:pt x="352" y="473"/>
                  </a:lnTo>
                  <a:lnTo>
                    <a:pt x="355" y="473"/>
                  </a:lnTo>
                  <a:lnTo>
                    <a:pt x="355" y="0"/>
                  </a:lnTo>
                  <a:lnTo>
                    <a:pt x="402" y="0"/>
                  </a:lnTo>
                  <a:lnTo>
                    <a:pt x="402" y="537"/>
                  </a:lnTo>
                  <a:lnTo>
                    <a:pt x="340" y="537"/>
                  </a:lnTo>
                  <a:lnTo>
                    <a:pt x="50" y="74"/>
                  </a:lnTo>
                  <a:lnTo>
                    <a:pt x="50" y="74"/>
                  </a:lnTo>
                  <a:lnTo>
                    <a:pt x="50" y="537"/>
                  </a:lnTo>
                  <a:lnTo>
                    <a:pt x="0" y="537"/>
                  </a:lnTo>
                  <a:lnTo>
                    <a:pt x="0" y="0"/>
                  </a:ln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725"/>
            <p:cNvSpPr>
              <a:spLocks noEditPoints="1"/>
            </p:cNvSpPr>
            <p:nvPr/>
          </p:nvSpPr>
          <p:spPr bwMode="auto">
            <a:xfrm>
              <a:off x="4945063" y="5000625"/>
              <a:ext cx="760413" cy="889000"/>
            </a:xfrm>
            <a:custGeom>
              <a:avLst/>
              <a:gdLst>
                <a:gd name="T0" fmla="*/ 102 w 203"/>
                <a:gd name="T1" fmla="*/ 237 h 237"/>
                <a:gd name="T2" fmla="*/ 0 w 203"/>
                <a:gd name="T3" fmla="*/ 118 h 237"/>
                <a:gd name="T4" fmla="*/ 102 w 203"/>
                <a:gd name="T5" fmla="*/ 0 h 237"/>
                <a:gd name="T6" fmla="*/ 203 w 203"/>
                <a:gd name="T7" fmla="*/ 118 h 237"/>
                <a:gd name="T8" fmla="*/ 102 w 203"/>
                <a:gd name="T9" fmla="*/ 237 h 237"/>
                <a:gd name="T10" fmla="*/ 102 w 203"/>
                <a:gd name="T11" fmla="*/ 218 h 237"/>
                <a:gd name="T12" fmla="*/ 181 w 203"/>
                <a:gd name="T13" fmla="*/ 118 h 237"/>
                <a:gd name="T14" fmla="*/ 102 w 203"/>
                <a:gd name="T15" fmla="*/ 19 h 237"/>
                <a:gd name="T16" fmla="*/ 22 w 203"/>
                <a:gd name="T17" fmla="*/ 118 h 237"/>
                <a:gd name="T18" fmla="*/ 102 w 203"/>
                <a:gd name="T19" fmla="*/ 21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37">
                  <a:moveTo>
                    <a:pt x="102" y="237"/>
                  </a:moveTo>
                  <a:cubicBezTo>
                    <a:pt x="36" y="237"/>
                    <a:pt x="0" y="189"/>
                    <a:pt x="0" y="118"/>
                  </a:cubicBezTo>
                  <a:cubicBezTo>
                    <a:pt x="0" y="48"/>
                    <a:pt x="36" y="0"/>
                    <a:pt x="102" y="0"/>
                  </a:cubicBezTo>
                  <a:cubicBezTo>
                    <a:pt x="167" y="0"/>
                    <a:pt x="203" y="48"/>
                    <a:pt x="203" y="118"/>
                  </a:cubicBezTo>
                  <a:cubicBezTo>
                    <a:pt x="203" y="189"/>
                    <a:pt x="167" y="237"/>
                    <a:pt x="102" y="237"/>
                  </a:cubicBezTo>
                  <a:close/>
                  <a:moveTo>
                    <a:pt x="102" y="218"/>
                  </a:moveTo>
                  <a:cubicBezTo>
                    <a:pt x="158" y="218"/>
                    <a:pt x="181" y="168"/>
                    <a:pt x="181" y="118"/>
                  </a:cubicBezTo>
                  <a:cubicBezTo>
                    <a:pt x="181" y="69"/>
                    <a:pt x="158" y="19"/>
                    <a:pt x="102" y="19"/>
                  </a:cubicBezTo>
                  <a:cubicBezTo>
                    <a:pt x="45" y="19"/>
                    <a:pt x="22" y="69"/>
                    <a:pt x="22" y="118"/>
                  </a:cubicBezTo>
                  <a:cubicBezTo>
                    <a:pt x="22" y="168"/>
                    <a:pt x="45" y="218"/>
                    <a:pt x="102" y="218"/>
                  </a:cubicBez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726"/>
            <p:cNvSpPr>
              <a:spLocks/>
            </p:cNvSpPr>
            <p:nvPr/>
          </p:nvSpPr>
          <p:spPr bwMode="auto">
            <a:xfrm>
              <a:off x="5732463" y="5019675"/>
              <a:ext cx="1158875" cy="852487"/>
            </a:xfrm>
            <a:custGeom>
              <a:avLst/>
              <a:gdLst>
                <a:gd name="T0" fmla="*/ 208 w 730"/>
                <a:gd name="T1" fmla="*/ 537 h 537"/>
                <a:gd name="T2" fmla="*/ 139 w 730"/>
                <a:gd name="T3" fmla="*/ 537 h 537"/>
                <a:gd name="T4" fmla="*/ 0 w 730"/>
                <a:gd name="T5" fmla="*/ 0 h 537"/>
                <a:gd name="T6" fmla="*/ 52 w 730"/>
                <a:gd name="T7" fmla="*/ 0 h 537"/>
                <a:gd name="T8" fmla="*/ 177 w 730"/>
                <a:gd name="T9" fmla="*/ 489 h 537"/>
                <a:gd name="T10" fmla="*/ 177 w 730"/>
                <a:gd name="T11" fmla="*/ 489 h 537"/>
                <a:gd name="T12" fmla="*/ 335 w 730"/>
                <a:gd name="T13" fmla="*/ 0 h 537"/>
                <a:gd name="T14" fmla="*/ 394 w 730"/>
                <a:gd name="T15" fmla="*/ 0 h 537"/>
                <a:gd name="T16" fmla="*/ 557 w 730"/>
                <a:gd name="T17" fmla="*/ 489 h 537"/>
                <a:gd name="T18" fmla="*/ 560 w 730"/>
                <a:gd name="T19" fmla="*/ 489 h 537"/>
                <a:gd name="T20" fmla="*/ 682 w 730"/>
                <a:gd name="T21" fmla="*/ 0 h 537"/>
                <a:gd name="T22" fmla="*/ 730 w 730"/>
                <a:gd name="T23" fmla="*/ 0 h 537"/>
                <a:gd name="T24" fmla="*/ 588 w 730"/>
                <a:gd name="T25" fmla="*/ 537 h 537"/>
                <a:gd name="T26" fmla="*/ 522 w 730"/>
                <a:gd name="T27" fmla="*/ 537 h 537"/>
                <a:gd name="T28" fmla="*/ 364 w 730"/>
                <a:gd name="T29" fmla="*/ 50 h 537"/>
                <a:gd name="T30" fmla="*/ 364 w 730"/>
                <a:gd name="T31" fmla="*/ 50 h 537"/>
                <a:gd name="T32" fmla="*/ 208 w 730"/>
                <a:gd name="T33"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0" h="537">
                  <a:moveTo>
                    <a:pt x="208" y="537"/>
                  </a:moveTo>
                  <a:lnTo>
                    <a:pt x="139" y="537"/>
                  </a:lnTo>
                  <a:lnTo>
                    <a:pt x="0" y="0"/>
                  </a:lnTo>
                  <a:lnTo>
                    <a:pt x="52" y="0"/>
                  </a:lnTo>
                  <a:lnTo>
                    <a:pt x="177" y="489"/>
                  </a:lnTo>
                  <a:lnTo>
                    <a:pt x="177" y="489"/>
                  </a:lnTo>
                  <a:lnTo>
                    <a:pt x="335" y="0"/>
                  </a:lnTo>
                  <a:lnTo>
                    <a:pt x="394" y="0"/>
                  </a:lnTo>
                  <a:lnTo>
                    <a:pt x="557" y="489"/>
                  </a:lnTo>
                  <a:lnTo>
                    <a:pt x="560" y="489"/>
                  </a:lnTo>
                  <a:lnTo>
                    <a:pt x="682" y="0"/>
                  </a:lnTo>
                  <a:lnTo>
                    <a:pt x="730" y="0"/>
                  </a:lnTo>
                  <a:lnTo>
                    <a:pt x="588" y="537"/>
                  </a:lnTo>
                  <a:lnTo>
                    <a:pt x="522" y="537"/>
                  </a:lnTo>
                  <a:lnTo>
                    <a:pt x="364" y="50"/>
                  </a:lnTo>
                  <a:lnTo>
                    <a:pt x="364" y="50"/>
                  </a:lnTo>
                  <a:lnTo>
                    <a:pt x="208" y="537"/>
                  </a:lnTo>
                  <a:close/>
                </a:path>
              </a:pathLst>
            </a:custGeom>
            <a:gradFill flip="none" rotWithShape="1">
              <a:gsLst>
                <a:gs pos="0">
                  <a:schemeClr val="accent5">
                    <a:lumMod val="20000"/>
                    <a:lumOff val="80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pic>
        <p:nvPicPr>
          <p:cNvPr id="48" name="Picture 47"/>
          <p:cNvPicPr>
            <a:picLocks noChangeAspect="1"/>
          </p:cNvPicPr>
          <p:nvPr userDrawn="1"/>
        </p:nvPicPr>
        <p:blipFill rotWithShape="1">
          <a:blip r:embed="rId4" cstate="screen">
            <a:extLst>
              <a:ext uri="{28A0092B-C50C-407E-A947-70E740481C1C}">
                <a14:useLocalDpi xmlns:a14="http://schemas.microsoft.com/office/drawing/2010/main" xmlns=""/>
              </a:ext>
            </a:extLst>
          </a:blip>
          <a:srcRect b="9471"/>
          <a:stretch/>
        </p:blipFill>
        <p:spPr>
          <a:xfrm>
            <a:off x="10640291" y="770256"/>
            <a:ext cx="4412385" cy="6011544"/>
          </a:xfrm>
          <a:prstGeom prst="rect">
            <a:avLst/>
          </a:prstGeom>
        </p:spPr>
      </p:pic>
      <p:sp>
        <p:nvSpPr>
          <p:cNvPr id="49" name="Rectangle 48"/>
          <p:cNvSpPr/>
          <p:nvPr userDrawn="1"/>
        </p:nvSpPr>
        <p:spPr>
          <a:xfrm>
            <a:off x="0" y="6781800"/>
            <a:ext cx="18288000" cy="832658"/>
          </a:xfrm>
          <a:prstGeom prst="rect">
            <a:avLst/>
          </a:prstGeom>
          <a:gradFill flip="none" rotWithShape="1">
            <a:gsLst>
              <a:gs pos="0">
                <a:schemeClr val="accent5">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803728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9601200"/>
            <a:ext cx="10972800" cy="1133476"/>
          </a:xfrm>
        </p:spPr>
        <p:txBody>
          <a:bodyPr anchor="b"/>
          <a:lstStyle>
            <a:lvl1pPr algn="l">
              <a:defRPr sz="4000" b="1"/>
            </a:lvl1pPr>
          </a:lstStyle>
          <a:p>
            <a:r>
              <a:rPr lang="en-US" smtClean="0"/>
              <a:t>Click to edit Master title style</a:t>
            </a:r>
            <a:endParaRPr lang="en-US"/>
          </a:p>
        </p:txBody>
      </p:sp>
      <p:sp>
        <p:nvSpPr>
          <p:cNvPr id="3" name="Picture Placeholder 2"/>
          <p:cNvSpPr>
            <a:spLocks noGrp="1"/>
          </p:cNvSpPr>
          <p:nvPr>
            <p:ph type="pic" idx="1"/>
          </p:nvPr>
        </p:nvSpPr>
        <p:spPr>
          <a:xfrm>
            <a:off x="3584576" y="1225550"/>
            <a:ext cx="10972800" cy="82296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584576" y="10734676"/>
            <a:ext cx="10972800"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7061682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p:cNvSpPr/>
          <p:nvPr userDrawn="1"/>
        </p:nvSpPr>
        <p:spPr bwMode="auto">
          <a:xfrm>
            <a:off x="1" y="0"/>
            <a:ext cx="18288000" cy="13716000"/>
          </a:xfrm>
          <a:prstGeom prst="rect">
            <a:avLst/>
          </a:prstGeom>
          <a:solidFill>
            <a:schemeClr val="tx2"/>
          </a:solidFill>
          <a:ln w="9525" cap="flat" cmpd="sng" algn="ctr">
            <a:noFill/>
            <a:prstDash val="solid"/>
            <a:round/>
            <a:headEnd type="none" w="med" len="med"/>
            <a:tailEnd type="none" w="med" len="med"/>
          </a:ln>
          <a:effectLst/>
        </p:spPr>
        <p:txBody>
          <a:bodyPr lIns="92005" tIns="46005" rIns="92005" bIns="46005"/>
          <a:lstStyle/>
          <a:p>
            <a:pPr marL="118974" marR="0" lvl="0" indent="-118974" algn="ctr" defTabSz="914400" eaLnBrk="1" fontAlgn="auto" latinLnBrk="0" hangingPunct="1">
              <a:lnSpc>
                <a:spcPct val="90000"/>
              </a:lnSpc>
              <a:spcBef>
                <a:spcPct val="50000"/>
              </a:spcBef>
              <a:spcAft>
                <a:spcPts val="0"/>
              </a:spcAft>
              <a:buClr>
                <a:srgbClr val="667263"/>
              </a:buClr>
              <a:buSzTx/>
              <a:buFontTx/>
              <a:buNone/>
              <a:tabLst/>
              <a:defRPr/>
            </a:pPr>
            <a:endParaRPr kumimoji="0" lang="en-US" sz="1800" b="1" i="0" u="none" strike="noStrike" kern="0" cap="none" spc="0" normalizeH="0" baseline="0" noProof="0">
              <a:ln>
                <a:noFill/>
              </a:ln>
              <a:solidFill>
                <a:sysClr val="windowText" lastClr="000000"/>
              </a:solidFill>
              <a:effectLst/>
              <a:uLnTx/>
              <a:uFillTx/>
              <a:latin typeface="Arial" pitchFamily="-106" charset="0"/>
              <a:ea typeface="ＭＳ Ｐゴシック" pitchFamily="16" charset="-128"/>
            </a:endParaRPr>
          </a:p>
        </p:txBody>
      </p:sp>
      <p:grpSp>
        <p:nvGrpSpPr>
          <p:cNvPr id="9" name="Group 8"/>
          <p:cNvGrpSpPr/>
          <p:nvPr userDrawn="1"/>
        </p:nvGrpSpPr>
        <p:grpSpPr>
          <a:xfrm>
            <a:off x="3022760" y="5924679"/>
            <a:ext cx="12242481" cy="1531363"/>
            <a:chOff x="4957762" y="8540750"/>
            <a:chExt cx="9239251" cy="1155701"/>
          </a:xfrm>
          <a:solidFill>
            <a:schemeClr val="bg1"/>
          </a:solidFill>
        </p:grpSpPr>
        <p:sp>
          <p:nvSpPr>
            <p:cNvPr id="10" name="Freeform 44"/>
            <p:cNvSpPr>
              <a:spLocks noEditPoints="1"/>
            </p:cNvSpPr>
            <p:nvPr/>
          </p:nvSpPr>
          <p:spPr bwMode="auto">
            <a:xfrm>
              <a:off x="4957762" y="8540750"/>
              <a:ext cx="8902700" cy="1155701"/>
            </a:xfrm>
            <a:custGeom>
              <a:avLst/>
              <a:gdLst>
                <a:gd name="T0" fmla="*/ 329 w 661"/>
                <a:gd name="T1" fmla="*/ 56 h 86"/>
                <a:gd name="T2" fmla="*/ 264 w 661"/>
                <a:gd name="T3" fmla="*/ 86 h 86"/>
                <a:gd name="T4" fmla="*/ 296 w 661"/>
                <a:gd name="T5" fmla="*/ 6 h 86"/>
                <a:gd name="T6" fmla="*/ 316 w 661"/>
                <a:gd name="T7" fmla="*/ 6 h 86"/>
                <a:gd name="T8" fmla="*/ 348 w 661"/>
                <a:gd name="T9" fmla="*/ 86 h 86"/>
                <a:gd name="T10" fmla="*/ 295 w 661"/>
                <a:gd name="T11" fmla="*/ 71 h 86"/>
                <a:gd name="T12" fmla="*/ 486 w 661"/>
                <a:gd name="T13" fmla="*/ 71 h 86"/>
                <a:gd name="T14" fmla="*/ 470 w 661"/>
                <a:gd name="T15" fmla="*/ 1 h 86"/>
                <a:gd name="T16" fmla="*/ 472 w 661"/>
                <a:gd name="T17" fmla="*/ 84 h 86"/>
                <a:gd name="T18" fmla="*/ 553 w 661"/>
                <a:gd name="T19" fmla="*/ 86 h 86"/>
                <a:gd name="T20" fmla="*/ 486 w 661"/>
                <a:gd name="T21" fmla="*/ 71 h 86"/>
                <a:gd name="T22" fmla="*/ 244 w 661"/>
                <a:gd name="T23" fmla="*/ 30 h 86"/>
                <a:gd name="T24" fmla="*/ 143 w 661"/>
                <a:gd name="T25" fmla="*/ 1 h 86"/>
                <a:gd name="T26" fmla="*/ 160 w 661"/>
                <a:gd name="T27" fmla="*/ 86 h 86"/>
                <a:gd name="T28" fmla="*/ 214 w 661"/>
                <a:gd name="T29" fmla="*/ 16 h 86"/>
                <a:gd name="T30" fmla="*/ 214 w 661"/>
                <a:gd name="T31" fmla="*/ 44 h 86"/>
                <a:gd name="T32" fmla="*/ 216 w 661"/>
                <a:gd name="T33" fmla="*/ 86 h 86"/>
                <a:gd name="T34" fmla="*/ 207 w 661"/>
                <a:gd name="T35" fmla="*/ 59 h 86"/>
                <a:gd name="T36" fmla="*/ 42 w 661"/>
                <a:gd name="T37" fmla="*/ 86 h 86"/>
                <a:gd name="T38" fmla="*/ 42 w 661"/>
                <a:gd name="T39" fmla="*/ 1 h 86"/>
                <a:gd name="T40" fmla="*/ 134 w 661"/>
                <a:gd name="T41" fmla="*/ 44 h 86"/>
                <a:gd name="T42" fmla="*/ 42 w 661"/>
                <a:gd name="T43" fmla="*/ 86 h 86"/>
                <a:gd name="T44" fmla="*/ 118 w 661"/>
                <a:gd name="T45" fmla="*/ 44 h 86"/>
                <a:gd name="T46" fmla="*/ 43 w 661"/>
                <a:gd name="T47" fmla="*/ 16 h 86"/>
                <a:gd name="T48" fmla="*/ 43 w 661"/>
                <a:gd name="T49" fmla="*/ 71 h 86"/>
                <a:gd name="T50" fmla="*/ 402 w 661"/>
                <a:gd name="T51" fmla="*/ 86 h 86"/>
                <a:gd name="T52" fmla="*/ 402 w 661"/>
                <a:gd name="T53" fmla="*/ 1 h 86"/>
                <a:gd name="T54" fmla="*/ 451 w 661"/>
                <a:gd name="T55" fmla="*/ 16 h 86"/>
                <a:gd name="T56" fmla="*/ 375 w 661"/>
                <a:gd name="T57" fmla="*/ 44 h 86"/>
                <a:gd name="T58" fmla="*/ 462 w 661"/>
                <a:gd name="T59" fmla="*/ 71 h 86"/>
                <a:gd name="T60" fmla="*/ 402 w 661"/>
                <a:gd name="T61" fmla="*/ 86 h 86"/>
                <a:gd name="T62" fmla="*/ 576 w 661"/>
                <a:gd name="T63" fmla="*/ 51 h 86"/>
                <a:gd name="T64" fmla="*/ 656 w 661"/>
                <a:gd name="T65" fmla="*/ 36 h 86"/>
                <a:gd name="T66" fmla="*/ 602 w 661"/>
                <a:gd name="T67" fmla="*/ 16 h 86"/>
                <a:gd name="T68" fmla="*/ 660 w 661"/>
                <a:gd name="T69" fmla="*/ 1 h 86"/>
                <a:gd name="T70" fmla="*/ 559 w 661"/>
                <a:gd name="T71" fmla="*/ 44 h 86"/>
                <a:gd name="T72" fmla="*/ 652 w 661"/>
                <a:gd name="T73" fmla="*/ 86 h 86"/>
                <a:gd name="T74" fmla="*/ 602 w 661"/>
                <a:gd name="T75"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1" h="86">
                  <a:moveTo>
                    <a:pt x="285" y="56"/>
                  </a:moveTo>
                  <a:cubicBezTo>
                    <a:pt x="329" y="56"/>
                    <a:pt x="329" y="56"/>
                    <a:pt x="329" y="56"/>
                  </a:cubicBezTo>
                  <a:cubicBezTo>
                    <a:pt x="306" y="19"/>
                    <a:pt x="306" y="19"/>
                    <a:pt x="306" y="19"/>
                  </a:cubicBezTo>
                  <a:cubicBezTo>
                    <a:pt x="264" y="86"/>
                    <a:pt x="264" y="86"/>
                    <a:pt x="264" y="86"/>
                  </a:cubicBezTo>
                  <a:cubicBezTo>
                    <a:pt x="244" y="86"/>
                    <a:pt x="244" y="86"/>
                    <a:pt x="244" y="86"/>
                  </a:cubicBezTo>
                  <a:cubicBezTo>
                    <a:pt x="296" y="6"/>
                    <a:pt x="296" y="6"/>
                    <a:pt x="296" y="6"/>
                  </a:cubicBezTo>
                  <a:cubicBezTo>
                    <a:pt x="298" y="2"/>
                    <a:pt x="302" y="0"/>
                    <a:pt x="306" y="0"/>
                  </a:cubicBezTo>
                  <a:cubicBezTo>
                    <a:pt x="310" y="0"/>
                    <a:pt x="314" y="2"/>
                    <a:pt x="316" y="6"/>
                  </a:cubicBezTo>
                  <a:cubicBezTo>
                    <a:pt x="368" y="86"/>
                    <a:pt x="368" y="86"/>
                    <a:pt x="368" y="86"/>
                  </a:cubicBezTo>
                  <a:cubicBezTo>
                    <a:pt x="348" y="86"/>
                    <a:pt x="348" y="86"/>
                    <a:pt x="348" y="86"/>
                  </a:cubicBezTo>
                  <a:cubicBezTo>
                    <a:pt x="339" y="71"/>
                    <a:pt x="339" y="71"/>
                    <a:pt x="339" y="71"/>
                  </a:cubicBezTo>
                  <a:cubicBezTo>
                    <a:pt x="295" y="71"/>
                    <a:pt x="295" y="71"/>
                    <a:pt x="295" y="71"/>
                  </a:cubicBezTo>
                  <a:cubicBezTo>
                    <a:pt x="285" y="56"/>
                    <a:pt x="285" y="56"/>
                    <a:pt x="285" y="56"/>
                  </a:cubicBezTo>
                  <a:close/>
                  <a:moveTo>
                    <a:pt x="486" y="71"/>
                  </a:moveTo>
                  <a:cubicBezTo>
                    <a:pt x="486" y="1"/>
                    <a:pt x="486" y="1"/>
                    <a:pt x="486" y="1"/>
                  </a:cubicBezTo>
                  <a:cubicBezTo>
                    <a:pt x="470" y="1"/>
                    <a:pt x="470" y="1"/>
                    <a:pt x="470" y="1"/>
                  </a:cubicBezTo>
                  <a:cubicBezTo>
                    <a:pt x="470" y="78"/>
                    <a:pt x="470" y="78"/>
                    <a:pt x="470" y="78"/>
                  </a:cubicBezTo>
                  <a:cubicBezTo>
                    <a:pt x="470" y="80"/>
                    <a:pt x="470" y="82"/>
                    <a:pt x="472" y="84"/>
                  </a:cubicBezTo>
                  <a:cubicBezTo>
                    <a:pt x="474" y="86"/>
                    <a:pt x="476" y="86"/>
                    <a:pt x="478" y="86"/>
                  </a:cubicBezTo>
                  <a:cubicBezTo>
                    <a:pt x="553" y="86"/>
                    <a:pt x="553" y="86"/>
                    <a:pt x="553" y="86"/>
                  </a:cubicBezTo>
                  <a:cubicBezTo>
                    <a:pt x="562" y="71"/>
                    <a:pt x="562" y="71"/>
                    <a:pt x="562" y="71"/>
                  </a:cubicBezTo>
                  <a:cubicBezTo>
                    <a:pt x="486" y="71"/>
                    <a:pt x="486" y="71"/>
                    <a:pt x="486" y="71"/>
                  </a:cubicBezTo>
                  <a:close/>
                  <a:moveTo>
                    <a:pt x="215" y="59"/>
                  </a:moveTo>
                  <a:cubicBezTo>
                    <a:pt x="231" y="59"/>
                    <a:pt x="244" y="46"/>
                    <a:pt x="244" y="30"/>
                  </a:cubicBezTo>
                  <a:cubicBezTo>
                    <a:pt x="244" y="14"/>
                    <a:pt x="231" y="1"/>
                    <a:pt x="215" y="1"/>
                  </a:cubicBezTo>
                  <a:cubicBezTo>
                    <a:pt x="143" y="1"/>
                    <a:pt x="143" y="1"/>
                    <a:pt x="143" y="1"/>
                  </a:cubicBezTo>
                  <a:cubicBezTo>
                    <a:pt x="143" y="86"/>
                    <a:pt x="143" y="86"/>
                    <a:pt x="143" y="86"/>
                  </a:cubicBezTo>
                  <a:cubicBezTo>
                    <a:pt x="160" y="86"/>
                    <a:pt x="160" y="86"/>
                    <a:pt x="160" y="86"/>
                  </a:cubicBezTo>
                  <a:cubicBezTo>
                    <a:pt x="160" y="16"/>
                    <a:pt x="160" y="16"/>
                    <a:pt x="160" y="16"/>
                  </a:cubicBezTo>
                  <a:cubicBezTo>
                    <a:pt x="214" y="16"/>
                    <a:pt x="214" y="16"/>
                    <a:pt x="214" y="16"/>
                  </a:cubicBezTo>
                  <a:cubicBezTo>
                    <a:pt x="221" y="16"/>
                    <a:pt x="228" y="22"/>
                    <a:pt x="228" y="30"/>
                  </a:cubicBezTo>
                  <a:cubicBezTo>
                    <a:pt x="228" y="38"/>
                    <a:pt x="221" y="44"/>
                    <a:pt x="214" y="44"/>
                  </a:cubicBezTo>
                  <a:cubicBezTo>
                    <a:pt x="168" y="44"/>
                    <a:pt x="168" y="44"/>
                    <a:pt x="168" y="44"/>
                  </a:cubicBezTo>
                  <a:cubicBezTo>
                    <a:pt x="216" y="86"/>
                    <a:pt x="216" y="86"/>
                    <a:pt x="216" y="86"/>
                  </a:cubicBezTo>
                  <a:cubicBezTo>
                    <a:pt x="240" y="86"/>
                    <a:pt x="240" y="86"/>
                    <a:pt x="240" y="86"/>
                  </a:cubicBezTo>
                  <a:cubicBezTo>
                    <a:pt x="207" y="59"/>
                    <a:pt x="207" y="59"/>
                    <a:pt x="207" y="59"/>
                  </a:cubicBezTo>
                  <a:cubicBezTo>
                    <a:pt x="215" y="59"/>
                    <a:pt x="215" y="59"/>
                    <a:pt x="215" y="59"/>
                  </a:cubicBezTo>
                  <a:close/>
                  <a:moveTo>
                    <a:pt x="42" y="86"/>
                  </a:moveTo>
                  <a:cubicBezTo>
                    <a:pt x="19" y="86"/>
                    <a:pt x="0" y="67"/>
                    <a:pt x="0" y="44"/>
                  </a:cubicBezTo>
                  <a:cubicBezTo>
                    <a:pt x="0" y="20"/>
                    <a:pt x="19" y="1"/>
                    <a:pt x="42" y="1"/>
                  </a:cubicBezTo>
                  <a:cubicBezTo>
                    <a:pt x="92" y="1"/>
                    <a:pt x="92" y="1"/>
                    <a:pt x="92" y="1"/>
                  </a:cubicBezTo>
                  <a:cubicBezTo>
                    <a:pt x="115" y="1"/>
                    <a:pt x="134" y="20"/>
                    <a:pt x="134" y="44"/>
                  </a:cubicBezTo>
                  <a:cubicBezTo>
                    <a:pt x="134" y="67"/>
                    <a:pt x="115" y="86"/>
                    <a:pt x="92" y="86"/>
                  </a:cubicBezTo>
                  <a:cubicBezTo>
                    <a:pt x="42" y="86"/>
                    <a:pt x="42" y="86"/>
                    <a:pt x="42" y="86"/>
                  </a:cubicBezTo>
                  <a:close/>
                  <a:moveTo>
                    <a:pt x="91" y="71"/>
                  </a:moveTo>
                  <a:cubicBezTo>
                    <a:pt x="106" y="71"/>
                    <a:pt x="118" y="59"/>
                    <a:pt x="118" y="44"/>
                  </a:cubicBezTo>
                  <a:cubicBezTo>
                    <a:pt x="118" y="29"/>
                    <a:pt x="106" y="16"/>
                    <a:pt x="91" y="16"/>
                  </a:cubicBezTo>
                  <a:cubicBezTo>
                    <a:pt x="43" y="16"/>
                    <a:pt x="43" y="16"/>
                    <a:pt x="43" y="16"/>
                  </a:cubicBezTo>
                  <a:cubicBezTo>
                    <a:pt x="28" y="16"/>
                    <a:pt x="16" y="29"/>
                    <a:pt x="16" y="44"/>
                  </a:cubicBezTo>
                  <a:cubicBezTo>
                    <a:pt x="16" y="59"/>
                    <a:pt x="28" y="71"/>
                    <a:pt x="43" y="71"/>
                  </a:cubicBezTo>
                  <a:cubicBezTo>
                    <a:pt x="91" y="71"/>
                    <a:pt x="91" y="71"/>
                    <a:pt x="91" y="71"/>
                  </a:cubicBezTo>
                  <a:close/>
                  <a:moveTo>
                    <a:pt x="402" y="86"/>
                  </a:moveTo>
                  <a:cubicBezTo>
                    <a:pt x="378" y="86"/>
                    <a:pt x="359" y="67"/>
                    <a:pt x="359" y="44"/>
                  </a:cubicBezTo>
                  <a:cubicBezTo>
                    <a:pt x="359" y="20"/>
                    <a:pt x="378" y="1"/>
                    <a:pt x="402" y="1"/>
                  </a:cubicBezTo>
                  <a:cubicBezTo>
                    <a:pt x="461" y="1"/>
                    <a:pt x="461" y="1"/>
                    <a:pt x="461" y="1"/>
                  </a:cubicBezTo>
                  <a:cubicBezTo>
                    <a:pt x="451" y="16"/>
                    <a:pt x="451" y="16"/>
                    <a:pt x="451" y="16"/>
                  </a:cubicBezTo>
                  <a:cubicBezTo>
                    <a:pt x="403" y="16"/>
                    <a:pt x="403" y="16"/>
                    <a:pt x="403" y="16"/>
                  </a:cubicBezTo>
                  <a:cubicBezTo>
                    <a:pt x="388" y="16"/>
                    <a:pt x="375" y="29"/>
                    <a:pt x="375" y="44"/>
                  </a:cubicBezTo>
                  <a:cubicBezTo>
                    <a:pt x="375" y="59"/>
                    <a:pt x="388" y="71"/>
                    <a:pt x="403" y="71"/>
                  </a:cubicBezTo>
                  <a:cubicBezTo>
                    <a:pt x="462" y="71"/>
                    <a:pt x="462" y="71"/>
                    <a:pt x="462" y="71"/>
                  </a:cubicBezTo>
                  <a:cubicBezTo>
                    <a:pt x="452" y="86"/>
                    <a:pt x="452" y="86"/>
                    <a:pt x="452" y="86"/>
                  </a:cubicBezTo>
                  <a:cubicBezTo>
                    <a:pt x="402" y="86"/>
                    <a:pt x="402" y="86"/>
                    <a:pt x="402" y="86"/>
                  </a:cubicBezTo>
                  <a:close/>
                  <a:moveTo>
                    <a:pt x="602" y="71"/>
                  </a:moveTo>
                  <a:cubicBezTo>
                    <a:pt x="590" y="71"/>
                    <a:pt x="579" y="63"/>
                    <a:pt x="576" y="51"/>
                  </a:cubicBezTo>
                  <a:cubicBezTo>
                    <a:pt x="646" y="51"/>
                    <a:pt x="646" y="51"/>
                    <a:pt x="646" y="51"/>
                  </a:cubicBezTo>
                  <a:cubicBezTo>
                    <a:pt x="656" y="36"/>
                    <a:pt x="656" y="36"/>
                    <a:pt x="656" y="36"/>
                  </a:cubicBezTo>
                  <a:cubicBezTo>
                    <a:pt x="576" y="36"/>
                    <a:pt x="576" y="36"/>
                    <a:pt x="576" y="36"/>
                  </a:cubicBezTo>
                  <a:cubicBezTo>
                    <a:pt x="579" y="25"/>
                    <a:pt x="590" y="16"/>
                    <a:pt x="602" y="16"/>
                  </a:cubicBezTo>
                  <a:cubicBezTo>
                    <a:pt x="650" y="16"/>
                    <a:pt x="650" y="16"/>
                    <a:pt x="650" y="16"/>
                  </a:cubicBezTo>
                  <a:cubicBezTo>
                    <a:pt x="660" y="1"/>
                    <a:pt x="660" y="1"/>
                    <a:pt x="660" y="1"/>
                  </a:cubicBezTo>
                  <a:cubicBezTo>
                    <a:pt x="601" y="1"/>
                    <a:pt x="601" y="1"/>
                    <a:pt x="601" y="1"/>
                  </a:cubicBezTo>
                  <a:cubicBezTo>
                    <a:pt x="578" y="1"/>
                    <a:pt x="559" y="20"/>
                    <a:pt x="559" y="44"/>
                  </a:cubicBezTo>
                  <a:cubicBezTo>
                    <a:pt x="559" y="67"/>
                    <a:pt x="578" y="86"/>
                    <a:pt x="601" y="86"/>
                  </a:cubicBezTo>
                  <a:cubicBezTo>
                    <a:pt x="652" y="86"/>
                    <a:pt x="652" y="86"/>
                    <a:pt x="652" y="86"/>
                  </a:cubicBezTo>
                  <a:cubicBezTo>
                    <a:pt x="661" y="71"/>
                    <a:pt x="661" y="71"/>
                    <a:pt x="661" y="71"/>
                  </a:cubicBezTo>
                  <a:cubicBezTo>
                    <a:pt x="602" y="71"/>
                    <a:pt x="602" y="71"/>
                    <a:pt x="602" y="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5"/>
            <p:cNvSpPr>
              <a:spLocks noEditPoints="1"/>
            </p:cNvSpPr>
            <p:nvPr/>
          </p:nvSpPr>
          <p:spPr bwMode="auto">
            <a:xfrm>
              <a:off x="13941425" y="8553450"/>
              <a:ext cx="255588" cy="255588"/>
            </a:xfrm>
            <a:custGeom>
              <a:avLst/>
              <a:gdLst>
                <a:gd name="T0" fmla="*/ 2 w 19"/>
                <a:gd name="T1" fmla="*/ 9 h 19"/>
                <a:gd name="T2" fmla="*/ 9 w 19"/>
                <a:gd name="T3" fmla="*/ 2 h 19"/>
                <a:gd name="T4" fmla="*/ 17 w 19"/>
                <a:gd name="T5" fmla="*/ 9 h 19"/>
                <a:gd name="T6" fmla="*/ 9 w 19"/>
                <a:gd name="T7" fmla="*/ 17 h 19"/>
                <a:gd name="T8" fmla="*/ 2 w 19"/>
                <a:gd name="T9" fmla="*/ 9 h 19"/>
                <a:gd name="T10" fmla="*/ 9 w 19"/>
                <a:gd name="T11" fmla="*/ 19 h 19"/>
                <a:gd name="T12" fmla="*/ 19 w 19"/>
                <a:gd name="T13" fmla="*/ 9 h 19"/>
                <a:gd name="T14" fmla="*/ 9 w 19"/>
                <a:gd name="T15" fmla="*/ 0 h 19"/>
                <a:gd name="T16" fmla="*/ 0 w 19"/>
                <a:gd name="T17" fmla="*/ 9 h 19"/>
                <a:gd name="T18" fmla="*/ 9 w 19"/>
                <a:gd name="T19" fmla="*/ 19 h 19"/>
                <a:gd name="T20" fmla="*/ 9 w 19"/>
                <a:gd name="T21" fmla="*/ 4 h 19"/>
                <a:gd name="T22" fmla="*/ 11 w 19"/>
                <a:gd name="T23" fmla="*/ 4 h 19"/>
                <a:gd name="T24" fmla="*/ 13 w 19"/>
                <a:gd name="T25" fmla="*/ 7 h 19"/>
                <a:gd name="T26" fmla="*/ 13 w 19"/>
                <a:gd name="T27" fmla="*/ 8 h 19"/>
                <a:gd name="T28" fmla="*/ 12 w 19"/>
                <a:gd name="T29" fmla="*/ 10 h 19"/>
                <a:gd name="T30" fmla="*/ 11 w 19"/>
                <a:gd name="T31" fmla="*/ 10 h 19"/>
                <a:gd name="T32" fmla="*/ 14 w 19"/>
                <a:gd name="T33" fmla="*/ 14 h 19"/>
                <a:gd name="T34" fmla="*/ 12 w 19"/>
                <a:gd name="T35" fmla="*/ 14 h 19"/>
                <a:gd name="T36" fmla="*/ 9 w 19"/>
                <a:gd name="T37" fmla="*/ 10 h 19"/>
                <a:gd name="T38" fmla="*/ 8 w 19"/>
                <a:gd name="T39" fmla="*/ 10 h 19"/>
                <a:gd name="T40" fmla="*/ 8 w 19"/>
                <a:gd name="T41" fmla="*/ 14 h 19"/>
                <a:gd name="T42" fmla="*/ 6 w 19"/>
                <a:gd name="T43" fmla="*/ 14 h 19"/>
                <a:gd name="T44" fmla="*/ 6 w 19"/>
                <a:gd name="T45" fmla="*/ 4 h 19"/>
                <a:gd name="T46" fmla="*/ 9 w 19"/>
                <a:gd name="T47" fmla="*/ 4 h 19"/>
                <a:gd name="T48" fmla="*/ 9 w 19"/>
                <a:gd name="T49" fmla="*/ 9 h 19"/>
                <a:gd name="T50" fmla="*/ 11 w 19"/>
                <a:gd name="T51" fmla="*/ 8 h 19"/>
                <a:gd name="T52" fmla="*/ 11 w 19"/>
                <a:gd name="T53" fmla="*/ 7 h 19"/>
                <a:gd name="T54" fmla="*/ 10 w 19"/>
                <a:gd name="T55" fmla="*/ 6 h 19"/>
                <a:gd name="T56" fmla="*/ 9 w 19"/>
                <a:gd name="T57" fmla="*/ 5 h 19"/>
                <a:gd name="T58" fmla="*/ 8 w 19"/>
                <a:gd name="T59" fmla="*/ 5 h 19"/>
                <a:gd name="T60" fmla="*/ 8 w 19"/>
                <a:gd name="T61" fmla="*/ 9 h 19"/>
                <a:gd name="T62" fmla="*/ 9 w 19"/>
                <a:gd name="T6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a:moveTo>
                    <a:pt x="2" y="9"/>
                  </a:moveTo>
                  <a:cubicBezTo>
                    <a:pt x="2" y="5"/>
                    <a:pt x="5" y="2"/>
                    <a:pt x="9" y="2"/>
                  </a:cubicBezTo>
                  <a:cubicBezTo>
                    <a:pt x="14" y="2"/>
                    <a:pt x="17" y="5"/>
                    <a:pt x="17" y="9"/>
                  </a:cubicBezTo>
                  <a:cubicBezTo>
                    <a:pt x="17" y="14"/>
                    <a:pt x="14" y="17"/>
                    <a:pt x="9" y="17"/>
                  </a:cubicBezTo>
                  <a:cubicBezTo>
                    <a:pt x="5" y="17"/>
                    <a:pt x="2" y="14"/>
                    <a:pt x="2" y="9"/>
                  </a:cubicBezTo>
                  <a:close/>
                  <a:moveTo>
                    <a:pt x="9" y="19"/>
                  </a:moveTo>
                  <a:cubicBezTo>
                    <a:pt x="15" y="19"/>
                    <a:pt x="19" y="15"/>
                    <a:pt x="19" y="9"/>
                  </a:cubicBezTo>
                  <a:cubicBezTo>
                    <a:pt x="19" y="4"/>
                    <a:pt x="15" y="0"/>
                    <a:pt x="9" y="0"/>
                  </a:cubicBezTo>
                  <a:cubicBezTo>
                    <a:pt x="4" y="0"/>
                    <a:pt x="0" y="4"/>
                    <a:pt x="0" y="9"/>
                  </a:cubicBezTo>
                  <a:cubicBezTo>
                    <a:pt x="0" y="15"/>
                    <a:pt x="4" y="19"/>
                    <a:pt x="9" y="19"/>
                  </a:cubicBezTo>
                  <a:close/>
                  <a:moveTo>
                    <a:pt x="9" y="4"/>
                  </a:moveTo>
                  <a:cubicBezTo>
                    <a:pt x="10" y="4"/>
                    <a:pt x="11" y="4"/>
                    <a:pt x="11" y="4"/>
                  </a:cubicBezTo>
                  <a:cubicBezTo>
                    <a:pt x="13" y="5"/>
                    <a:pt x="13" y="6"/>
                    <a:pt x="13" y="7"/>
                  </a:cubicBezTo>
                  <a:cubicBezTo>
                    <a:pt x="13" y="7"/>
                    <a:pt x="13" y="7"/>
                    <a:pt x="13" y="8"/>
                  </a:cubicBezTo>
                  <a:cubicBezTo>
                    <a:pt x="13" y="8"/>
                    <a:pt x="13" y="9"/>
                    <a:pt x="12" y="10"/>
                  </a:cubicBezTo>
                  <a:cubicBezTo>
                    <a:pt x="12" y="10"/>
                    <a:pt x="12" y="10"/>
                    <a:pt x="11" y="10"/>
                  </a:cubicBezTo>
                  <a:cubicBezTo>
                    <a:pt x="14" y="14"/>
                    <a:pt x="14" y="14"/>
                    <a:pt x="14" y="14"/>
                  </a:cubicBezTo>
                  <a:cubicBezTo>
                    <a:pt x="12" y="14"/>
                    <a:pt x="12" y="14"/>
                    <a:pt x="12" y="14"/>
                  </a:cubicBezTo>
                  <a:cubicBezTo>
                    <a:pt x="9" y="10"/>
                    <a:pt x="9" y="10"/>
                    <a:pt x="9" y="10"/>
                  </a:cubicBezTo>
                  <a:cubicBezTo>
                    <a:pt x="8" y="10"/>
                    <a:pt x="8" y="10"/>
                    <a:pt x="8" y="10"/>
                  </a:cubicBezTo>
                  <a:cubicBezTo>
                    <a:pt x="8" y="14"/>
                    <a:pt x="8" y="14"/>
                    <a:pt x="8" y="14"/>
                  </a:cubicBezTo>
                  <a:cubicBezTo>
                    <a:pt x="6" y="14"/>
                    <a:pt x="6" y="14"/>
                    <a:pt x="6" y="14"/>
                  </a:cubicBezTo>
                  <a:cubicBezTo>
                    <a:pt x="6" y="4"/>
                    <a:pt x="6" y="4"/>
                    <a:pt x="6" y="4"/>
                  </a:cubicBezTo>
                  <a:cubicBezTo>
                    <a:pt x="9" y="4"/>
                    <a:pt x="9" y="4"/>
                    <a:pt x="9" y="4"/>
                  </a:cubicBezTo>
                  <a:close/>
                  <a:moveTo>
                    <a:pt x="9" y="9"/>
                  </a:moveTo>
                  <a:cubicBezTo>
                    <a:pt x="10" y="9"/>
                    <a:pt x="11" y="8"/>
                    <a:pt x="11" y="8"/>
                  </a:cubicBezTo>
                  <a:cubicBezTo>
                    <a:pt x="11" y="8"/>
                    <a:pt x="11" y="7"/>
                    <a:pt x="11" y="7"/>
                  </a:cubicBezTo>
                  <a:cubicBezTo>
                    <a:pt x="11" y="6"/>
                    <a:pt x="11" y="6"/>
                    <a:pt x="10" y="6"/>
                  </a:cubicBezTo>
                  <a:cubicBezTo>
                    <a:pt x="10" y="5"/>
                    <a:pt x="10" y="5"/>
                    <a:pt x="9" y="5"/>
                  </a:cubicBezTo>
                  <a:cubicBezTo>
                    <a:pt x="8" y="5"/>
                    <a:pt x="8" y="5"/>
                    <a:pt x="8" y="5"/>
                  </a:cubicBezTo>
                  <a:cubicBezTo>
                    <a:pt x="8" y="9"/>
                    <a:pt x="8" y="9"/>
                    <a:pt x="8" y="9"/>
                  </a:cubicBezTo>
                  <a:cubicBezTo>
                    <a:pt x="9" y="9"/>
                    <a:pt x="9" y="9"/>
                    <a:pt x="9"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319684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6756" y="7893738"/>
            <a:ext cx="15544800" cy="2940050"/>
          </a:xfrm>
        </p:spPr>
        <p:txBody>
          <a:bodyPr/>
          <a:lstStyle/>
          <a:p>
            <a:r>
              <a:rPr lang="en-US" dirty="0" smtClean="0"/>
              <a:t>Click to edit Master title style</a:t>
            </a:r>
            <a:endParaRPr lang="en-ZA" dirty="0"/>
          </a:p>
        </p:txBody>
      </p:sp>
      <p:sp>
        <p:nvSpPr>
          <p:cNvPr id="4" name="Date Placeholder 3"/>
          <p:cNvSpPr>
            <a:spLocks noGrp="1"/>
          </p:cNvSpPr>
          <p:nvPr>
            <p:ph type="dt" sz="half" idx="10"/>
          </p:nvPr>
        </p:nvSpPr>
        <p:spPr>
          <a:xfrm>
            <a:off x="914400" y="12712701"/>
            <a:ext cx="4267200" cy="730250"/>
          </a:xfrm>
          <a:prstGeom prst="rect">
            <a:avLst/>
          </a:prstGeom>
        </p:spPr>
        <p:txBody>
          <a:bodyPr lIns="182880" tIns="91440" rIns="182880" bIns="91440"/>
          <a:lstStyle>
            <a:lvl1pPr>
              <a:defRPr/>
            </a:lvl1pPr>
          </a:lstStyle>
          <a:p>
            <a:pPr>
              <a:defRPr/>
            </a:pPr>
            <a:fld id="{75379B4A-0F22-4CE2-9DB8-B4142E3C690C}" type="datetimeFigureOut">
              <a:rPr lang="en-ZA"/>
              <a:pPr>
                <a:defRPr/>
              </a:pPr>
              <a:t>2012/10/16</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a:xfrm>
            <a:off x="13106400" y="12712701"/>
            <a:ext cx="4267200" cy="730250"/>
          </a:xfrm>
          <a:prstGeom prst="rect">
            <a:avLst/>
          </a:prstGeom>
        </p:spPr>
        <p:txBody>
          <a:bodyPr lIns="182880" tIns="91440" rIns="182880" bIns="91440"/>
          <a:lstStyle>
            <a:lvl1pPr>
              <a:defRPr/>
            </a:lvl1pPr>
          </a:lstStyle>
          <a:p>
            <a:pPr>
              <a:defRPr/>
            </a:pPr>
            <a:fld id="{A4A9F437-35B8-4CDC-9623-C53290AE1E7E}" type="slidenum">
              <a:rPr lang="en-ZA"/>
              <a:pPr>
                <a:defRPr/>
              </a:pPr>
              <a:t>‹#›</a:t>
            </a:fld>
            <a:endParaRPr lang="en-ZA"/>
          </a:p>
        </p:txBody>
      </p:sp>
      <p:pic>
        <p:nvPicPr>
          <p:cNvPr id="7" name="Picture 75" descr="Wide Red"/>
          <p:cNvPicPr>
            <a:picLocks noChangeArrowheads="1"/>
          </p:cNvPicPr>
          <p:nvPr userDrawn="1"/>
        </p:nvPicPr>
        <p:blipFill>
          <a:blip r:embed="rId2" cstate="print"/>
          <a:srcRect/>
          <a:stretch>
            <a:fillRect/>
          </a:stretch>
        </p:blipFill>
        <p:spPr bwMode="auto">
          <a:xfrm>
            <a:off x="-78" y="2594919"/>
            <a:ext cx="3632886" cy="5362832"/>
          </a:xfrm>
          <a:prstGeom prst="rect">
            <a:avLst/>
          </a:prstGeom>
          <a:solidFill>
            <a:schemeClr val="tx2"/>
          </a:solidFill>
          <a:ln w="9525">
            <a:noFill/>
            <a:miter lim="800000"/>
            <a:headEnd/>
            <a:tailEnd/>
          </a:ln>
        </p:spPr>
      </p:pic>
      <p:pic>
        <p:nvPicPr>
          <p:cNvPr id="8" name="Picture 75" descr="Wide Red"/>
          <p:cNvPicPr>
            <a:picLocks noChangeArrowheads="1"/>
          </p:cNvPicPr>
          <p:nvPr userDrawn="1"/>
        </p:nvPicPr>
        <p:blipFill>
          <a:blip r:embed="rId2" cstate="print"/>
          <a:srcRect/>
          <a:stretch>
            <a:fillRect/>
          </a:stretch>
        </p:blipFill>
        <p:spPr bwMode="auto">
          <a:xfrm>
            <a:off x="7611762" y="2619633"/>
            <a:ext cx="10676259" cy="5342238"/>
          </a:xfrm>
          <a:prstGeom prst="rect">
            <a:avLst/>
          </a:prstGeom>
          <a:solidFill>
            <a:schemeClr val="tx2"/>
          </a:solid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Chart and Tex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83326" y="3200400"/>
            <a:ext cx="15063176" cy="868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778000" y="609601"/>
            <a:ext cx="15163800" cy="1882776"/>
          </a:xfr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1160" y="96255"/>
            <a:ext cx="15712440" cy="129941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661160" y="2038351"/>
            <a:ext cx="15712440" cy="9051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323850" y="13068299"/>
            <a:ext cx="5791200" cy="374651"/>
          </a:xfrm>
          <a:prstGeom prst="rect">
            <a:avLst/>
          </a:prstGeom>
        </p:spPr>
        <p:txBody>
          <a:bodyPr vert="horz" lIns="182880" tIns="91440" rIns="182880" bIns="91440" rtlCol="0" anchor="ctr"/>
          <a:lstStyle>
            <a:lvl1pPr>
              <a:defRPr lang="en-US"/>
            </a:lvl1pPr>
          </a:lstStyle>
          <a:p>
            <a:endParaRPr lang="en-US"/>
          </a:p>
        </p:txBody>
      </p:sp>
    </p:spTree>
    <p:extLst>
      <p:ext uri="{BB962C8B-B14F-4D97-AF65-F5344CB8AC3E}">
        <p14:creationId xmlns:p14="http://schemas.microsoft.com/office/powerpoint/2010/main" xmlns="" val="3515881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8813801"/>
            <a:ext cx="15544800" cy="2724150"/>
          </a:xfrm>
        </p:spPr>
        <p:txBody>
          <a:bodyPr anchor="t"/>
          <a:lstStyle>
            <a:lvl1pPr algn="l">
              <a:defRPr sz="8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44626" y="5813427"/>
            <a:ext cx="15544800" cy="3000374"/>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54351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14400" y="3200401"/>
            <a:ext cx="80772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3200401"/>
            <a:ext cx="80772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267197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3070226"/>
            <a:ext cx="8080376"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4" name="Content Placeholder 3"/>
          <p:cNvSpPr>
            <a:spLocks noGrp="1"/>
          </p:cNvSpPr>
          <p:nvPr>
            <p:ph sz="half" idx="2"/>
          </p:nvPr>
        </p:nvSpPr>
        <p:spPr>
          <a:xfrm>
            <a:off x="914400" y="4349750"/>
            <a:ext cx="8080376"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3070226"/>
            <a:ext cx="8083550"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6" name="Content Placeholder 5"/>
          <p:cNvSpPr>
            <a:spLocks noGrp="1"/>
          </p:cNvSpPr>
          <p:nvPr>
            <p:ph sz="quarter" idx="4"/>
          </p:nvPr>
        </p:nvSpPr>
        <p:spPr>
          <a:xfrm>
            <a:off x="9290051" y="4349750"/>
            <a:ext cx="8083550"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797921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9547670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3860404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3830300" y="13068299"/>
            <a:ext cx="4267200" cy="374651"/>
          </a:xfrm>
          <a:prstGeom prst="rect">
            <a:avLst/>
          </a:prstGeom>
        </p:spPr>
        <p:txBody>
          <a:bodyPr/>
          <a:lstStyle/>
          <a:p>
            <a:fld id="{2696757D-803A-4706-A55B-B123C044696D}" type="slidenum">
              <a:rPr lang="en-US" smtClean="0"/>
              <a:pPr/>
              <a:t>‹#›</a:t>
            </a:fld>
            <a:endParaRPr lang="en-US"/>
          </a:p>
        </p:txBody>
      </p:sp>
      <p:pic>
        <p:nvPicPr>
          <p:cNvPr id="6" name="Picture 7"/>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bwMode="auto">
          <a:xfrm>
            <a:off x="1" y="12700"/>
            <a:ext cx="18288000" cy="137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646459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546100"/>
            <a:ext cx="6016626" cy="2324100"/>
          </a:xfrm>
        </p:spPr>
        <p:txBody>
          <a:bodyPr anchor="b"/>
          <a:lstStyle>
            <a:lvl1pPr algn="l">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7150100" y="546101"/>
            <a:ext cx="10223500"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1" y="2870201"/>
            <a:ext cx="6016626"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549614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7"/>
          <p:cNvPicPr>
            <a:picLocks noChangeAspect="1"/>
          </p:cNvPicPr>
          <p:nvPr/>
        </p:nvPicPr>
        <p:blipFill rotWithShape="1">
          <a:blip r:embed="rId15" cstate="screen">
            <a:extLst>
              <a:ext uri="{28A0092B-C50C-407E-A947-70E740481C1C}">
                <a14:useLocalDpi xmlns:a14="http://schemas.microsoft.com/office/drawing/2010/main" xmlns=""/>
              </a:ext>
            </a:extLst>
          </a:blip>
          <a:srcRect/>
          <a:stretch/>
        </p:blipFill>
        <p:spPr bwMode="auto">
          <a:xfrm>
            <a:off x="1" y="12700"/>
            <a:ext cx="18288000" cy="12780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4" descr="Small Red Square"/>
          <p:cNvPicPr>
            <a:picLocks noChangeAspect="1" noChangeArrowheads="1"/>
          </p:cNvPicPr>
          <p:nvPr/>
        </p:nvPicPr>
        <p:blipFill>
          <a:blip r:embed="rId16" cstate="print">
            <a:extLst>
              <a:ext uri="{28A0092B-C50C-407E-A947-70E740481C1C}">
                <a14:useLocalDpi xmlns:a14="http://schemas.microsoft.com/office/drawing/2010/main" xmlns=""/>
              </a:ext>
            </a:extLst>
          </a:blip>
          <a:srcRect/>
          <a:stretch>
            <a:fillRect/>
          </a:stretch>
        </p:blipFill>
        <p:spPr bwMode="auto">
          <a:xfrm>
            <a:off x="0" y="0"/>
            <a:ext cx="1422400" cy="136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2"/>
          <p:cNvSpPr>
            <a:spLocks noChangeArrowheads="1"/>
          </p:cNvSpPr>
          <p:nvPr/>
        </p:nvSpPr>
        <p:spPr bwMode="auto">
          <a:xfrm>
            <a:off x="0" y="12345988"/>
            <a:ext cx="18288001" cy="44767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05" tIns="46005" rIns="92005" bIns="46005"/>
          <a:lstStyle/>
          <a:p>
            <a:pPr marL="115888" indent="-115888" algn="ctr">
              <a:lnSpc>
                <a:spcPct val="90000"/>
              </a:lnSpc>
              <a:spcBef>
                <a:spcPct val="50000"/>
              </a:spcBef>
              <a:buClr>
                <a:schemeClr val="accent1"/>
              </a:buClr>
            </a:pPr>
            <a:endParaRPr lang="en-US" b="1"/>
          </a:p>
        </p:txBody>
      </p:sp>
      <p:pic>
        <p:nvPicPr>
          <p:cNvPr id="21" name="Picture 20" descr="Oracle WHITE"/>
          <p:cNvPicPr>
            <a:picLocks noChangeArrowheads="1"/>
          </p:cNvPicPr>
          <p:nvPr/>
        </p:nvPicPr>
        <p:blipFill>
          <a:blip r:embed="rId17" cstate="screen">
            <a:extLst>
              <a:ext uri="{28A0092B-C50C-407E-A947-70E740481C1C}">
                <a14:useLocalDpi xmlns:a14="http://schemas.microsoft.com/office/drawing/2010/main" xmlns=""/>
              </a:ext>
            </a:extLst>
          </a:blip>
          <a:srcRect/>
          <a:stretch>
            <a:fillRect/>
          </a:stretch>
        </p:blipFill>
        <p:spPr bwMode="auto">
          <a:xfrm>
            <a:off x="15502255" y="12450763"/>
            <a:ext cx="19526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1613034" y="216567"/>
            <a:ext cx="15712440" cy="1106907"/>
          </a:xfrm>
          <a:prstGeom prst="rect">
            <a:avLst/>
          </a:prstGeom>
        </p:spPr>
        <p:txBody>
          <a:bodyPr vert="horz" lIns="182880" tIns="91440" rIns="182880" bIns="91440" rtlCol="0" anchor="b">
            <a:normAutofit/>
          </a:bodyPr>
          <a:lstStyle/>
          <a:p>
            <a:pPr lvl="0" algn="l" defTabSz="2433638"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1661160" y="2567740"/>
            <a:ext cx="15712440" cy="9051926"/>
          </a:xfrm>
          <a:prstGeom prst="rect">
            <a:avLst/>
          </a:prstGeom>
        </p:spPr>
        <p:txBody>
          <a:bodyPr vert="horz" lIns="182880" tIns="91440" rIns="182880" bIns="9144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23850" y="13068299"/>
            <a:ext cx="5791200" cy="374651"/>
          </a:xfrm>
          <a:prstGeom prst="rect">
            <a:avLst/>
          </a:prstGeom>
        </p:spPr>
        <p:txBody>
          <a:bodyPr vert="horz" lIns="182880" tIns="91440" rIns="182880" bIns="91440" rtlCol="0" anchor="ctr"/>
          <a:lstStyle>
            <a:lvl1pPr>
              <a:defRPr lang="en-US" sz="1800" dirty="0">
                <a:solidFill>
                  <a:schemeClr val="accent2">
                    <a:lumMod val="75000"/>
                  </a:schemeClr>
                </a:solidFill>
                <a:latin typeface="Arial" charset="0"/>
                <a:ea typeface="ＭＳ Ｐゴシック" pitchFamily="16" charset="-128"/>
              </a:defRPr>
            </a:lvl1pPr>
          </a:lstStyle>
          <a:p>
            <a:pPr eaLnBrk="0" fontAlgn="base" hangingPunct="0">
              <a:spcBef>
                <a:spcPct val="0"/>
              </a:spcBef>
              <a:spcAft>
                <a:spcPct val="0"/>
              </a:spcAft>
            </a:pPr>
            <a:endParaRPr lang="en-US"/>
          </a:p>
        </p:txBody>
      </p:sp>
      <p:sp>
        <p:nvSpPr>
          <p:cNvPr id="4" name="TextBox 3"/>
          <p:cNvSpPr txBox="1"/>
          <p:nvPr userDrawn="1"/>
        </p:nvSpPr>
        <p:spPr>
          <a:xfrm>
            <a:off x="16611600" y="13104396"/>
            <a:ext cx="1333500" cy="338554"/>
          </a:xfrm>
          <a:prstGeom prst="rect">
            <a:avLst/>
          </a:prstGeom>
          <a:noFill/>
        </p:spPr>
        <p:txBody>
          <a:bodyPr wrap="square" rtlCol="0">
            <a:spAutoFit/>
          </a:bodyPr>
          <a:lstStyle/>
          <a:p>
            <a:pPr algn="r"/>
            <a:fld id="{2696757D-803A-4706-A55B-B123C044696D}" type="slidenum">
              <a:rPr lang="en-US" sz="1600" b="1" kern="1200" noProof="0" smtClean="0">
                <a:solidFill>
                  <a:srgbClr val="B8B8B8"/>
                </a:solidFill>
                <a:latin typeface="Arial" charset="0"/>
                <a:ea typeface="ＭＳ Ｐゴシック" pitchFamily="16" charset="-128"/>
                <a:cs typeface="+mn-cs"/>
              </a:rPr>
              <a:pPr algn="r"/>
              <a:t>‹#›</a:t>
            </a:fld>
            <a:endParaRPr lang="en-US" sz="1600" b="1" kern="1200" dirty="0" smtClean="0">
              <a:solidFill>
                <a:srgbClr val="B8B8B8"/>
              </a:solidFill>
              <a:latin typeface="Arial" charset="0"/>
              <a:ea typeface="ＭＳ Ｐゴシック" pitchFamily="16" charset="-128"/>
              <a:cs typeface="+mn-cs"/>
            </a:endParaRPr>
          </a:p>
        </p:txBody>
      </p:sp>
    </p:spTree>
    <p:extLst>
      <p:ext uri="{BB962C8B-B14F-4D97-AF65-F5344CB8AC3E}">
        <p14:creationId xmlns:p14="http://schemas.microsoft.com/office/powerpoint/2010/main" xmlns="" val="2675162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61" r:id="rId12"/>
    <p:sldLayoutId id="2147483662"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828800" rtl="0" eaLnBrk="1" latinLnBrk="0" hangingPunct="1">
        <a:lnSpc>
          <a:spcPts val="5300"/>
        </a:lnSpc>
        <a:spcBef>
          <a:spcPct val="0"/>
        </a:spcBef>
        <a:buNone/>
        <a:defRPr lang="en-US" sz="6000" b="1" kern="1200" dirty="0">
          <a:solidFill>
            <a:schemeClr val="tx1"/>
          </a:solidFill>
          <a:latin typeface="+mj-lt"/>
          <a:ea typeface="MS PGothic" pitchFamily="34" charset="-128"/>
          <a:cs typeface="+mj-cs"/>
        </a:defRPr>
      </a:lvl1pPr>
    </p:titleStyle>
    <p:bodyStyle>
      <a:lvl1pPr marL="514350" indent="-514350" algn="l" defTabSz="1828800" rtl="0" eaLnBrk="1" latinLnBrk="0" hangingPunct="1">
        <a:spcBef>
          <a:spcPct val="20000"/>
        </a:spcBef>
        <a:buClr>
          <a:schemeClr val="tx2"/>
        </a:buClr>
        <a:buSzPct val="80000"/>
        <a:buFont typeface="Arial" pitchFamily="34" charset="0"/>
        <a:buChar char="•"/>
        <a:defRPr sz="5400"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2286000" indent="-457200" algn="l" defTabSz="1828800" rtl="0" eaLnBrk="1" latinLnBrk="0" hangingPunct="1">
        <a:spcBef>
          <a:spcPct val="20000"/>
        </a:spcBef>
        <a:buClr>
          <a:schemeClr val="tx2"/>
        </a:buClr>
        <a:buSzPct val="80000"/>
        <a:buFont typeface="Arial" pitchFamily="34" charset="0"/>
        <a:buChar char="•"/>
        <a:defRPr sz="400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4114800" indent="-457200" algn="l" defTabSz="1828800" rtl="0" eaLnBrk="1" latinLnBrk="0" hangingPunct="1">
        <a:spcBef>
          <a:spcPct val="20000"/>
        </a:spcBef>
        <a:buClr>
          <a:schemeClr val="tx2"/>
        </a:buClr>
        <a:buSzPct val="80000"/>
        <a:buFont typeface="Arial" pitchFamily="34" charset="0"/>
        <a:buChar char="•"/>
        <a:defRPr sz="32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18" Type="http://schemas.openxmlformats.org/officeDocument/2006/relationships/diagramData" Target="../diagrams/data1.xml"/><Relationship Id="rId3" Type="http://schemas.openxmlformats.org/officeDocument/2006/relationships/notesSlide" Target="../notesSlides/notesSlide4.xml"/><Relationship Id="rId21" Type="http://schemas.openxmlformats.org/officeDocument/2006/relationships/diagramColors" Target="../diagrams/colors1.xml"/><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slideLayout" Target="../slideLayouts/slideLayout2.xml"/><Relationship Id="rId16" Type="http://schemas.openxmlformats.org/officeDocument/2006/relationships/image" Target="../media/image57.png"/><Relationship Id="rId20" Type="http://schemas.openxmlformats.org/officeDocument/2006/relationships/diagramQuickStyle" Target="../diagrams/quickStyle1.xml"/><Relationship Id="rId1" Type="http://schemas.openxmlformats.org/officeDocument/2006/relationships/vmlDrawing" Target="../drawings/vmlDrawing2.v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0.png"/><Relationship Id="rId5" Type="http://schemas.openxmlformats.org/officeDocument/2006/relationships/oleObject" Target="../embeddings/oleObject10.bin"/><Relationship Id="rId15" Type="http://schemas.openxmlformats.org/officeDocument/2006/relationships/image" Target="../media/image56.png"/><Relationship Id="rId23" Type="http://schemas.openxmlformats.org/officeDocument/2006/relationships/image" Target="../media/image59.png"/><Relationship Id="rId10" Type="http://schemas.openxmlformats.org/officeDocument/2006/relationships/image" Target="../media/image51.png"/><Relationship Id="rId19" Type="http://schemas.openxmlformats.org/officeDocument/2006/relationships/diagramLayout" Target="../diagrams/layout1.xml"/><Relationship Id="rId4" Type="http://schemas.openxmlformats.org/officeDocument/2006/relationships/image" Target="../media/image21.png"/><Relationship Id="rId9" Type="http://schemas.openxmlformats.org/officeDocument/2006/relationships/image" Target="../media/image50.png"/><Relationship Id="rId14" Type="http://schemas.openxmlformats.org/officeDocument/2006/relationships/image" Target="../media/image55.png"/><Relationship Id="rId22" Type="http://schemas.microsoft.com/office/2007/relationships/diagramDrawing" Target="../diagrams/drawing1.xml"/></Relationships>
</file>

<file path=ppt/slides/_rels/slide1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0.png"/><Relationship Id="rId7"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71.png"/><Relationship Id="rId10" Type="http://schemas.openxmlformats.org/officeDocument/2006/relationships/image" Target="../media/image74.png"/><Relationship Id="rId4" Type="http://schemas.openxmlformats.org/officeDocument/2006/relationships/image" Target="../media/image10.png"/><Relationship Id="rId9" Type="http://schemas.openxmlformats.org/officeDocument/2006/relationships/image" Target="../media/image7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tags" Target="../tags/tag3.xml"/><Relationship Id="rId21" Type="http://schemas.openxmlformats.org/officeDocument/2006/relationships/image" Target="../media/image83.png"/><Relationship Id="rId7" Type="http://schemas.openxmlformats.org/officeDocument/2006/relationships/tags" Target="../tags/tag7.xml"/><Relationship Id="rId12" Type="http://schemas.openxmlformats.org/officeDocument/2006/relationships/notesSlide" Target="../notesSlides/notesSlide9.xml"/><Relationship Id="rId17" Type="http://schemas.openxmlformats.org/officeDocument/2006/relationships/image" Target="../media/image79.png"/><Relationship Id="rId25" Type="http://schemas.openxmlformats.org/officeDocument/2006/relationships/image" Target="../media/image87.jpeg"/><Relationship Id="rId2" Type="http://schemas.openxmlformats.org/officeDocument/2006/relationships/tags" Target="../tags/tag2.xml"/><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6.xml"/><Relationship Id="rId24" Type="http://schemas.openxmlformats.org/officeDocument/2006/relationships/image" Target="../media/image86.jpeg"/><Relationship Id="rId5" Type="http://schemas.openxmlformats.org/officeDocument/2006/relationships/tags" Target="../tags/tag5.xml"/><Relationship Id="rId15" Type="http://schemas.openxmlformats.org/officeDocument/2006/relationships/image" Target="../media/image77.png"/><Relationship Id="rId23" Type="http://schemas.openxmlformats.org/officeDocument/2006/relationships/image" Target="../media/image85.jpeg"/><Relationship Id="rId10" Type="http://schemas.openxmlformats.org/officeDocument/2006/relationships/tags" Target="../tags/tag10.xml"/><Relationship Id="rId19" Type="http://schemas.openxmlformats.org/officeDocument/2006/relationships/image" Target="../media/image8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6.png"/><Relationship Id="rId22"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27.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jpeg"/><Relationship Id="rId2"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96.png"/><Relationship Id="rId11" Type="http://schemas.openxmlformats.org/officeDocument/2006/relationships/image" Target="../media/image101.jpeg"/><Relationship Id="rId5" Type="http://schemas.openxmlformats.org/officeDocument/2006/relationships/image" Target="../media/image95.png"/><Relationship Id="rId10" Type="http://schemas.openxmlformats.org/officeDocument/2006/relationships/image" Target="../media/image100.jpeg"/><Relationship Id="rId4" Type="http://schemas.openxmlformats.org/officeDocument/2006/relationships/image" Target="../media/image94.png"/><Relationship Id="rId9" Type="http://schemas.openxmlformats.org/officeDocument/2006/relationships/image" Target="../media/image99.png"/></Relationships>
</file>

<file path=ppt/slides/_rels/slide2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99.png"/><Relationship Id="rId1" Type="http://schemas.openxmlformats.org/officeDocument/2006/relationships/slideLayout" Target="../slideLayouts/slideLayout4.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3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119.png"/><Relationship Id="rId3" Type="http://schemas.openxmlformats.org/officeDocument/2006/relationships/image" Target="../media/image113.png"/><Relationship Id="rId7" Type="http://schemas.openxmlformats.org/officeDocument/2006/relationships/image" Target="../media/image77.png"/><Relationship Id="rId12" Type="http://schemas.openxmlformats.org/officeDocument/2006/relationships/image" Target="../media/image118.png"/><Relationship Id="rId2" Type="http://schemas.openxmlformats.org/officeDocument/2006/relationships/image" Target="../media/image112.png"/><Relationship Id="rId1" Type="http://schemas.openxmlformats.org/officeDocument/2006/relationships/slideLayout" Target="../slideLayouts/slideLayout6.xml"/><Relationship Id="rId6" Type="http://schemas.openxmlformats.org/officeDocument/2006/relationships/image" Target="../media/image76.png"/><Relationship Id="rId11" Type="http://schemas.openxmlformats.org/officeDocument/2006/relationships/image" Target="../media/image117.png"/><Relationship Id="rId5" Type="http://schemas.openxmlformats.org/officeDocument/2006/relationships/image" Target="../media/image75.png"/><Relationship Id="rId10" Type="http://schemas.openxmlformats.org/officeDocument/2006/relationships/image" Target="../media/image116.png"/><Relationship Id="rId4" Type="http://schemas.openxmlformats.org/officeDocument/2006/relationships/image" Target="../media/image114.png"/><Relationship Id="rId9" Type="http://schemas.openxmlformats.org/officeDocument/2006/relationships/image" Target="../media/image115.png"/><Relationship Id="rId14" Type="http://schemas.openxmlformats.org/officeDocument/2006/relationships/image" Target="../media/image9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25.jpe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10" Type="http://schemas.openxmlformats.org/officeDocument/2006/relationships/image" Target="../media/image127.jpeg"/><Relationship Id="rId4" Type="http://schemas.openxmlformats.org/officeDocument/2006/relationships/image" Target="../media/image121.png"/><Relationship Id="rId9" Type="http://schemas.openxmlformats.org/officeDocument/2006/relationships/image" Target="../media/image126.jpeg"/></Relationships>
</file>

<file path=ppt/slides/_rels/slide35.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jpeg"/><Relationship Id="rId7" Type="http://schemas.openxmlformats.org/officeDocument/2006/relationships/image" Target="../media/image13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www.r-project.org/index.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jpeg"/></Relationships>
</file>

<file path=ppt/slides/_rels/slide42.xml.rels><?xml version="1.0" encoding="UTF-8" standalone="yes"?>
<Relationships xmlns="http://schemas.openxmlformats.org/package/2006/relationships"><Relationship Id="rId3" Type="http://schemas.openxmlformats.org/officeDocument/2006/relationships/hyperlink" Target="http://www.nytimes.com/2009/01/07/technology/business-computing/07program.html"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hyperlink" Target="http://www.r-project.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49.png"/></Relationships>
</file>

<file path=ppt/slides/_rels/slide4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36.png"/><Relationship Id="rId4" Type="http://schemas.openxmlformats.org/officeDocument/2006/relationships/image" Target="../media/image152.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jpeg"/><Relationship Id="rId20"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jpeg"/><Relationship Id="rId19" Type="http://schemas.openxmlformats.org/officeDocument/2006/relationships/image" Target="../media/image28.png"/><Relationship Id="rId4" Type="http://schemas.openxmlformats.org/officeDocument/2006/relationships/image" Target="../media/image13.wmf"/><Relationship Id="rId9" Type="http://schemas.openxmlformats.org/officeDocument/2006/relationships/image" Target="../media/image18.jpeg"/><Relationship Id="rId14" Type="http://schemas.openxmlformats.org/officeDocument/2006/relationships/image" Target="../media/image23.png"/><Relationship Id="rId22" Type="http://schemas.openxmlformats.org/officeDocument/2006/relationships/image" Target="../media/image3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jpeg"/><Relationship Id="rId21" Type="http://schemas.openxmlformats.org/officeDocument/2006/relationships/image" Target="../media/image13.wmf"/><Relationship Id="rId7" Type="http://schemas.openxmlformats.org/officeDocument/2006/relationships/image" Target="../media/image20.png"/><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jpe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8.bin"/><Relationship Id="rId3" Type="http://schemas.openxmlformats.org/officeDocument/2006/relationships/notesSlide" Target="../notesSlides/notesSlide2.xml"/><Relationship Id="rId7" Type="http://schemas.openxmlformats.org/officeDocument/2006/relationships/oleObject" Target="../embeddings/oleObject3.bin"/><Relationship Id="rId12" Type="http://schemas.openxmlformats.org/officeDocument/2006/relationships/oleObject" Target="../embeddings/oleObject7.bin"/><Relationship Id="rId17" Type="http://schemas.openxmlformats.org/officeDocument/2006/relationships/image" Target="../media/image43.png"/><Relationship Id="rId2" Type="http://schemas.openxmlformats.org/officeDocument/2006/relationships/slideLayout" Target="../slideLayouts/slideLayout6.xml"/><Relationship Id="rId16" Type="http://schemas.openxmlformats.org/officeDocument/2006/relationships/image" Target="../media/image42.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0.png"/><Relationship Id="rId5" Type="http://schemas.openxmlformats.org/officeDocument/2006/relationships/oleObject" Target="../embeddings/oleObject1.bin"/><Relationship Id="rId15" Type="http://schemas.openxmlformats.org/officeDocument/2006/relationships/image" Target="../media/image41.png"/><Relationship Id="rId10" Type="http://schemas.openxmlformats.org/officeDocument/2006/relationships/oleObject" Target="../embeddings/oleObject6.bin"/><Relationship Id="rId4" Type="http://schemas.openxmlformats.org/officeDocument/2006/relationships/image" Target="../media/image39.png"/><Relationship Id="rId9" Type="http://schemas.openxmlformats.org/officeDocument/2006/relationships/oleObject" Target="../embeddings/oleObject5.bin"/><Relationship Id="rId1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news.cnet.com/i/bto/20080926/oracle.jpg"/>
          <p:cNvPicPr>
            <a:picLocks noChangeArrowheads="1"/>
          </p:cNvPicPr>
          <p:nvPr/>
        </p:nvPicPr>
        <p:blipFill>
          <a:blip r:embed="rId3" cstate="print"/>
          <a:srcRect/>
          <a:stretch>
            <a:fillRect/>
          </a:stretch>
        </p:blipFill>
        <p:spPr bwMode="auto">
          <a:xfrm>
            <a:off x="3108326" y="2616200"/>
            <a:ext cx="4816474" cy="53086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10" name="Title 5"/>
          <p:cNvSpPr txBox="1">
            <a:spLocks/>
          </p:cNvSpPr>
          <p:nvPr/>
        </p:nvSpPr>
        <p:spPr bwMode="auto">
          <a:xfrm>
            <a:off x="642550" y="8317923"/>
            <a:ext cx="14259699" cy="2024593"/>
          </a:xfrm>
          <a:prstGeom prst="rect">
            <a:avLst/>
          </a:prstGeom>
          <a:noFill/>
          <a:ln w="9525">
            <a:noFill/>
            <a:miter lim="800000"/>
            <a:headEnd/>
            <a:tailEnd/>
          </a:ln>
          <a:effectLst/>
        </p:spPr>
        <p:txBody>
          <a:bodyPr lIns="204826" tIns="102413" rIns="204826" bIns="102413" anchor="b"/>
          <a:lstStyle/>
          <a:p>
            <a:r>
              <a:rPr lang="en-US" sz="6600" b="1" dirty="0" smtClean="0"/>
              <a:t>Oracle </a:t>
            </a:r>
            <a:r>
              <a:rPr lang="ru-RU" sz="6600" b="1" dirty="0" smtClean="0"/>
              <a:t>для анализа </a:t>
            </a:r>
            <a:r>
              <a:rPr lang="ru-RU" sz="6600" b="1" dirty="0" smtClean="0"/>
              <a:t>и исследования Больших </a:t>
            </a:r>
            <a:r>
              <a:rPr lang="ru-RU" sz="6600" b="1" dirty="0" smtClean="0"/>
              <a:t>Данных</a:t>
            </a:r>
            <a:endParaRPr lang="en-US" sz="6600" i="1" dirty="0">
              <a:solidFill>
                <a:srgbClr val="FF0000"/>
              </a:solidFill>
            </a:endParaRPr>
          </a:p>
        </p:txBody>
      </p:sp>
      <p:sp>
        <p:nvSpPr>
          <p:cNvPr id="23556" name="Subtitle 8"/>
          <p:cNvSpPr>
            <a:spLocks noGrp="1"/>
          </p:cNvSpPr>
          <p:nvPr>
            <p:ph type="subTitle" sz="quarter" idx="4294967295"/>
          </p:nvPr>
        </p:nvSpPr>
        <p:spPr>
          <a:xfrm>
            <a:off x="781049" y="10458741"/>
            <a:ext cx="5841423" cy="1871804"/>
          </a:xfrm>
        </p:spPr>
        <p:txBody>
          <a:bodyPr>
            <a:noAutofit/>
          </a:bodyPr>
          <a:lstStyle/>
          <a:p>
            <a:pPr algn="l">
              <a:spcBef>
                <a:spcPct val="0"/>
              </a:spcBef>
              <a:buFont typeface="Arial" charset="0"/>
              <a:buNone/>
            </a:pPr>
            <a:r>
              <a:rPr lang="ru-RU" sz="4000" b="1" dirty="0" smtClean="0">
                <a:latin typeface="Arial" charset="0"/>
                <a:ea typeface="ＭＳ Ｐゴシック" pitchFamily="34" charset="-128"/>
              </a:rPr>
              <a:t>Ольга Горчинская</a:t>
            </a:r>
          </a:p>
          <a:p>
            <a:pPr algn="l">
              <a:spcBef>
                <a:spcPct val="0"/>
              </a:spcBef>
              <a:buFont typeface="Arial" charset="0"/>
              <a:buNone/>
            </a:pPr>
            <a:r>
              <a:rPr lang="en-US" sz="4000" b="1" dirty="0" smtClean="0">
                <a:latin typeface="Arial" charset="0"/>
                <a:ea typeface="ＭＳ Ｐゴシック" pitchFamily="34" charset="-128"/>
              </a:rPr>
              <a:t>Oracle</a:t>
            </a:r>
            <a:endParaRPr lang="en-US" sz="4000" b="1" dirty="0" smtClean="0">
              <a:latin typeface="Arial" charset="0"/>
              <a:ea typeface="ＭＳ Ｐゴシック" pitchFamily="34" charset="-128"/>
            </a:endParaRPr>
          </a:p>
          <a:p>
            <a:pPr algn="l">
              <a:spcBef>
                <a:spcPct val="0"/>
              </a:spcBef>
              <a:buFont typeface="Arial" charset="0"/>
              <a:buNone/>
            </a:pPr>
            <a:endParaRPr lang="en-US" sz="4000" b="1" dirty="0" smtClean="0">
              <a:latin typeface="Arial" charset="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5776" y="228600"/>
            <a:ext cx="14935200" cy="1803400"/>
          </a:xfrm>
        </p:spPr>
        <p:txBody>
          <a:bodyPr/>
          <a:lstStyle/>
          <a:p>
            <a:pPr eaLnBrk="1" hangingPunct="1"/>
            <a:r>
              <a:rPr lang="ru-RU" dirty="0" smtClean="0"/>
              <a:t>Аналитический сервер </a:t>
            </a:r>
            <a:r>
              <a:rPr lang="en-US" dirty="0" smtClean="0"/>
              <a:t> </a:t>
            </a:r>
            <a:r>
              <a:rPr lang="ru-RU" sz="6400" dirty="0" smtClean="0"/>
              <a:t/>
            </a:r>
            <a:br>
              <a:rPr lang="ru-RU" sz="6400" dirty="0" smtClean="0"/>
            </a:br>
            <a:r>
              <a:rPr lang="en-US" sz="4800" i="1" dirty="0" smtClean="0">
                <a:solidFill>
                  <a:srgbClr val="FF0000"/>
                </a:solidFill>
              </a:rPr>
              <a:t>Oracle BI Server</a:t>
            </a:r>
            <a:endParaRPr lang="en-US" sz="4800" i="1" dirty="0" smtClean="0"/>
          </a:p>
        </p:txBody>
      </p:sp>
      <p:sp>
        <p:nvSpPr>
          <p:cNvPr id="29699" name="Rectangle 3"/>
          <p:cNvSpPr>
            <a:spLocks noGrp="1" noChangeArrowheads="1"/>
          </p:cNvSpPr>
          <p:nvPr>
            <p:ph type="body" idx="1"/>
          </p:nvPr>
        </p:nvSpPr>
        <p:spPr>
          <a:xfrm>
            <a:off x="402773" y="2318657"/>
            <a:ext cx="11753850" cy="9176658"/>
          </a:xfrm>
          <a:noFill/>
        </p:spPr>
        <p:txBody>
          <a:bodyPr lIns="182880" tIns="91440" rIns="182880" bIns="91440"/>
          <a:lstStyle/>
          <a:p>
            <a:pPr marL="450850" indent="-450850">
              <a:lnSpc>
                <a:spcPct val="90000"/>
              </a:lnSpc>
            </a:pPr>
            <a:r>
              <a:rPr lang="ru-RU" sz="4000" dirty="0" smtClean="0"/>
              <a:t>Генерация запросов и оптимизация доступа к информационным источникам</a:t>
            </a:r>
            <a:endParaRPr lang="en-US" sz="4000" dirty="0" smtClean="0"/>
          </a:p>
          <a:p>
            <a:pPr marL="450850" indent="-450850">
              <a:lnSpc>
                <a:spcPct val="90000"/>
              </a:lnSpc>
            </a:pPr>
            <a:r>
              <a:rPr lang="ru-RU" sz="4000" dirty="0" smtClean="0"/>
              <a:t>Выполнение сложных вычислений и аналитическая обработка</a:t>
            </a:r>
            <a:endParaRPr lang="en-US" sz="4000" dirty="0" smtClean="0"/>
          </a:p>
          <a:p>
            <a:pPr marL="450850" indent="-450850">
              <a:lnSpc>
                <a:spcPct val="90000"/>
              </a:lnSpc>
            </a:pPr>
            <a:r>
              <a:rPr lang="ru-RU" sz="4000" dirty="0" smtClean="0"/>
              <a:t>Доступ к любым хранилищам данных, информационным источникам и системам</a:t>
            </a:r>
            <a:endParaRPr lang="en-US" sz="4000" dirty="0" smtClean="0"/>
          </a:p>
          <a:p>
            <a:pPr marL="1143000" lvl="1" indent="-450850">
              <a:lnSpc>
                <a:spcPct val="90000"/>
              </a:lnSpc>
            </a:pPr>
            <a:r>
              <a:rPr lang="ru-RU" sz="3200" dirty="0" smtClean="0"/>
              <a:t>Прямой доступ к </a:t>
            </a:r>
            <a:r>
              <a:rPr lang="en-US" sz="3200" dirty="0" smtClean="0"/>
              <a:t>Oracle</a:t>
            </a:r>
            <a:r>
              <a:rPr lang="ru-RU" sz="3200" dirty="0" smtClean="0"/>
              <a:t> </a:t>
            </a:r>
            <a:r>
              <a:rPr lang="en-US" sz="3200" dirty="0" smtClean="0"/>
              <a:t>Database, DB2, MS SQL Server, MS SQL Server Analysis Services, </a:t>
            </a:r>
            <a:r>
              <a:rPr lang="en-US" sz="3200" dirty="0" err="1" smtClean="0"/>
              <a:t>Teradata</a:t>
            </a:r>
            <a:endParaRPr lang="en-US" dirty="0" smtClean="0"/>
          </a:p>
          <a:p>
            <a:pPr marL="1143000" lvl="1" indent="-450850">
              <a:lnSpc>
                <a:spcPct val="90000"/>
              </a:lnSpc>
            </a:pPr>
            <a:r>
              <a:rPr lang="ru-RU" sz="3200" dirty="0" smtClean="0"/>
              <a:t>Реляционные, многомерные, файловые системы, </a:t>
            </a:r>
            <a:r>
              <a:rPr lang="en-US" sz="3200" dirty="0" smtClean="0"/>
              <a:t> XML, </a:t>
            </a:r>
            <a:r>
              <a:rPr lang="ru-RU" sz="3200" dirty="0" smtClean="0"/>
              <a:t>и др.</a:t>
            </a:r>
          </a:p>
          <a:p>
            <a:pPr marL="1143000" lvl="1" indent="-450850">
              <a:lnSpc>
                <a:spcPct val="90000"/>
              </a:lnSpc>
            </a:pPr>
            <a:r>
              <a:rPr lang="ru-RU" sz="3200" dirty="0" smtClean="0"/>
              <a:t>Аналитические, оперативные, транзакционные, внешние</a:t>
            </a:r>
            <a:endParaRPr lang="en-US" sz="3200" dirty="0" smtClean="0"/>
          </a:p>
          <a:p>
            <a:pPr marL="450850" indent="-450850">
              <a:lnSpc>
                <a:spcPct val="90000"/>
              </a:lnSpc>
            </a:pPr>
            <a:r>
              <a:rPr lang="ru-RU" sz="4000" dirty="0" smtClean="0"/>
              <a:t>Масштабируемость, надежность, производительность, интеллектуальное кэширование, балансировка нагрузки, работа в кластерной архитектуре</a:t>
            </a:r>
          </a:p>
        </p:txBody>
      </p:sp>
      <p:sp>
        <p:nvSpPr>
          <p:cNvPr id="29700" name="AutoShape 4"/>
          <p:cNvSpPr>
            <a:spLocks noChangeArrowheads="1"/>
          </p:cNvSpPr>
          <p:nvPr/>
        </p:nvSpPr>
        <p:spPr bwMode="auto">
          <a:xfrm>
            <a:off x="12052301" y="8807451"/>
            <a:ext cx="1558926" cy="1098550"/>
          </a:xfrm>
          <a:prstGeom prst="can">
            <a:avLst>
              <a:gd name="adj" fmla="val 25000"/>
            </a:avLst>
          </a:prstGeom>
          <a:solidFill>
            <a:schemeClr val="accent2"/>
          </a:solidFill>
          <a:ln w="9525">
            <a:solidFill>
              <a:srgbClr val="B2B2B2"/>
            </a:solidFill>
            <a:round/>
            <a:headEnd/>
            <a:tailEnd/>
          </a:ln>
          <a:effectLst>
            <a:outerShdw blurRad="50800" dist="38100" dir="2700000" algn="tl" rotWithShape="0">
              <a:prstClr val="black">
                <a:alpha val="40000"/>
              </a:prstClr>
            </a:outerShdw>
          </a:effectLst>
        </p:spPr>
        <p:txBody>
          <a:bodyPr wrap="none" lIns="182870" tIns="91436" rIns="182870" bIns="91436" anchor="ctr"/>
          <a:lstStyle/>
          <a:p>
            <a:pPr eaLnBrk="0" hangingPunct="0">
              <a:lnSpc>
                <a:spcPct val="100000"/>
              </a:lnSpc>
              <a:spcBef>
                <a:spcPct val="0"/>
              </a:spcBef>
              <a:buClrTx/>
            </a:pPr>
            <a:endParaRPr lang="ru-RU" sz="4800" dirty="0">
              <a:latin typeface="Times" pitchFamily="18" charset="0"/>
            </a:endParaRPr>
          </a:p>
        </p:txBody>
      </p:sp>
      <p:sp>
        <p:nvSpPr>
          <p:cNvPr id="29701" name="Text Box 5"/>
          <p:cNvSpPr txBox="1">
            <a:spLocks noChangeArrowheads="1"/>
          </p:cNvSpPr>
          <p:nvPr/>
        </p:nvSpPr>
        <p:spPr bwMode="auto">
          <a:xfrm>
            <a:off x="12290427" y="9061450"/>
            <a:ext cx="1044574" cy="673100"/>
          </a:xfrm>
          <a:prstGeom prst="rect">
            <a:avLst/>
          </a:prstGeom>
          <a:noFill/>
          <a:ln w="9525" algn="ctr">
            <a:noFill/>
            <a:miter lim="800000"/>
            <a:headEnd/>
            <a:tailEnd/>
          </a:ln>
        </p:spPr>
        <p:txBody>
          <a:bodyPr wrap="none" lIns="182870" tIns="91436" rIns="182870" bIns="91436">
            <a:spAutoFit/>
          </a:bodyPr>
          <a:lstStyle/>
          <a:p>
            <a:pPr eaLnBrk="0" hangingPunct="0">
              <a:lnSpc>
                <a:spcPct val="100000"/>
              </a:lnSpc>
              <a:spcBef>
                <a:spcPct val="0"/>
              </a:spcBef>
              <a:buClrTx/>
            </a:pPr>
            <a:r>
              <a:rPr lang="en-US" sz="3200" dirty="0">
                <a:latin typeface="Times" pitchFamily="18" charset="0"/>
              </a:rPr>
              <a:t>DW</a:t>
            </a:r>
          </a:p>
        </p:txBody>
      </p:sp>
      <p:sp>
        <p:nvSpPr>
          <p:cNvPr id="29702" name="AutoShape 6"/>
          <p:cNvSpPr>
            <a:spLocks noChangeArrowheads="1"/>
          </p:cNvSpPr>
          <p:nvPr/>
        </p:nvSpPr>
        <p:spPr bwMode="auto">
          <a:xfrm>
            <a:off x="13839826" y="9347201"/>
            <a:ext cx="1762124" cy="1098550"/>
          </a:xfrm>
          <a:prstGeom prst="can">
            <a:avLst>
              <a:gd name="adj" fmla="val 25000"/>
            </a:avLst>
          </a:prstGeom>
          <a:solidFill>
            <a:srgbClr val="3366CC"/>
          </a:solidFill>
          <a:ln w="9525">
            <a:solidFill>
              <a:srgbClr val="B2B2B2"/>
            </a:solidFill>
            <a:round/>
            <a:headEnd/>
            <a:tailEnd/>
          </a:ln>
          <a:effectLst>
            <a:outerShdw blurRad="50800" dist="38100" dir="2700000" algn="tl" rotWithShape="0">
              <a:prstClr val="black">
                <a:alpha val="40000"/>
              </a:prstClr>
            </a:outerShdw>
          </a:effectLst>
        </p:spPr>
        <p:txBody>
          <a:bodyPr wrap="none" lIns="182870" tIns="91436" rIns="182870" bIns="91436" anchor="ctr"/>
          <a:lstStyle/>
          <a:p>
            <a:pPr eaLnBrk="0" hangingPunct="0">
              <a:lnSpc>
                <a:spcPct val="100000"/>
              </a:lnSpc>
              <a:spcBef>
                <a:spcPct val="0"/>
              </a:spcBef>
              <a:buClrTx/>
            </a:pPr>
            <a:endParaRPr lang="ru-RU" sz="4800" dirty="0">
              <a:latin typeface="Times" pitchFamily="18" charset="0"/>
            </a:endParaRPr>
          </a:p>
        </p:txBody>
      </p:sp>
      <p:pic>
        <p:nvPicPr>
          <p:cNvPr id="29703" name="Picture 7"/>
          <p:cNvPicPr>
            <a:picLocks noChangeAspect="1" noChangeArrowheads="1"/>
          </p:cNvPicPr>
          <p:nvPr/>
        </p:nvPicPr>
        <p:blipFill>
          <a:blip r:embed="rId3" cstate="print"/>
          <a:srcRect/>
          <a:stretch>
            <a:fillRect/>
          </a:stretch>
        </p:blipFill>
        <p:spPr bwMode="auto">
          <a:xfrm>
            <a:off x="15817851" y="8848726"/>
            <a:ext cx="1606550" cy="101282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9705" name="Line 9"/>
          <p:cNvSpPr>
            <a:spLocks noChangeShapeType="1"/>
          </p:cNvSpPr>
          <p:nvPr/>
        </p:nvSpPr>
        <p:spPr bwMode="auto">
          <a:xfrm flipV="1">
            <a:off x="12801600" y="7327900"/>
            <a:ext cx="841376" cy="1397000"/>
          </a:xfrm>
          <a:prstGeom prst="line">
            <a:avLst/>
          </a:prstGeom>
          <a:noFill/>
          <a:ln w="9525">
            <a:solidFill>
              <a:srgbClr val="969696"/>
            </a:solidFill>
            <a:round/>
            <a:headEnd/>
            <a:tailEnd type="triangle" w="med" len="med"/>
          </a:ln>
        </p:spPr>
        <p:txBody>
          <a:bodyPr lIns="182870" tIns="91436" rIns="182870" bIns="91436">
            <a:spAutoFit/>
          </a:bodyPr>
          <a:lstStyle/>
          <a:p>
            <a:endParaRPr lang="ru-RU"/>
          </a:p>
        </p:txBody>
      </p:sp>
      <p:sp>
        <p:nvSpPr>
          <p:cNvPr id="29706" name="Line 10"/>
          <p:cNvSpPr>
            <a:spLocks noChangeShapeType="1"/>
          </p:cNvSpPr>
          <p:nvPr/>
        </p:nvSpPr>
        <p:spPr bwMode="auto">
          <a:xfrm flipH="1" flipV="1">
            <a:off x="14576426" y="7280277"/>
            <a:ext cx="25400" cy="1755774"/>
          </a:xfrm>
          <a:prstGeom prst="line">
            <a:avLst/>
          </a:prstGeom>
          <a:noFill/>
          <a:ln w="9525">
            <a:solidFill>
              <a:srgbClr val="969696"/>
            </a:solidFill>
            <a:round/>
            <a:headEnd/>
            <a:tailEnd type="triangle" w="med" len="med"/>
          </a:ln>
        </p:spPr>
        <p:txBody>
          <a:bodyPr lIns="182870" tIns="91436" rIns="182870" bIns="91436">
            <a:spAutoFit/>
          </a:bodyPr>
          <a:lstStyle/>
          <a:p>
            <a:endParaRPr lang="ru-RU"/>
          </a:p>
        </p:txBody>
      </p:sp>
      <p:sp>
        <p:nvSpPr>
          <p:cNvPr id="29707" name="Line 11"/>
          <p:cNvSpPr>
            <a:spLocks noChangeShapeType="1"/>
          </p:cNvSpPr>
          <p:nvPr/>
        </p:nvSpPr>
        <p:spPr bwMode="auto">
          <a:xfrm flipH="1" flipV="1">
            <a:off x="15579727" y="7226301"/>
            <a:ext cx="895350" cy="1416050"/>
          </a:xfrm>
          <a:prstGeom prst="line">
            <a:avLst/>
          </a:prstGeom>
          <a:noFill/>
          <a:ln w="9525">
            <a:solidFill>
              <a:srgbClr val="969696"/>
            </a:solidFill>
            <a:round/>
            <a:headEnd/>
            <a:tailEnd type="triangle" w="med" len="med"/>
          </a:ln>
        </p:spPr>
        <p:txBody>
          <a:bodyPr lIns="182870" tIns="91436" rIns="182870" bIns="91436">
            <a:spAutoFit/>
          </a:bodyPr>
          <a:lstStyle/>
          <a:p>
            <a:endParaRPr lang="ru-RU"/>
          </a:p>
        </p:txBody>
      </p:sp>
      <p:pic>
        <p:nvPicPr>
          <p:cNvPr id="29708" name="Picture 12"/>
          <p:cNvPicPr>
            <a:picLocks noChangeAspect="1" noChangeArrowheads="1"/>
          </p:cNvPicPr>
          <p:nvPr/>
        </p:nvPicPr>
        <p:blipFill>
          <a:blip r:embed="rId4" cstate="print"/>
          <a:srcRect/>
          <a:stretch>
            <a:fillRect/>
          </a:stretch>
        </p:blipFill>
        <p:spPr bwMode="auto">
          <a:xfrm>
            <a:off x="15795626" y="8810627"/>
            <a:ext cx="619124" cy="638174"/>
          </a:xfrm>
          <a:prstGeom prst="rect">
            <a:avLst/>
          </a:prstGeom>
          <a:noFill/>
          <a:ln w="9525">
            <a:noFill/>
            <a:miter lim="800000"/>
            <a:headEnd/>
            <a:tailEnd/>
          </a:ln>
        </p:spPr>
      </p:pic>
      <p:pic>
        <p:nvPicPr>
          <p:cNvPr id="3289101" name="Picture 13" descr="Pharma Call Effectiveness"/>
          <p:cNvPicPr>
            <a:picLocks noChangeAspect="1" noChangeArrowheads="1"/>
          </p:cNvPicPr>
          <p:nvPr/>
        </p:nvPicPr>
        <p:blipFill>
          <a:blip r:embed="rId5" cstate="print"/>
          <a:srcRect/>
          <a:stretch>
            <a:fillRect/>
          </a:stretch>
        </p:blipFill>
        <p:spPr bwMode="auto">
          <a:xfrm>
            <a:off x="13261977" y="2403476"/>
            <a:ext cx="2759074" cy="2070100"/>
          </a:xfrm>
          <a:prstGeom prst="rect">
            <a:avLst/>
          </a:prstGeom>
          <a:noFill/>
          <a:ln w="9525">
            <a:solidFill>
              <a:srgbClr val="DDDDDD"/>
            </a:solidFill>
            <a:miter lim="800000"/>
            <a:headEnd/>
            <a:tailEnd/>
          </a:ln>
          <a:effectLst>
            <a:outerShdw dist="35921" dir="2700000" algn="ctr" rotWithShape="0">
              <a:srgbClr val="808080"/>
            </a:outerShdw>
          </a:effectLst>
        </p:spPr>
      </p:pic>
      <p:sp>
        <p:nvSpPr>
          <p:cNvPr id="29710" name="Text Box 14"/>
          <p:cNvSpPr txBox="1">
            <a:spLocks noChangeArrowheads="1"/>
          </p:cNvSpPr>
          <p:nvPr/>
        </p:nvSpPr>
        <p:spPr bwMode="auto">
          <a:xfrm>
            <a:off x="14214477" y="9772650"/>
            <a:ext cx="1111250" cy="673100"/>
          </a:xfrm>
          <a:prstGeom prst="rect">
            <a:avLst/>
          </a:prstGeom>
          <a:noFill/>
          <a:ln w="9525" algn="ctr">
            <a:noFill/>
            <a:miter lim="800000"/>
            <a:headEnd/>
            <a:tailEnd/>
          </a:ln>
        </p:spPr>
        <p:txBody>
          <a:bodyPr wrap="none" lIns="182870" tIns="91436" rIns="182870" bIns="91436">
            <a:spAutoFit/>
          </a:bodyPr>
          <a:lstStyle/>
          <a:p>
            <a:pPr eaLnBrk="0" hangingPunct="0">
              <a:lnSpc>
                <a:spcPct val="100000"/>
              </a:lnSpc>
              <a:spcBef>
                <a:spcPct val="0"/>
              </a:spcBef>
              <a:buClrTx/>
            </a:pPr>
            <a:r>
              <a:rPr lang="en-US" sz="3200" dirty="0">
                <a:latin typeface="Times" pitchFamily="18" charset="0"/>
              </a:rPr>
              <a:t>ERP</a:t>
            </a:r>
          </a:p>
        </p:txBody>
      </p:sp>
      <p:sp>
        <p:nvSpPr>
          <p:cNvPr id="15" name="Rounded Rectangle 14"/>
          <p:cNvSpPr/>
          <p:nvPr/>
        </p:nvSpPr>
        <p:spPr bwMode="auto">
          <a:xfrm>
            <a:off x="12213020" y="5380912"/>
            <a:ext cx="5108028" cy="143017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91440" rIns="182880" bIns="91440" numCol="1" rtlCol="0" anchor="ctr" anchorCtr="0" compatLnSpc="1">
            <a:prstTxWarp prst="textNoShape">
              <a:avLst/>
            </a:prstTxWarp>
            <a:spAutoFit/>
          </a:bodyPr>
          <a:lstStyle/>
          <a:p>
            <a:pPr algn="ctr" fontAlgn="base">
              <a:spcBef>
                <a:spcPct val="0"/>
              </a:spcBef>
              <a:spcAft>
                <a:spcPct val="0"/>
              </a:spcAft>
            </a:pPr>
            <a:r>
              <a:rPr lang="en-US" dirty="0" smtClean="0">
                <a:solidFill>
                  <a:schemeClr val="bg1"/>
                </a:solidFill>
                <a:latin typeface="Arial" charset="0"/>
              </a:rPr>
              <a:t>Oracle </a:t>
            </a:r>
          </a:p>
          <a:p>
            <a:pPr algn="ctr" fontAlgn="base">
              <a:spcBef>
                <a:spcPct val="0"/>
              </a:spcBef>
              <a:spcAft>
                <a:spcPct val="0"/>
              </a:spcAft>
            </a:pPr>
            <a:r>
              <a:rPr lang="en-US" dirty="0" smtClean="0">
                <a:solidFill>
                  <a:schemeClr val="bg1"/>
                </a:solidFill>
                <a:latin typeface="Arial" charset="0"/>
              </a:rPr>
              <a:t>BI Server</a:t>
            </a:r>
            <a:endParaRPr lang="ru-RU" sz="4800" dirty="0" smtClean="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Title 1"/>
          <p:cNvSpPr txBox="1">
            <a:spLocks/>
          </p:cNvSpPr>
          <p:nvPr/>
        </p:nvSpPr>
        <p:spPr bwMode="auto">
          <a:xfrm>
            <a:off x="1478639" y="239484"/>
            <a:ext cx="16700502" cy="1714500"/>
          </a:xfrm>
          <a:prstGeom prst="rect">
            <a:avLst/>
          </a:prstGeom>
          <a:noFill/>
          <a:ln w="9525">
            <a:noFill/>
            <a:miter lim="800000"/>
            <a:headEnd/>
            <a:tailEnd/>
          </a:ln>
        </p:spPr>
        <p:txBody>
          <a:bodyPr lIns="0" tIns="0" rIns="0" bIns="0"/>
          <a:lstStyle/>
          <a:p>
            <a:r>
              <a:rPr lang="ru-RU" sz="5200" b="1" dirty="0" smtClean="0"/>
              <a:t>Все виды бизнес-анализа на единой платформе </a:t>
            </a:r>
            <a:r>
              <a:rPr lang="ru-RU" sz="4800" b="1" i="1" dirty="0" smtClean="0">
                <a:solidFill>
                  <a:srgbClr val="FF0000"/>
                </a:solidFill>
              </a:rPr>
              <a:t>Не только отчеты</a:t>
            </a:r>
            <a:endParaRPr lang="ru-RU" sz="4800" b="1" i="1" dirty="0">
              <a:solidFill>
                <a:srgbClr val="FF0000"/>
              </a:solidFill>
            </a:endParaRPr>
          </a:p>
        </p:txBody>
      </p:sp>
      <p:grpSp>
        <p:nvGrpSpPr>
          <p:cNvPr id="2" name="Group 49"/>
          <p:cNvGrpSpPr/>
          <p:nvPr/>
        </p:nvGrpSpPr>
        <p:grpSpPr>
          <a:xfrm>
            <a:off x="6923313" y="2743200"/>
            <a:ext cx="10607041" cy="8569235"/>
            <a:chOff x="2133589" y="1863210"/>
            <a:chExt cx="13084638" cy="10546505"/>
          </a:xfrm>
        </p:grpSpPr>
        <p:sp>
          <p:nvSpPr>
            <p:cNvPr id="1097" name="Oval 6"/>
            <p:cNvSpPr>
              <a:spLocks noChangeAspect="1"/>
            </p:cNvSpPr>
            <p:nvPr/>
          </p:nvSpPr>
          <p:spPr bwMode="auto">
            <a:xfrm>
              <a:off x="5508627" y="3795481"/>
              <a:ext cx="6835774" cy="6838950"/>
            </a:xfrm>
            <a:prstGeom prst="ellipse">
              <a:avLst/>
            </a:prstGeom>
            <a:solidFill>
              <a:schemeClr val="tx2"/>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endParaRPr lang="ru-RU">
                <a:solidFill>
                  <a:srgbClr val="0033CC"/>
                </a:solidFill>
                <a:cs typeface="Times New Roman" pitchFamily="18" charset="0"/>
              </a:endParaRPr>
            </a:p>
          </p:txBody>
        </p:sp>
        <p:sp>
          <p:nvSpPr>
            <p:cNvPr id="1098" name="Oval 6"/>
            <p:cNvSpPr>
              <a:spLocks noChangeAspect="1"/>
            </p:cNvSpPr>
            <p:nvPr/>
          </p:nvSpPr>
          <p:spPr bwMode="auto">
            <a:xfrm>
              <a:off x="5791201" y="4132031"/>
              <a:ext cx="6219826" cy="6216650"/>
            </a:xfrm>
            <a:prstGeom prst="ellipse">
              <a:avLst/>
            </a:prstGeom>
            <a:solidFill>
              <a:schemeClr val="tx2"/>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endParaRPr lang="ru-RU">
                <a:solidFill>
                  <a:srgbClr val="000000"/>
                </a:solidFill>
                <a:cs typeface="Times New Roman" pitchFamily="18" charset="0"/>
              </a:endParaRPr>
            </a:p>
          </p:txBody>
        </p:sp>
        <p:sp>
          <p:nvSpPr>
            <p:cNvPr id="22" name="Arc 21"/>
            <p:cNvSpPr/>
            <p:nvPr/>
          </p:nvSpPr>
          <p:spPr bwMode="auto">
            <a:xfrm>
              <a:off x="9686927" y="5573481"/>
              <a:ext cx="1828800" cy="1828800"/>
            </a:xfrm>
            <a:prstGeom prst="arc">
              <a:avLst/>
            </a:prstGeom>
            <a:solidFill>
              <a:schemeClr val="tx2"/>
            </a:solidFill>
            <a:ln w="9525" cap="flat" cmpd="sng" algn="ctr">
              <a:noFill/>
              <a:prstDash val="solid"/>
              <a:round/>
              <a:headEnd type="none" w="sm" len="sm"/>
              <a:tailEnd type="none" w="sm" len="sm"/>
            </a:ln>
            <a:effectLst/>
          </p:spPr>
          <p:txBody>
            <a:bodyPr wrap="none" lIns="92075" tIns="46038" rIns="92075" bIns="46038" anchor="ctr"/>
            <a:lstStyle/>
            <a:p>
              <a:pPr algn="ctr">
                <a:lnSpc>
                  <a:spcPct val="90000"/>
                </a:lnSpc>
                <a:spcBef>
                  <a:spcPct val="50000"/>
                </a:spcBef>
                <a:defRPr/>
              </a:pPr>
              <a:endParaRPr lang="en-US">
                <a:solidFill>
                  <a:srgbClr val="FF0000"/>
                </a:solidFill>
                <a:cs typeface="Times New Roman" pitchFamily="18" charset="0"/>
              </a:endParaRPr>
            </a:p>
          </p:txBody>
        </p:sp>
        <p:sp>
          <p:nvSpPr>
            <p:cNvPr id="1100" name="Oval 9"/>
            <p:cNvSpPr>
              <a:spLocks noChangeAspect="1"/>
            </p:cNvSpPr>
            <p:nvPr/>
          </p:nvSpPr>
          <p:spPr bwMode="auto">
            <a:xfrm>
              <a:off x="7988301" y="6287857"/>
              <a:ext cx="1927226" cy="1924050"/>
            </a:xfrm>
            <a:prstGeom prst="ellipse">
              <a:avLst/>
            </a:prstGeom>
            <a:solidFill>
              <a:schemeClr val="tx2"/>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r>
                <a:rPr lang="en-US" sz="1800" dirty="0">
                  <a:solidFill>
                    <a:srgbClr val="FFFFFF"/>
                  </a:solidFill>
                  <a:cs typeface="Times New Roman" pitchFamily="18" charset="0"/>
                </a:rPr>
                <a:t>SINGLE</a:t>
              </a:r>
              <a:br>
                <a:rPr lang="en-US" sz="1800" dirty="0">
                  <a:solidFill>
                    <a:srgbClr val="FFFFFF"/>
                  </a:solidFill>
                  <a:cs typeface="Times New Roman" pitchFamily="18" charset="0"/>
                </a:rPr>
              </a:br>
              <a:r>
                <a:rPr lang="en-US" sz="1800" dirty="0">
                  <a:solidFill>
                    <a:srgbClr val="FFFFFF"/>
                  </a:solidFill>
                  <a:cs typeface="Times New Roman" pitchFamily="18" charset="0"/>
                </a:rPr>
                <a:t>ENTERPRISE</a:t>
              </a:r>
              <a:r>
                <a:rPr lang="en-US" sz="2800" dirty="0">
                  <a:solidFill>
                    <a:srgbClr val="FFFFFF"/>
                  </a:solidFill>
                  <a:cs typeface="Times New Roman" pitchFamily="18" charset="0"/>
                </a:rPr>
                <a:t> </a:t>
              </a:r>
              <a:endParaRPr lang="en-US" sz="1800" dirty="0">
                <a:solidFill>
                  <a:srgbClr val="FFFFFF"/>
                </a:solidFill>
                <a:cs typeface="Times New Roman" pitchFamily="18" charset="0"/>
              </a:endParaRPr>
            </a:p>
            <a:p>
              <a:pPr algn="ctr">
                <a:lnSpc>
                  <a:spcPct val="90000"/>
                </a:lnSpc>
                <a:spcBef>
                  <a:spcPct val="50000"/>
                </a:spcBef>
              </a:pPr>
              <a:r>
                <a:rPr lang="en-US" sz="1800" dirty="0">
                  <a:solidFill>
                    <a:srgbClr val="FFFFFF"/>
                  </a:solidFill>
                  <a:cs typeface="Times New Roman" pitchFamily="18" charset="0"/>
                </a:rPr>
                <a:t>INFORMATION</a:t>
              </a:r>
              <a:br>
                <a:rPr lang="en-US" sz="1800" dirty="0">
                  <a:solidFill>
                    <a:srgbClr val="FFFFFF"/>
                  </a:solidFill>
                  <a:cs typeface="Times New Roman" pitchFamily="18" charset="0"/>
                </a:rPr>
              </a:br>
              <a:r>
                <a:rPr lang="en-US" sz="1800" dirty="0">
                  <a:solidFill>
                    <a:srgbClr val="FFFFFF"/>
                  </a:solidFill>
                  <a:cs typeface="Times New Roman" pitchFamily="18" charset="0"/>
                </a:rPr>
                <a:t>MODEL</a:t>
              </a:r>
            </a:p>
          </p:txBody>
        </p:sp>
        <p:cxnSp>
          <p:nvCxnSpPr>
            <p:cNvPr id="1101" name="Straight Connector 10"/>
            <p:cNvCxnSpPr>
              <a:cxnSpLocks noChangeShapeType="1"/>
            </p:cNvCxnSpPr>
            <p:nvPr/>
          </p:nvCxnSpPr>
          <p:spPr bwMode="auto">
            <a:xfrm>
              <a:off x="9721851" y="5367107"/>
              <a:ext cx="1828800" cy="1828800"/>
            </a:xfrm>
            <a:prstGeom prst="line">
              <a:avLst/>
            </a:prstGeom>
            <a:solidFill>
              <a:schemeClr val="tx2"/>
            </a:solidFill>
            <a:ln w="9525" algn="ctr">
              <a:noFill/>
              <a:round/>
              <a:headEnd/>
              <a:tailEnd/>
            </a:ln>
          </p:spPr>
        </p:cxnSp>
        <p:sp>
          <p:nvSpPr>
            <p:cNvPr id="25" name="TextBox 24"/>
            <p:cNvSpPr txBox="1"/>
            <p:nvPr/>
          </p:nvSpPr>
          <p:spPr bwMode="auto">
            <a:xfrm>
              <a:off x="6020657" y="4427865"/>
              <a:ext cx="5609690" cy="5620262"/>
            </a:xfrm>
            <a:prstGeom prst="rect">
              <a:avLst/>
            </a:prstGeom>
            <a:noFill/>
          </p:spPr>
          <p:txBody>
            <a:bodyPr spcFirstLastPara="1" wrap="none">
              <a:prstTxWarp prst="textArchUp">
                <a:avLst>
                  <a:gd name="adj" fmla="val 11716910"/>
                </a:avLst>
              </a:prstTxWarp>
              <a:spAutoFit/>
            </a:bodyPr>
            <a:lstStyle/>
            <a:p>
              <a:pPr algn="ctr">
                <a:lnSpc>
                  <a:spcPct val="90000"/>
                </a:lnSpc>
                <a:spcBef>
                  <a:spcPct val="50000"/>
                </a:spcBef>
                <a:buClr>
                  <a:srgbClr val="667263"/>
                </a:buClr>
                <a:defRPr/>
              </a:pPr>
              <a:r>
                <a:rPr lang="ru-RU" sz="2400" dirty="0">
                  <a:solidFill>
                    <a:srgbClr val="FFFFFF"/>
                  </a:solidFill>
                </a:rPr>
                <a:t>АНАЛИТИЧЕСКАЯ </a:t>
              </a:r>
              <a:r>
                <a:rPr lang="ru-RU" sz="2400" dirty="0" smtClean="0">
                  <a:solidFill>
                    <a:srgbClr val="FFFFFF"/>
                  </a:solidFill>
                </a:rPr>
                <a:t>ПЛАТФОРМА </a:t>
              </a:r>
              <a:r>
                <a:rPr lang="ru-RU" sz="2400" dirty="0">
                  <a:solidFill>
                    <a:srgbClr val="FFFFFF"/>
                  </a:solidFill>
                </a:rPr>
                <a:t>ПРЕДПРИЯТИЯ  </a:t>
              </a:r>
            </a:p>
          </p:txBody>
        </p:sp>
        <p:sp>
          <p:nvSpPr>
            <p:cNvPr id="26" name="TextBox 25"/>
            <p:cNvSpPr txBox="1"/>
            <p:nvPr/>
          </p:nvSpPr>
          <p:spPr bwMode="auto">
            <a:xfrm>
              <a:off x="6251577" y="5570909"/>
              <a:ext cx="5181600" cy="4472972"/>
            </a:xfrm>
            <a:prstGeom prst="rect">
              <a:avLst/>
            </a:prstGeom>
            <a:noFill/>
          </p:spPr>
          <p:txBody>
            <a:bodyPr spcFirstLastPara="1" wrap="none">
              <a:prstTxWarp prst="textArchDown">
                <a:avLst/>
              </a:prstTxWarp>
              <a:spAutoFit/>
            </a:bodyPr>
            <a:lstStyle/>
            <a:p>
              <a:pPr algn="ctr">
                <a:lnSpc>
                  <a:spcPct val="90000"/>
                </a:lnSpc>
                <a:spcBef>
                  <a:spcPct val="50000"/>
                </a:spcBef>
                <a:buClr>
                  <a:srgbClr val="667263"/>
                </a:buClr>
                <a:defRPr/>
              </a:pPr>
              <a:r>
                <a:rPr lang="ru-RU" sz="1600" dirty="0" smtClean="0">
                  <a:solidFill>
                    <a:srgbClr val="FFFFFF"/>
                  </a:solidFill>
                </a:rPr>
                <a:t>ПОЛНАЯ     ИНТЕГРИРОВАННАЯ     ОТКРЫТАЯ</a:t>
              </a:r>
              <a:endParaRPr lang="en-US" sz="1600" dirty="0">
                <a:solidFill>
                  <a:srgbClr val="FFFFFF"/>
                </a:solidFill>
              </a:endParaRPr>
            </a:p>
          </p:txBody>
        </p:sp>
        <p:sp>
          <p:nvSpPr>
            <p:cNvPr id="5" name="Oval 4"/>
            <p:cNvSpPr/>
            <p:nvPr/>
          </p:nvSpPr>
          <p:spPr bwMode="auto">
            <a:xfrm>
              <a:off x="6400801" y="4709881"/>
              <a:ext cx="5029200" cy="5029200"/>
            </a:xfrm>
            <a:prstGeom prst="ellipse">
              <a:avLst/>
            </a:prstGeom>
            <a:solidFill>
              <a:schemeClr val="bg2">
                <a:lumMod val="20000"/>
                <a:lumOff val="80000"/>
              </a:schemeClr>
            </a:solidFill>
            <a:ln w="9525" cap="flat" cmpd="sng" algn="ctr">
              <a:noFill/>
              <a:prstDash val="solid"/>
              <a:round/>
              <a:headEnd type="none" w="sm" len="sm"/>
              <a:tailEnd type="none" w="sm" len="sm"/>
            </a:ln>
            <a:effectLst/>
          </p:spPr>
          <p:txBody>
            <a:bodyPr wrap="none" lIns="92075" tIns="46038" rIns="92075" bIns="46038" anchor="ctr"/>
            <a:lstStyle/>
            <a:p>
              <a:pPr algn="ctr">
                <a:lnSpc>
                  <a:spcPct val="90000"/>
                </a:lnSpc>
                <a:spcBef>
                  <a:spcPct val="50000"/>
                </a:spcBef>
                <a:defRPr/>
              </a:pPr>
              <a:endParaRPr lang="en-US">
                <a:solidFill>
                  <a:srgbClr val="FF0000"/>
                </a:solidFill>
                <a:cs typeface="Times New Roman" pitchFamily="18" charset="0"/>
              </a:endParaRPr>
            </a:p>
          </p:txBody>
        </p:sp>
        <p:sp>
          <p:nvSpPr>
            <p:cNvPr id="6" name="Arc 5"/>
            <p:cNvSpPr/>
            <p:nvPr/>
          </p:nvSpPr>
          <p:spPr bwMode="auto">
            <a:xfrm>
              <a:off x="9686927" y="5370281"/>
              <a:ext cx="1828800" cy="1828800"/>
            </a:xfrm>
            <a:prstGeom prst="arc">
              <a:avLst/>
            </a:prstGeom>
            <a:noFill/>
            <a:ln w="9525" cap="flat" cmpd="sng" algn="ctr">
              <a:noFill/>
              <a:prstDash val="solid"/>
              <a:round/>
              <a:headEnd type="none" w="sm" len="sm"/>
              <a:tailEnd type="none" w="sm" len="sm"/>
            </a:ln>
            <a:effectLst/>
          </p:spPr>
          <p:txBody>
            <a:bodyPr wrap="none" lIns="92075" tIns="46038" rIns="92075" bIns="46038" anchor="ctr"/>
            <a:lstStyle/>
            <a:p>
              <a:pPr algn="ctr">
                <a:lnSpc>
                  <a:spcPct val="90000"/>
                </a:lnSpc>
                <a:spcBef>
                  <a:spcPct val="50000"/>
                </a:spcBef>
                <a:defRPr/>
              </a:pPr>
              <a:endParaRPr lang="en-US">
                <a:solidFill>
                  <a:srgbClr val="FF0000"/>
                </a:solidFill>
                <a:cs typeface="Times New Roman" pitchFamily="18" charset="0"/>
              </a:endParaRPr>
            </a:p>
          </p:txBody>
        </p:sp>
        <p:sp>
          <p:nvSpPr>
            <p:cNvPr id="14" name="Rectangle 13"/>
            <p:cNvSpPr/>
            <p:nvPr/>
          </p:nvSpPr>
          <p:spPr bwMode="auto">
            <a:xfrm>
              <a:off x="6524627" y="6687907"/>
              <a:ext cx="1371600" cy="59157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92075" tIns="46038" rIns="92075" bIns="46038">
              <a:spAutoFit/>
            </a:bodyPr>
            <a:lstStyle/>
            <a:p>
              <a:pPr marL="238126" indent="-238126" algn="ctr">
                <a:lnSpc>
                  <a:spcPct val="90000"/>
                </a:lnSpc>
                <a:spcBef>
                  <a:spcPct val="50000"/>
                </a:spcBef>
                <a:buClr>
                  <a:srgbClr val="667263"/>
                </a:buClr>
                <a:defRPr/>
              </a:pPr>
              <a:endParaRPr lang="en-US" dirty="0">
                <a:solidFill>
                  <a:srgbClr val="FF0000"/>
                </a:solidFill>
                <a:cs typeface="+mn-cs"/>
              </a:endParaRPr>
            </a:p>
          </p:txBody>
        </p:sp>
        <p:sp>
          <p:nvSpPr>
            <p:cNvPr id="1031" name="Oval 9"/>
            <p:cNvSpPr>
              <a:spLocks noChangeAspect="1"/>
            </p:cNvSpPr>
            <p:nvPr/>
          </p:nvSpPr>
          <p:spPr bwMode="auto">
            <a:xfrm>
              <a:off x="7978777" y="6233881"/>
              <a:ext cx="1927224" cy="1924050"/>
            </a:xfrm>
            <a:prstGeom prst="ellipse">
              <a:avLst/>
            </a:prstGeom>
            <a:solidFill>
              <a:schemeClr val="tx2"/>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r>
                <a:rPr lang="ru-RU" sz="2000" dirty="0" smtClean="0">
                  <a:solidFill>
                    <a:srgbClr val="FFFFFF"/>
                  </a:solidFill>
                  <a:cs typeface="Times New Roman" pitchFamily="18" charset="0"/>
                </a:rPr>
                <a:t>Единая</a:t>
              </a:r>
            </a:p>
            <a:p>
              <a:pPr algn="ctr">
                <a:lnSpc>
                  <a:spcPct val="90000"/>
                </a:lnSpc>
                <a:spcBef>
                  <a:spcPct val="50000"/>
                </a:spcBef>
              </a:pPr>
              <a:r>
                <a:rPr lang="ru-RU" sz="2000" dirty="0" smtClean="0">
                  <a:solidFill>
                    <a:srgbClr val="FFFFFF"/>
                  </a:solidFill>
                  <a:cs typeface="Times New Roman" pitchFamily="18" charset="0"/>
                </a:rPr>
                <a:t> бизнес-модель</a:t>
              </a:r>
              <a:endParaRPr lang="en-US" sz="2000" dirty="0">
                <a:solidFill>
                  <a:srgbClr val="FFFFFF"/>
                </a:solidFill>
                <a:cs typeface="Times New Roman" pitchFamily="18" charset="0"/>
              </a:endParaRPr>
            </a:p>
          </p:txBody>
        </p:sp>
        <p:sp>
          <p:nvSpPr>
            <p:cNvPr id="1032" name="Text Box 32"/>
            <p:cNvSpPr txBox="1">
              <a:spLocks noChangeArrowheads="1"/>
            </p:cNvSpPr>
            <p:nvPr/>
          </p:nvSpPr>
          <p:spPr bwMode="auto">
            <a:xfrm>
              <a:off x="7474583" y="3248292"/>
              <a:ext cx="3092450" cy="575542"/>
            </a:xfrm>
            <a:prstGeom prst="rect">
              <a:avLst/>
            </a:prstGeom>
            <a:noFill/>
            <a:ln w="9525" algn="ctr">
              <a:noFill/>
              <a:miter lim="800000"/>
              <a:headEnd/>
              <a:tailEnd/>
            </a:ln>
          </p:spPr>
          <p:txBody>
            <a:bodyPr lIns="0" tIns="0" rIns="0" bIns="0">
              <a:spAutoFit/>
            </a:bodyPr>
            <a:lstStyle/>
            <a:p>
              <a:pPr algn="ctr" eaLnBrk="0" hangingPunct="0">
                <a:lnSpc>
                  <a:spcPct val="85000"/>
                </a:lnSpc>
                <a:buClr>
                  <a:srgbClr val="FD0000"/>
                </a:buClr>
              </a:pPr>
              <a:r>
                <a:rPr lang="ru-RU" sz="2200" dirty="0" smtClean="0"/>
                <a:t>Информационные </a:t>
              </a:r>
              <a:r>
                <a:rPr lang="ru-RU" sz="2200" dirty="0"/>
                <a:t>панели</a:t>
              </a:r>
              <a:endParaRPr lang="en-US" sz="2200" dirty="0"/>
            </a:p>
          </p:txBody>
        </p:sp>
        <p:sp>
          <p:nvSpPr>
            <p:cNvPr id="1036" name="Rectangle 49"/>
            <p:cNvSpPr>
              <a:spLocks noChangeArrowheads="1"/>
            </p:cNvSpPr>
            <p:nvPr/>
          </p:nvSpPr>
          <p:spPr bwMode="auto">
            <a:xfrm>
              <a:off x="11038571" y="4173765"/>
              <a:ext cx="2625724" cy="667875"/>
            </a:xfrm>
            <a:prstGeom prst="rect">
              <a:avLst/>
            </a:prstGeom>
            <a:noFill/>
            <a:ln w="9525">
              <a:noFill/>
              <a:miter lim="800000"/>
              <a:headEnd/>
              <a:tailEnd/>
            </a:ln>
          </p:spPr>
          <p:txBody>
            <a:bodyPr>
              <a:spAutoFit/>
            </a:bodyPr>
            <a:lstStyle/>
            <a:p>
              <a:pPr algn="ctr" eaLnBrk="0" hangingPunct="0">
                <a:lnSpc>
                  <a:spcPct val="85000"/>
                </a:lnSpc>
                <a:buClr>
                  <a:srgbClr val="FD0000"/>
                </a:buClr>
              </a:pPr>
              <a:r>
                <a:rPr lang="ru-RU" sz="2200" dirty="0"/>
                <a:t>Регламентные отчеты</a:t>
              </a:r>
              <a:endParaRPr lang="en-US" sz="2200" dirty="0"/>
            </a:p>
          </p:txBody>
        </p:sp>
        <p:sp>
          <p:nvSpPr>
            <p:cNvPr id="1038" name="Text Box 39"/>
            <p:cNvSpPr txBox="1">
              <a:spLocks noChangeArrowheads="1"/>
            </p:cNvSpPr>
            <p:nvPr/>
          </p:nvSpPr>
          <p:spPr bwMode="auto">
            <a:xfrm>
              <a:off x="4717601" y="11604173"/>
              <a:ext cx="2706458" cy="524078"/>
            </a:xfrm>
            <a:prstGeom prst="rect">
              <a:avLst/>
            </a:prstGeom>
            <a:noFill/>
            <a:ln w="9525" algn="ctr">
              <a:noFill/>
              <a:miter lim="800000"/>
              <a:headEnd/>
              <a:tailEnd/>
            </a:ln>
          </p:spPr>
          <p:txBody>
            <a:bodyPr wrap="square" lIns="0" tIns="0" rIns="0" bIns="0">
              <a:noAutofit/>
            </a:bodyPr>
            <a:lstStyle/>
            <a:p>
              <a:pPr algn="ctr" eaLnBrk="0" hangingPunct="0">
                <a:lnSpc>
                  <a:spcPct val="85000"/>
                </a:lnSpc>
                <a:buClr>
                  <a:srgbClr val="FD0000"/>
                </a:buClr>
              </a:pPr>
              <a:r>
                <a:rPr lang="ru-RU" sz="2200" dirty="0" smtClean="0"/>
                <a:t>Мобильный доступ</a:t>
              </a:r>
              <a:endParaRPr lang="en-US" sz="2200" dirty="0"/>
            </a:p>
          </p:txBody>
        </p:sp>
        <p:sp>
          <p:nvSpPr>
            <p:cNvPr id="1041" name="Text Box 30"/>
            <p:cNvSpPr txBox="1">
              <a:spLocks noChangeArrowheads="1"/>
            </p:cNvSpPr>
            <p:nvPr/>
          </p:nvSpPr>
          <p:spPr bwMode="auto">
            <a:xfrm>
              <a:off x="3954780" y="4071259"/>
              <a:ext cx="2781302" cy="575542"/>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pPr>
              <a:r>
                <a:rPr lang="ru-RU" sz="2200" dirty="0" smtClean="0"/>
                <a:t>Интерактивный анализ</a:t>
              </a:r>
              <a:endParaRPr lang="en-US" sz="2200" dirty="0"/>
            </a:p>
          </p:txBody>
        </p:sp>
        <p:sp>
          <p:nvSpPr>
            <p:cNvPr id="1043" name="Text Box 32"/>
            <p:cNvSpPr txBox="1">
              <a:spLocks noChangeArrowheads="1"/>
            </p:cNvSpPr>
            <p:nvPr/>
          </p:nvSpPr>
          <p:spPr bwMode="auto">
            <a:xfrm>
              <a:off x="2872925" y="9750879"/>
              <a:ext cx="1916790" cy="575542"/>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pPr>
              <a:r>
                <a:rPr lang="ru-RU" sz="2200" dirty="0" smtClean="0"/>
                <a:t>Активный бизнес-анализ</a:t>
              </a:r>
              <a:endParaRPr lang="en-US" sz="2200" dirty="0">
                <a:latin typeface="Arial Unicode MS" pitchFamily="34" charset="-128"/>
              </a:endParaRPr>
            </a:p>
          </p:txBody>
        </p:sp>
        <p:sp>
          <p:nvSpPr>
            <p:cNvPr id="1045" name="Text Box 41"/>
            <p:cNvSpPr txBox="1">
              <a:spLocks noChangeArrowheads="1"/>
            </p:cNvSpPr>
            <p:nvPr/>
          </p:nvSpPr>
          <p:spPr bwMode="auto">
            <a:xfrm>
              <a:off x="11834133" y="11495315"/>
              <a:ext cx="2143124" cy="575542"/>
            </a:xfrm>
            <a:prstGeom prst="rect">
              <a:avLst/>
            </a:prstGeom>
            <a:noFill/>
            <a:ln w="9525" algn="ctr">
              <a:noFill/>
              <a:miter lim="800000"/>
              <a:headEnd/>
              <a:tailEnd/>
            </a:ln>
          </p:spPr>
          <p:txBody>
            <a:bodyPr lIns="0" tIns="0" rIns="0" bIns="0">
              <a:spAutoFit/>
            </a:bodyPr>
            <a:lstStyle/>
            <a:p>
              <a:pPr algn="ctr" eaLnBrk="0" hangingPunct="0">
                <a:lnSpc>
                  <a:spcPct val="85000"/>
                </a:lnSpc>
                <a:buClr>
                  <a:srgbClr val="FD0000"/>
                </a:buClr>
              </a:pPr>
              <a:r>
                <a:rPr lang="ru-RU" sz="2200" dirty="0" smtClean="0"/>
                <a:t>Карты показателей</a:t>
              </a:r>
              <a:endParaRPr lang="en-US" sz="2200" dirty="0"/>
            </a:p>
          </p:txBody>
        </p:sp>
        <p:sp>
          <p:nvSpPr>
            <p:cNvPr id="1046" name="Rectangle 76"/>
            <p:cNvSpPr>
              <a:spLocks noChangeArrowheads="1"/>
            </p:cNvSpPr>
            <p:nvPr/>
          </p:nvSpPr>
          <p:spPr bwMode="auto">
            <a:xfrm>
              <a:off x="3384551" y="3133727"/>
              <a:ext cx="285750" cy="591573"/>
            </a:xfrm>
            <a:prstGeom prst="rect">
              <a:avLst/>
            </a:prstGeom>
            <a:noFill/>
            <a:ln w="9525" algn="ctr">
              <a:noFill/>
              <a:round/>
              <a:headEnd/>
              <a:tailEnd/>
            </a:ln>
          </p:spPr>
          <p:txBody>
            <a:bodyPr lIns="92075" tIns="46038" rIns="92075" bIns="46038">
              <a:spAutoFit/>
            </a:bodyPr>
            <a:lstStyle/>
            <a:p>
              <a:pPr marL="238126" indent="-238126" algn="ctr">
                <a:lnSpc>
                  <a:spcPct val="90000"/>
                </a:lnSpc>
                <a:spcBef>
                  <a:spcPct val="50000"/>
                </a:spcBef>
                <a:buClr>
                  <a:schemeClr val="accent1"/>
                </a:buClr>
              </a:pPr>
              <a:endParaRPr lang="ru-RU" dirty="0"/>
            </a:p>
          </p:txBody>
        </p:sp>
        <p:sp>
          <p:nvSpPr>
            <p:cNvPr id="1047" name="Rectangle 77"/>
            <p:cNvSpPr>
              <a:spLocks noChangeArrowheads="1"/>
            </p:cNvSpPr>
            <p:nvPr/>
          </p:nvSpPr>
          <p:spPr bwMode="auto">
            <a:xfrm>
              <a:off x="3073401" y="2943227"/>
              <a:ext cx="1651000" cy="591573"/>
            </a:xfrm>
            <a:prstGeom prst="rect">
              <a:avLst/>
            </a:prstGeom>
            <a:noFill/>
            <a:ln w="9525" algn="ctr">
              <a:noFill/>
              <a:round/>
              <a:headEnd/>
              <a:tailEnd/>
            </a:ln>
          </p:spPr>
          <p:txBody>
            <a:bodyPr lIns="92075" tIns="46038" rIns="92075" bIns="46038">
              <a:spAutoFit/>
            </a:bodyPr>
            <a:lstStyle/>
            <a:p>
              <a:pPr marL="238126" indent="-238126" algn="ctr">
                <a:lnSpc>
                  <a:spcPct val="90000"/>
                </a:lnSpc>
                <a:spcBef>
                  <a:spcPct val="50000"/>
                </a:spcBef>
                <a:buClr>
                  <a:schemeClr val="accent1"/>
                </a:buClr>
              </a:pPr>
              <a:endParaRPr lang="ru-RU" dirty="0"/>
            </a:p>
          </p:txBody>
        </p:sp>
        <p:pic>
          <p:nvPicPr>
            <p:cNvPr id="1049" name="Picture 2"/>
            <p:cNvPicPr>
              <a:picLocks noChangeAspect="1" noChangeArrowheads="1"/>
            </p:cNvPicPr>
            <p:nvPr/>
          </p:nvPicPr>
          <p:blipFill>
            <a:blip r:embed="rId4" cstate="print"/>
            <a:srcRect/>
            <a:stretch>
              <a:fillRect/>
            </a:stretch>
          </p:blipFill>
          <p:spPr bwMode="auto">
            <a:xfrm>
              <a:off x="13019313" y="7532911"/>
              <a:ext cx="2198914" cy="1307368"/>
            </a:xfrm>
            <a:prstGeom prst="rect">
              <a:avLst/>
            </a:prstGeom>
            <a:noFill/>
            <a:ln w="9525" algn="ctr">
              <a:noFill/>
              <a:miter lim="800000"/>
              <a:headEnd/>
              <a:tailEnd/>
            </a:ln>
          </p:spPr>
        </p:pic>
        <p:sp>
          <p:nvSpPr>
            <p:cNvPr id="1050" name="Text Box 30"/>
            <p:cNvSpPr txBox="1">
              <a:spLocks noChangeArrowheads="1"/>
            </p:cNvSpPr>
            <p:nvPr/>
          </p:nvSpPr>
          <p:spPr bwMode="auto">
            <a:xfrm>
              <a:off x="12155713" y="8948057"/>
              <a:ext cx="2714626" cy="575542"/>
            </a:xfrm>
            <a:prstGeom prst="rect">
              <a:avLst/>
            </a:prstGeom>
            <a:noFill/>
            <a:ln w="9525" algn="ctr">
              <a:noFill/>
              <a:miter lim="800000"/>
              <a:headEnd/>
              <a:tailEnd/>
            </a:ln>
          </p:spPr>
          <p:txBody>
            <a:bodyPr lIns="0" tIns="0" rIns="0" bIns="0">
              <a:spAutoFit/>
            </a:bodyPr>
            <a:lstStyle/>
            <a:p>
              <a:pPr algn="ctr" eaLnBrk="0" hangingPunct="0">
                <a:lnSpc>
                  <a:spcPct val="85000"/>
                </a:lnSpc>
                <a:buClr>
                  <a:srgbClr val="FD0000"/>
                </a:buClr>
              </a:pPr>
              <a:r>
                <a:rPr lang="ru-RU" sz="2200" dirty="0" smtClean="0"/>
                <a:t>Пространственная</a:t>
              </a:r>
            </a:p>
            <a:p>
              <a:pPr algn="ctr" eaLnBrk="0" hangingPunct="0">
                <a:lnSpc>
                  <a:spcPct val="85000"/>
                </a:lnSpc>
                <a:buClr>
                  <a:srgbClr val="FD0000"/>
                </a:buClr>
              </a:pPr>
              <a:r>
                <a:rPr lang="ru-RU" sz="2200" dirty="0" smtClean="0"/>
                <a:t>аналитика</a:t>
              </a:r>
              <a:endParaRPr lang="en-US" sz="2200" dirty="0"/>
            </a:p>
          </p:txBody>
        </p:sp>
        <p:cxnSp>
          <p:nvCxnSpPr>
            <p:cNvPr id="1051" name="Elbow Connector 93"/>
            <p:cNvCxnSpPr>
              <a:cxnSpLocks noChangeShapeType="1"/>
            </p:cNvCxnSpPr>
            <p:nvPr/>
          </p:nvCxnSpPr>
          <p:spPr bwMode="auto">
            <a:xfrm>
              <a:off x="5943601" y="3287481"/>
              <a:ext cx="1828800" cy="1828800"/>
            </a:xfrm>
            <a:prstGeom prst="bentConnector3">
              <a:avLst>
                <a:gd name="adj1" fmla="val 50000"/>
              </a:avLst>
            </a:prstGeom>
            <a:noFill/>
            <a:ln w="9525" algn="ctr">
              <a:noFill/>
              <a:round/>
              <a:headEnd/>
              <a:tailEnd/>
            </a:ln>
          </p:spPr>
        </p:cxnSp>
        <p:graphicFrame>
          <p:nvGraphicFramePr>
            <p:cNvPr id="1026" name="Object 2"/>
            <p:cNvGraphicFramePr>
              <a:graphicFrameLocks/>
            </p:cNvGraphicFramePr>
            <p:nvPr/>
          </p:nvGraphicFramePr>
          <p:xfrm>
            <a:off x="9601201" y="5268681"/>
            <a:ext cx="946150" cy="993776"/>
          </p:xfrm>
          <a:graphic>
            <a:graphicData uri="http://schemas.openxmlformats.org/presentationml/2006/ole">
              <p:oleObj spid="_x0000_s276482" name="Photo Editor Photo" r:id="rId5" imgW="1638529" imgH="2114845" progId="">
                <p:embed/>
              </p:oleObj>
            </a:graphicData>
          </a:graphic>
        </p:graphicFrame>
        <p:pic>
          <p:nvPicPr>
            <p:cNvPr id="1052"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382001" y="8316681"/>
              <a:ext cx="939800" cy="755650"/>
            </a:xfrm>
            <a:prstGeom prst="rect">
              <a:avLst/>
            </a:prstGeom>
            <a:noFill/>
            <a:ln w="9525">
              <a:noFill/>
              <a:miter lim="800000"/>
              <a:headEnd/>
              <a:tailEnd/>
            </a:ln>
          </p:spPr>
        </p:pic>
        <p:pic>
          <p:nvPicPr>
            <p:cNvPr id="1053" name="Picture 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62801" y="5268681"/>
              <a:ext cx="1098550" cy="720726"/>
            </a:xfrm>
            <a:prstGeom prst="rect">
              <a:avLst/>
            </a:prstGeom>
            <a:noFill/>
            <a:ln w="9525">
              <a:noFill/>
              <a:miter lim="800000"/>
              <a:headEnd/>
              <a:tailEnd/>
            </a:ln>
          </p:spPr>
        </p:pic>
        <p:pic>
          <p:nvPicPr>
            <p:cNvPr id="1054" name="Picture 2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51651" y="7087957"/>
              <a:ext cx="685800" cy="771524"/>
            </a:xfrm>
            <a:prstGeom prst="rect">
              <a:avLst/>
            </a:prstGeom>
            <a:noFill/>
            <a:ln w="9525">
              <a:noFill/>
              <a:miter lim="800000"/>
              <a:headEnd/>
              <a:tailEnd/>
            </a:ln>
          </p:spPr>
        </p:pic>
        <p:pic>
          <p:nvPicPr>
            <p:cNvPr id="1055" name="Picture 2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210801" y="7151457"/>
              <a:ext cx="796926" cy="708024"/>
            </a:xfrm>
            <a:prstGeom prst="rect">
              <a:avLst/>
            </a:prstGeom>
            <a:noFill/>
            <a:ln w="9525">
              <a:noFill/>
              <a:miter lim="800000"/>
              <a:headEnd/>
              <a:tailEnd/>
            </a:ln>
          </p:spPr>
        </p:pic>
        <p:pic>
          <p:nvPicPr>
            <p:cNvPr id="80" name="Picture 2"/>
            <p:cNvPicPr>
              <a:picLocks noChangeAspect="1" noChangeArrowheads="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5281752" y="2301267"/>
              <a:ext cx="1678408" cy="1678408"/>
            </a:xfrm>
            <a:prstGeom prst="rect">
              <a:avLst/>
            </a:prstGeom>
            <a:noFill/>
            <a:ln w="9525">
              <a:noFill/>
              <a:miter lim="800000"/>
              <a:headEnd/>
              <a:tailEnd/>
            </a:ln>
            <a:effectLst/>
          </p:spPr>
        </p:pic>
        <p:pic>
          <p:nvPicPr>
            <p:cNvPr id="81" name="Picture 10"/>
            <p:cNvPicPr>
              <a:picLocks noChangeAspect="1" noChangeArrowheads="1"/>
            </p:cNvPicPr>
            <p:nvPr/>
          </p:nvPicPr>
          <p:blipFill>
            <a:blip r:embed="rId11" cstate="print"/>
            <a:srcRect/>
            <a:stretch>
              <a:fillRect/>
            </a:stretch>
          </p:blipFill>
          <p:spPr bwMode="auto">
            <a:xfrm>
              <a:off x="8371473" y="1863210"/>
              <a:ext cx="1948184" cy="1304982"/>
            </a:xfrm>
            <a:prstGeom prst="rect">
              <a:avLst/>
            </a:prstGeom>
            <a:noFill/>
            <a:ln w="9525">
              <a:solidFill>
                <a:schemeClr val="accent4">
                  <a:lumMod val="65000"/>
                  <a:lumOff val="35000"/>
                </a:schemeClr>
              </a:solidFill>
              <a:miter lim="800000"/>
              <a:headEnd/>
              <a:tailEnd/>
            </a:ln>
            <a:effectLst/>
          </p:spPr>
        </p:pic>
        <p:pic>
          <p:nvPicPr>
            <p:cNvPr id="83"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tretch>
              <a:fillRect/>
            </a:stretch>
          </p:blipFill>
          <p:spPr bwMode="auto">
            <a:xfrm>
              <a:off x="11052179" y="2566450"/>
              <a:ext cx="1504570" cy="1504570"/>
            </a:xfrm>
            <a:prstGeom prst="rect">
              <a:avLst/>
            </a:prstGeom>
            <a:noFill/>
            <a:ln w="9525">
              <a:noFill/>
              <a:miter lim="800000"/>
              <a:headEnd/>
              <a:tailEnd/>
            </a:ln>
            <a:effectLst/>
          </p:spPr>
        </p:pic>
        <p:pic>
          <p:nvPicPr>
            <p:cNvPr id="86" name="Picture 12" descr="essbasecube"/>
            <p:cNvPicPr>
              <a:picLocks noChangeAspect="1" noChangeArrowheads="1"/>
            </p:cNvPicPr>
            <p:nvPr/>
          </p:nvPicPr>
          <p:blipFill>
            <a:blip r:embed="rId13" cstate="print"/>
            <a:srcRect/>
            <a:stretch>
              <a:fillRect/>
            </a:stretch>
          </p:blipFill>
          <p:spPr bwMode="auto">
            <a:xfrm>
              <a:off x="12605249" y="4962579"/>
              <a:ext cx="1633266" cy="1677708"/>
            </a:xfrm>
            <a:prstGeom prst="rect">
              <a:avLst/>
            </a:prstGeom>
            <a:noFill/>
          </p:spPr>
        </p:pic>
        <p:pic>
          <p:nvPicPr>
            <p:cNvPr id="87" name="Picture 86"/>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rot="21244180">
              <a:off x="5408837" y="9924429"/>
              <a:ext cx="1425578" cy="1642114"/>
            </a:xfrm>
            <a:prstGeom prst="rect">
              <a:avLst/>
            </a:prstGeom>
          </p:spPr>
        </p:pic>
        <p:pic>
          <p:nvPicPr>
            <p:cNvPr id="90" name="Picture 4"/>
            <p:cNvPicPr>
              <a:picLocks noChangeAspect="1" noChangeArrowheads="1"/>
            </p:cNvPicPr>
            <p:nvPr/>
          </p:nvPicPr>
          <p:blipFill>
            <a:blip r:embed="rId15" cstate="print">
              <a:extLst>
                <a:ext uri="{28A0092B-C50C-407E-A947-70E740481C1C}">
                  <a14:useLocalDpi xmlns="" xmlns:a14="http://schemas.microsoft.com/office/drawing/2010/main" val="0"/>
                </a:ext>
              </a:extLst>
            </a:blip>
            <a:stretch>
              <a:fillRect/>
            </a:stretch>
          </p:blipFill>
          <p:spPr bwMode="auto">
            <a:xfrm>
              <a:off x="11279001" y="9873485"/>
              <a:ext cx="2221438" cy="1360570"/>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p:spPr>
        </p:pic>
        <p:grpSp>
          <p:nvGrpSpPr>
            <p:cNvPr id="3" name="Group 106"/>
            <p:cNvGrpSpPr/>
            <p:nvPr/>
          </p:nvGrpSpPr>
          <p:grpSpPr>
            <a:xfrm>
              <a:off x="2133589" y="6195699"/>
              <a:ext cx="3331030" cy="3753842"/>
              <a:chOff x="3768509" y="2461262"/>
              <a:chExt cx="2522633" cy="2466148"/>
            </a:xfrm>
          </p:grpSpPr>
          <p:grpSp>
            <p:nvGrpSpPr>
              <p:cNvPr id="4" name="Group 14"/>
              <p:cNvGrpSpPr/>
              <p:nvPr/>
            </p:nvGrpSpPr>
            <p:grpSpPr>
              <a:xfrm>
                <a:off x="4593771" y="3635830"/>
                <a:ext cx="1251858" cy="1001484"/>
                <a:chOff x="4593771" y="3635830"/>
                <a:chExt cx="1251858" cy="1001484"/>
              </a:xfrm>
            </p:grpSpPr>
            <p:sp>
              <p:nvSpPr>
                <p:cNvPr id="110" name="AutoShape 1"/>
                <p:cNvSpPr>
                  <a:spLocks/>
                </p:cNvSpPr>
                <p:nvPr/>
              </p:nvSpPr>
              <p:spPr bwMode="auto">
                <a:xfrm>
                  <a:off x="4593771" y="3635830"/>
                  <a:ext cx="1251858" cy="1001484"/>
                </a:xfrm>
                <a:prstGeom prst="roundRect">
                  <a:avLst>
                    <a:gd name="adj" fmla="val 3259"/>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lstStyle/>
                <a:p>
                  <a:pPr algn="ctr">
                    <a:lnSpc>
                      <a:spcPct val="90000"/>
                    </a:lnSpc>
                    <a:spcBef>
                      <a:spcPct val="50000"/>
                    </a:spcBef>
                    <a:buClr>
                      <a:schemeClr val="accent1"/>
                    </a:buClr>
                    <a:defRPr/>
                  </a:pPr>
                  <a:endParaRPr lang="en-US"/>
                </a:p>
              </p:txBody>
            </p:sp>
            <p:grpSp>
              <p:nvGrpSpPr>
                <p:cNvPr id="7" name="Group 13"/>
                <p:cNvGrpSpPr/>
                <p:nvPr/>
              </p:nvGrpSpPr>
              <p:grpSpPr>
                <a:xfrm>
                  <a:off x="4603352" y="3649618"/>
                  <a:ext cx="1176117" cy="965924"/>
                  <a:chOff x="4636010" y="3682275"/>
                  <a:chExt cx="1176117" cy="965924"/>
                </a:xfrm>
              </p:grpSpPr>
              <p:pic>
                <p:nvPicPr>
                  <p:cNvPr id="113" name="Picture 2"/>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636010" y="3682275"/>
                    <a:ext cx="916853" cy="84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114" name="Picture 24"/>
                  <p:cNvPicPr>
                    <a:picLocks noChangeArrowheads="1"/>
                  </p:cNvPicPr>
                  <p:nvPr/>
                </p:nvPicPr>
                <p:blipFill>
                  <a:blip r:embed="rId17" cstate="print">
                    <a:extLst>
                      <a:ext uri="{28A0092B-C50C-407E-A947-70E740481C1C}">
                        <a14:useLocalDpi xmlns="" xmlns:a14="http://schemas.microsoft.com/office/drawing/2010/main" val="0"/>
                      </a:ext>
                    </a:extLst>
                  </a:blip>
                  <a:srcRect l="8484" t="26527" r="10649" b="30138"/>
                  <a:stretch>
                    <a:fillRect/>
                  </a:stretch>
                </p:blipFill>
                <p:spPr bwMode="auto">
                  <a:xfrm>
                    <a:off x="5029201" y="4114050"/>
                    <a:ext cx="782926" cy="534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grpSp>
          <p:graphicFrame>
            <p:nvGraphicFramePr>
              <p:cNvPr id="109" name="Diagram 108"/>
              <p:cNvGraphicFramePr/>
              <p:nvPr>
                <p:extLst>
                  <p:ext uri="{D42A27DB-BD31-4B8C-83A1-F6EECF244321}">
                    <p14:modId xmlns="" xmlns:p14="http://schemas.microsoft.com/office/powerpoint/2010/main" val="366443310"/>
                  </p:ext>
                </p:extLst>
              </p:nvPr>
            </p:nvGraphicFramePr>
            <p:xfrm>
              <a:off x="3768509" y="2461262"/>
              <a:ext cx="2522633" cy="246614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pic>
          <p:nvPicPr>
            <p:cNvPr id="115" name="Picture 25"/>
            <p:cNvPicPr>
              <a:picLocks noChangeAspect="1" noChangeArrowheads="1"/>
            </p:cNvPicPr>
            <p:nvPr/>
          </p:nvPicPr>
          <p:blipFill>
            <a:blip r:embed="rId23" cstate="print">
              <a:extLst>
                <a:ext uri="{28A0092B-C50C-407E-A947-70E740481C1C}">
                  <a14:useLocalDpi xmlns="" xmlns:a14="http://schemas.microsoft.com/office/drawing/2010/main" val="0"/>
                </a:ext>
              </a:extLst>
            </a:blip>
            <a:stretch>
              <a:fillRect/>
            </a:stretch>
          </p:blipFill>
          <p:spPr bwMode="auto">
            <a:xfrm>
              <a:off x="7881321" y="10428513"/>
              <a:ext cx="2699594" cy="1569166"/>
            </a:xfrm>
            <a:prstGeom prst="rect">
              <a:avLst/>
            </a:prstGeom>
            <a:noFill/>
            <a:ln w="9525">
              <a:noFill/>
              <a:miter lim="800000"/>
              <a:headEnd/>
              <a:tailEnd/>
            </a:ln>
          </p:spPr>
        </p:pic>
        <p:pic>
          <p:nvPicPr>
            <p:cNvPr id="116" name="Picture 52"/>
            <p:cNvPicPr>
              <a:picLocks noChangeAspect="1" noChangeArrowheads="1"/>
            </p:cNvPicPr>
            <p:nvPr/>
          </p:nvPicPr>
          <p:blipFill>
            <a:blip r:embed="rId24" cstate="print">
              <a:extLst>
                <a:ext uri="{28A0092B-C50C-407E-A947-70E740481C1C}">
                  <a14:useLocalDpi xmlns="" xmlns:a14="http://schemas.microsoft.com/office/drawing/2010/main" val="0"/>
                </a:ext>
              </a:extLst>
            </a:blip>
            <a:stretch>
              <a:fillRect/>
            </a:stretch>
          </p:blipFill>
          <p:spPr bwMode="auto">
            <a:xfrm>
              <a:off x="2764971" y="5017515"/>
              <a:ext cx="1807030" cy="1481530"/>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p:spPr>
        </p:pic>
        <p:sp>
          <p:nvSpPr>
            <p:cNvPr id="117" name="Text Box 39"/>
            <p:cNvSpPr txBox="1">
              <a:spLocks noChangeArrowheads="1"/>
            </p:cNvSpPr>
            <p:nvPr/>
          </p:nvSpPr>
          <p:spPr bwMode="auto">
            <a:xfrm>
              <a:off x="7678515" y="11996059"/>
              <a:ext cx="3599084" cy="413656"/>
            </a:xfrm>
            <a:prstGeom prst="rect">
              <a:avLst/>
            </a:prstGeom>
            <a:noFill/>
            <a:ln w="9525" algn="ctr">
              <a:noFill/>
              <a:miter lim="800000"/>
              <a:headEnd/>
              <a:tailEnd/>
            </a:ln>
          </p:spPr>
          <p:txBody>
            <a:bodyPr wrap="square" lIns="0" tIns="0" rIns="0" bIns="0">
              <a:noAutofit/>
            </a:bodyPr>
            <a:lstStyle/>
            <a:p>
              <a:pPr algn="ctr" eaLnBrk="0" hangingPunct="0">
                <a:lnSpc>
                  <a:spcPct val="85000"/>
                </a:lnSpc>
                <a:buClr>
                  <a:srgbClr val="FD0000"/>
                </a:buClr>
              </a:pPr>
              <a:r>
                <a:rPr lang="ru-RU" sz="2200" dirty="0" smtClean="0"/>
                <a:t>Интеграция с </a:t>
              </a:r>
              <a:r>
                <a:rPr lang="en-US" sz="2200" dirty="0" smtClean="0"/>
                <a:t>MS Office</a:t>
              </a:r>
              <a:endParaRPr lang="en-US" sz="2200" dirty="0"/>
            </a:p>
          </p:txBody>
        </p:sp>
        <p:sp>
          <p:nvSpPr>
            <p:cNvPr id="118" name="Rectangle 49"/>
            <p:cNvSpPr>
              <a:spLocks noChangeArrowheads="1"/>
            </p:cNvSpPr>
            <p:nvPr/>
          </p:nvSpPr>
          <p:spPr bwMode="auto">
            <a:xfrm>
              <a:off x="12388399" y="6721021"/>
              <a:ext cx="2625724" cy="380104"/>
            </a:xfrm>
            <a:prstGeom prst="rect">
              <a:avLst/>
            </a:prstGeom>
            <a:noFill/>
            <a:ln w="9525">
              <a:noFill/>
              <a:miter lim="800000"/>
              <a:headEnd/>
              <a:tailEnd/>
            </a:ln>
          </p:spPr>
          <p:txBody>
            <a:bodyPr>
              <a:spAutoFit/>
            </a:bodyPr>
            <a:lstStyle/>
            <a:p>
              <a:pPr algn="ctr" eaLnBrk="0" hangingPunct="0">
                <a:lnSpc>
                  <a:spcPct val="85000"/>
                </a:lnSpc>
                <a:buClr>
                  <a:srgbClr val="FD0000"/>
                </a:buClr>
              </a:pPr>
              <a:r>
                <a:rPr lang="en-US" sz="2200" dirty="0" smtClean="0"/>
                <a:t>OLAP</a:t>
              </a:r>
              <a:r>
                <a:rPr lang="ru-RU" sz="2200" dirty="0" smtClean="0"/>
                <a:t>-анализ</a:t>
              </a:r>
              <a:endParaRPr lang="en-US" sz="2200" dirty="0"/>
            </a:p>
          </p:txBody>
        </p:sp>
        <p:sp>
          <p:nvSpPr>
            <p:cNvPr id="119" name="Rectangle 49"/>
            <p:cNvSpPr>
              <a:spLocks noChangeArrowheads="1"/>
            </p:cNvSpPr>
            <p:nvPr/>
          </p:nvSpPr>
          <p:spPr bwMode="auto">
            <a:xfrm>
              <a:off x="2504171" y="7047593"/>
              <a:ext cx="2625724" cy="380104"/>
            </a:xfrm>
            <a:prstGeom prst="rect">
              <a:avLst/>
            </a:prstGeom>
            <a:noFill/>
            <a:ln w="9525">
              <a:noFill/>
              <a:miter lim="800000"/>
              <a:headEnd/>
              <a:tailEnd/>
            </a:ln>
          </p:spPr>
          <p:txBody>
            <a:bodyPr>
              <a:spAutoFit/>
            </a:bodyPr>
            <a:lstStyle/>
            <a:p>
              <a:pPr algn="ctr" eaLnBrk="0" hangingPunct="0">
                <a:lnSpc>
                  <a:spcPct val="85000"/>
                </a:lnSpc>
                <a:buClr>
                  <a:srgbClr val="FD0000"/>
                </a:buClr>
              </a:pPr>
              <a:r>
                <a:rPr lang="en-US" sz="2200" dirty="0" smtClean="0"/>
                <a:t>BI Collaboration</a:t>
              </a:r>
              <a:endParaRPr lang="en-US" sz="2200" dirty="0"/>
            </a:p>
          </p:txBody>
        </p:sp>
      </p:grpSp>
      <p:sp>
        <p:nvSpPr>
          <p:cNvPr id="52" name="Content Placeholder 51"/>
          <p:cNvSpPr>
            <a:spLocks noGrp="1"/>
          </p:cNvSpPr>
          <p:nvPr>
            <p:ph idx="1"/>
          </p:nvPr>
        </p:nvSpPr>
        <p:spPr>
          <a:xfrm>
            <a:off x="0" y="2829560"/>
            <a:ext cx="7467600" cy="8752840"/>
          </a:xfrm>
        </p:spPr>
        <p:txBody>
          <a:bodyPr>
            <a:noAutofit/>
          </a:bodyPr>
          <a:lstStyle/>
          <a:p>
            <a:r>
              <a:rPr lang="ru-RU" sz="4800" dirty="0" smtClean="0"/>
              <a:t>Интерактивный анализ</a:t>
            </a:r>
            <a:endParaRPr lang="en-US" sz="4800" dirty="0" smtClean="0"/>
          </a:p>
          <a:p>
            <a:r>
              <a:rPr lang="ru-RU" sz="4800" dirty="0" smtClean="0"/>
              <a:t>Пространственная аналитика</a:t>
            </a:r>
          </a:p>
          <a:p>
            <a:r>
              <a:rPr lang="ru-RU" sz="4800" dirty="0" smtClean="0"/>
              <a:t>Активный бизнес-анализ</a:t>
            </a:r>
          </a:p>
          <a:p>
            <a:r>
              <a:rPr lang="en-US" sz="4800" dirty="0" smtClean="0"/>
              <a:t>BI</a:t>
            </a:r>
            <a:r>
              <a:rPr lang="ru-RU" sz="4800" dirty="0" smtClean="0"/>
              <a:t> </a:t>
            </a:r>
            <a:r>
              <a:rPr lang="en-US" sz="4800" dirty="0" smtClean="0"/>
              <a:t>Collaboration</a:t>
            </a:r>
            <a:endParaRPr lang="ru-RU" sz="4800" dirty="0" smtClean="0"/>
          </a:p>
          <a:p>
            <a:r>
              <a:rPr lang="ru-RU" sz="4800" dirty="0" smtClean="0"/>
              <a:t>Ключевые показатели</a:t>
            </a:r>
            <a:r>
              <a:rPr lang="en-US" sz="4800" dirty="0" smtClean="0"/>
              <a:t> </a:t>
            </a:r>
            <a:r>
              <a:rPr lang="ru-RU" sz="4800" dirty="0" smtClean="0"/>
              <a:t> и стратегическое управление</a:t>
            </a:r>
          </a:p>
          <a:p>
            <a:r>
              <a:rPr lang="ru-RU" sz="4800" dirty="0" smtClean="0"/>
              <a:t>Мобильная аналитика</a:t>
            </a:r>
            <a:endParaRPr lang="en-US" sz="4800"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160" y="312821"/>
            <a:ext cx="16626840" cy="1612232"/>
          </a:xfrm>
        </p:spPr>
        <p:txBody>
          <a:bodyPr>
            <a:normAutofit/>
          </a:bodyPr>
          <a:lstStyle/>
          <a:p>
            <a:r>
              <a:rPr lang="ru-RU" dirty="0" smtClean="0"/>
              <a:t>Расширенная визуализация</a:t>
            </a:r>
            <a:r>
              <a:rPr lang="en-US" dirty="0" smtClean="0"/>
              <a:t/>
            </a:r>
            <a:br>
              <a:rPr lang="en-US" dirty="0" smtClean="0"/>
            </a:br>
            <a:endParaRPr lang="en-US" sz="5400" i="1" dirty="0">
              <a:solidFill>
                <a:srgbClr val="FF0000"/>
              </a:solidFill>
            </a:endParaRPr>
          </a:p>
        </p:txBody>
      </p:sp>
      <p:sp>
        <p:nvSpPr>
          <p:cNvPr id="3" name="Content Placeholder 2"/>
          <p:cNvSpPr>
            <a:spLocks noGrp="1"/>
          </p:cNvSpPr>
          <p:nvPr>
            <p:ph idx="1"/>
          </p:nvPr>
        </p:nvSpPr>
        <p:spPr>
          <a:xfrm>
            <a:off x="939265" y="2576846"/>
            <a:ext cx="16241829" cy="3033122"/>
          </a:xfrm>
        </p:spPr>
        <p:txBody>
          <a:bodyPr>
            <a:normAutofit/>
          </a:bodyPr>
          <a:lstStyle/>
          <a:p>
            <a:r>
              <a:rPr lang="ru-RU" sz="4800" dirty="0" smtClean="0"/>
              <a:t>Высокая степень интерактивности</a:t>
            </a:r>
          </a:p>
          <a:p>
            <a:r>
              <a:rPr lang="ru-RU" sz="4800" dirty="0" smtClean="0"/>
              <a:t>Рекомендации по выбору </a:t>
            </a:r>
            <a:r>
              <a:rPr lang="ru-RU" sz="4800" dirty="0" smtClean="0"/>
              <a:t>визуального представления</a:t>
            </a:r>
          </a:p>
          <a:p>
            <a:r>
              <a:rPr lang="ru-RU" sz="4800" dirty="0" smtClean="0"/>
              <a:t>Встроенные </a:t>
            </a:r>
            <a:r>
              <a:rPr lang="ru-RU" sz="4800" dirty="0" smtClean="0"/>
              <a:t>сценарии</a:t>
            </a:r>
            <a:endParaRPr lang="ru-RU" sz="4800" dirty="0" smtClean="0"/>
          </a:p>
        </p:txBody>
      </p:sp>
      <p:pic>
        <p:nvPicPr>
          <p:cNvPr id="4" name="Picture 4"/>
          <p:cNvPicPr>
            <a:picLocks noChangeAspect="1" noChangeArrowheads="1"/>
          </p:cNvPicPr>
          <p:nvPr/>
        </p:nvPicPr>
        <p:blipFill>
          <a:blip r:embed="rId2" cstate="print"/>
          <a:srcRect/>
          <a:stretch>
            <a:fillRect/>
          </a:stretch>
        </p:blipFill>
        <p:spPr bwMode="auto">
          <a:xfrm>
            <a:off x="0" y="6996342"/>
            <a:ext cx="18214120" cy="4914922"/>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3" name="Picture 3"/>
          <p:cNvPicPr>
            <a:picLocks noChangeAspect="1" noChangeArrowheads="1"/>
          </p:cNvPicPr>
          <p:nvPr/>
        </p:nvPicPr>
        <p:blipFill>
          <a:blip r:embed="rId2" cstate="print"/>
          <a:srcRect/>
          <a:stretch>
            <a:fillRect/>
          </a:stretch>
        </p:blipFill>
        <p:spPr bwMode="auto">
          <a:xfrm>
            <a:off x="-37287" y="0"/>
            <a:ext cx="18325287" cy="1368814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cstate="print"/>
          <a:srcRect/>
          <a:stretch>
            <a:fillRect/>
          </a:stretch>
        </p:blipFill>
        <p:spPr bwMode="auto">
          <a:xfrm>
            <a:off x="0" y="0"/>
            <a:ext cx="18288000" cy="13737546"/>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2" cstate="print"/>
          <a:srcRect/>
          <a:stretch>
            <a:fillRect/>
          </a:stretch>
        </p:blipFill>
        <p:spPr bwMode="auto">
          <a:xfrm>
            <a:off x="0" y="0"/>
            <a:ext cx="18374264" cy="137160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latin typeface="Arial" charset="0"/>
                <a:ea typeface="ＭＳ Ｐゴシック" pitchFamily="34" charset="-128"/>
              </a:rPr>
              <a:t>Oracle Essbase</a:t>
            </a:r>
          </a:p>
        </p:txBody>
      </p:sp>
      <p:sp>
        <p:nvSpPr>
          <p:cNvPr id="35843" name="Content Placeholder 2"/>
          <p:cNvSpPr>
            <a:spLocks noGrp="1"/>
          </p:cNvSpPr>
          <p:nvPr>
            <p:ph idx="1"/>
          </p:nvPr>
        </p:nvSpPr>
        <p:spPr>
          <a:xfrm>
            <a:off x="549962" y="2642174"/>
            <a:ext cx="16954500" cy="6254691"/>
          </a:xfrm>
        </p:spPr>
        <p:txBody>
          <a:bodyPr/>
          <a:lstStyle/>
          <a:p>
            <a:pPr>
              <a:buClrTx/>
            </a:pPr>
            <a:r>
              <a:rPr lang="ru-RU" sz="4500" dirty="0" smtClean="0">
                <a:solidFill>
                  <a:srgbClr val="004556"/>
                </a:solidFill>
                <a:latin typeface="Arial" charset="0"/>
                <a:ea typeface="ＭＳ Ｐゴシック" pitchFamily="34" charset="-128"/>
              </a:rPr>
              <a:t>Универсальный </a:t>
            </a:r>
            <a:r>
              <a:rPr lang="en-US" sz="4500" dirty="0" smtClean="0">
                <a:solidFill>
                  <a:schemeClr val="tx2"/>
                </a:solidFill>
                <a:latin typeface="Arial" charset="0"/>
                <a:ea typeface="ＭＳ Ｐゴシック" pitchFamily="34" charset="-128"/>
              </a:rPr>
              <a:t>OLAP</a:t>
            </a:r>
            <a:r>
              <a:rPr lang="ru-RU" sz="4500" dirty="0" smtClean="0">
                <a:solidFill>
                  <a:schemeClr val="tx2"/>
                </a:solidFill>
                <a:latin typeface="Arial" charset="0"/>
                <a:ea typeface="ＭＳ Ｐゴシック" pitchFamily="34" charset="-128"/>
              </a:rPr>
              <a:t>-сервер </a:t>
            </a:r>
            <a:r>
              <a:rPr lang="ru-RU" sz="4500" dirty="0" smtClean="0">
                <a:solidFill>
                  <a:srgbClr val="004556"/>
                </a:solidFill>
                <a:latin typeface="Arial" charset="0"/>
                <a:ea typeface="ＭＳ Ｐゴシック" pitchFamily="34" charset="-128"/>
              </a:rPr>
              <a:t>для хранения, обработки и представления информации</a:t>
            </a:r>
            <a:endParaRPr lang="en-US" sz="4500" dirty="0" smtClean="0">
              <a:solidFill>
                <a:srgbClr val="004556"/>
              </a:solidFill>
              <a:latin typeface="Arial" charset="0"/>
              <a:ea typeface="ＭＳ Ｐゴシック" pitchFamily="34" charset="-128"/>
            </a:endParaRPr>
          </a:p>
          <a:p>
            <a:pPr>
              <a:buClrTx/>
            </a:pPr>
            <a:r>
              <a:rPr lang="ru-RU" sz="4500" dirty="0" smtClean="0">
                <a:solidFill>
                  <a:srgbClr val="004556"/>
                </a:solidFill>
                <a:latin typeface="Arial" charset="0"/>
                <a:ea typeface="ＭＳ Ｐゴシック" pitchFamily="34" charset="-128"/>
              </a:rPr>
              <a:t>Высокая производительность</a:t>
            </a:r>
            <a:endParaRPr lang="ru-RU" sz="4500" i="1" dirty="0" smtClean="0">
              <a:solidFill>
                <a:srgbClr val="004556"/>
              </a:solidFill>
              <a:latin typeface="Arial" charset="0"/>
              <a:ea typeface="ＭＳ Ｐゴシック" pitchFamily="34" charset="-128"/>
            </a:endParaRPr>
          </a:p>
          <a:p>
            <a:pPr>
              <a:buClrTx/>
            </a:pPr>
            <a:r>
              <a:rPr lang="ru-RU" sz="4500" dirty="0" smtClean="0">
                <a:solidFill>
                  <a:srgbClr val="004556"/>
                </a:solidFill>
                <a:latin typeface="Arial" charset="0"/>
                <a:ea typeface="ＭＳ Ｐゴシック" pitchFamily="34" charset="-128"/>
              </a:rPr>
              <a:t>Прогнозирование, моделирование, финансовый анализ</a:t>
            </a:r>
            <a:endParaRPr lang="en-US" sz="4500" dirty="0" smtClean="0">
              <a:solidFill>
                <a:srgbClr val="004556"/>
              </a:solidFill>
              <a:latin typeface="Arial" charset="0"/>
              <a:ea typeface="ＭＳ Ｐゴシック" pitchFamily="34" charset="-128"/>
            </a:endParaRPr>
          </a:p>
          <a:p>
            <a:pPr>
              <a:buClrTx/>
            </a:pPr>
            <a:r>
              <a:rPr lang="ru-RU" sz="4500" dirty="0" smtClean="0">
                <a:solidFill>
                  <a:srgbClr val="004556"/>
                </a:solidFill>
                <a:latin typeface="Arial" charset="0"/>
                <a:ea typeface="ＭＳ Ｐゴシック" pitchFamily="34" charset="-128"/>
              </a:rPr>
              <a:t>Основа </a:t>
            </a:r>
            <a:r>
              <a:rPr lang="ru-RU" sz="4500" dirty="0" smtClean="0">
                <a:solidFill>
                  <a:srgbClr val="004556"/>
                </a:solidFill>
                <a:latin typeface="Arial" charset="0"/>
                <a:ea typeface="ＭＳ Ｐゴシック" pitchFamily="34" charset="-128"/>
              </a:rPr>
              <a:t>систем планирования и бюджетирования (</a:t>
            </a:r>
            <a:r>
              <a:rPr lang="en-US" sz="4500" dirty="0" smtClean="0">
                <a:solidFill>
                  <a:srgbClr val="004556"/>
                </a:solidFill>
                <a:latin typeface="Arial" charset="0"/>
                <a:ea typeface="ＭＳ Ｐゴシック" pitchFamily="34" charset="-128"/>
              </a:rPr>
              <a:t>Hyperion Planning</a:t>
            </a:r>
            <a:r>
              <a:rPr lang="ru-RU" sz="4500" dirty="0" smtClean="0">
                <a:solidFill>
                  <a:srgbClr val="004556"/>
                </a:solidFill>
                <a:latin typeface="Arial" charset="0"/>
                <a:ea typeface="ＭＳ Ｐゴシック" pitchFamily="34" charset="-128"/>
              </a:rPr>
              <a:t>)</a:t>
            </a:r>
            <a:endParaRPr lang="en-US" sz="4500" dirty="0" smtClean="0">
              <a:solidFill>
                <a:srgbClr val="004556"/>
              </a:solidFill>
              <a:latin typeface="Arial" charset="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ChangeArrowheads="1"/>
          </p:cNvSpPr>
          <p:nvPr>
            <p:ph type="title"/>
          </p:nvPr>
        </p:nvSpPr>
        <p:spPr>
          <a:xfrm>
            <a:off x="1612900" y="-29633"/>
            <a:ext cx="15713076" cy="2082803"/>
          </a:xfrm>
        </p:spPr>
        <p:txBody>
          <a:bodyPr>
            <a:normAutofit fontScale="90000"/>
          </a:bodyPr>
          <a:lstStyle/>
          <a:p>
            <a:pPr>
              <a:spcBef>
                <a:spcPct val="20000"/>
              </a:spcBef>
              <a:defRPr/>
            </a:pPr>
            <a:r>
              <a:rPr lang="en-US" sz="6900" dirty="0" smtClean="0"/>
              <a:t>Times Ten for </a:t>
            </a:r>
            <a:r>
              <a:rPr lang="en-US" sz="6900" dirty="0" err="1" smtClean="0"/>
              <a:t>Exalytics</a:t>
            </a:r>
            <a:r>
              <a:rPr lang="en-US" sz="5600" dirty="0"/>
              <a:t/>
            </a:r>
            <a:br>
              <a:rPr lang="en-US" sz="5600" dirty="0"/>
            </a:br>
            <a:r>
              <a:rPr lang="ru-RU" sz="5400" i="1" dirty="0" smtClean="0">
                <a:solidFill>
                  <a:srgbClr val="FF0000"/>
                </a:solidFill>
              </a:rPr>
              <a:t>На основе </a:t>
            </a:r>
            <a:r>
              <a:rPr lang="en-US" sz="5400" i="1" dirty="0" smtClean="0">
                <a:solidFill>
                  <a:srgbClr val="FF0000"/>
                </a:solidFill>
              </a:rPr>
              <a:t>Oracle </a:t>
            </a:r>
            <a:r>
              <a:rPr lang="en-US" sz="5400" i="1" dirty="0" err="1" smtClean="0">
                <a:solidFill>
                  <a:srgbClr val="FF0000"/>
                </a:solidFill>
              </a:rPr>
              <a:t>TimesTen</a:t>
            </a:r>
            <a:r>
              <a:rPr lang="en-US" sz="5400" i="1" dirty="0" smtClean="0">
                <a:solidFill>
                  <a:srgbClr val="FF0000"/>
                </a:solidFill>
              </a:rPr>
              <a:t> In-Memory Database</a:t>
            </a:r>
            <a:endParaRPr lang="en-US" sz="5400" i="1" dirty="0">
              <a:solidFill>
                <a:srgbClr val="FF0000"/>
              </a:solidFill>
            </a:endParaRPr>
          </a:p>
        </p:txBody>
      </p:sp>
      <p:sp>
        <p:nvSpPr>
          <p:cNvPr id="22531" name="Rectangle 60"/>
          <p:cNvSpPr>
            <a:spLocks noGrp="1" noChangeArrowheads="1"/>
          </p:cNvSpPr>
          <p:nvPr>
            <p:ph type="body" sz="half" idx="4294967295"/>
          </p:nvPr>
        </p:nvSpPr>
        <p:spPr>
          <a:xfrm>
            <a:off x="6934200" y="2341036"/>
            <a:ext cx="11353800" cy="9948333"/>
          </a:xfrm>
        </p:spPr>
        <p:txBody>
          <a:bodyPr>
            <a:normAutofit fontScale="85000" lnSpcReduction="20000"/>
          </a:bodyPr>
          <a:lstStyle/>
          <a:p>
            <a:pPr>
              <a:spcBef>
                <a:spcPct val="10000"/>
              </a:spcBef>
              <a:buFont typeface="Arial" pitchFamily="34" charset="0"/>
              <a:buChar char="•"/>
              <a:defRPr/>
            </a:pPr>
            <a:r>
              <a:rPr lang="en-US" dirty="0" smtClean="0"/>
              <a:t>100% In-memory </a:t>
            </a:r>
            <a:r>
              <a:rPr lang="en-US" dirty="0"/>
              <a:t>RDBMS</a:t>
            </a:r>
          </a:p>
          <a:p>
            <a:pPr lvl="1">
              <a:spcBef>
                <a:spcPct val="5000"/>
              </a:spcBef>
              <a:buFont typeface="Arial" pitchFamily="34" charset="0"/>
              <a:buChar char="–"/>
              <a:defRPr/>
            </a:pPr>
            <a:r>
              <a:rPr lang="ru-RU" dirty="0" smtClean="0"/>
              <a:t>База данных в оперативной памяти</a:t>
            </a:r>
            <a:endParaRPr lang="en-US" dirty="0" smtClean="0"/>
          </a:p>
          <a:p>
            <a:pPr>
              <a:spcBef>
                <a:spcPct val="10000"/>
              </a:spcBef>
              <a:buFont typeface="Arial" pitchFamily="34" charset="0"/>
              <a:buChar char="•"/>
              <a:defRPr/>
            </a:pPr>
            <a:r>
              <a:rPr lang="ru-RU" dirty="0" smtClean="0"/>
              <a:t>Высокая производительность</a:t>
            </a:r>
            <a:endParaRPr lang="en-US" dirty="0"/>
          </a:p>
          <a:p>
            <a:pPr lvl="1">
              <a:spcBef>
                <a:spcPct val="10000"/>
              </a:spcBef>
              <a:buFont typeface="Arial" pitchFamily="34" charset="0"/>
              <a:buChar char="–"/>
              <a:defRPr/>
            </a:pPr>
            <a:r>
              <a:rPr lang="ru-RU" dirty="0" smtClean="0"/>
              <a:t>Снижение времени отклика</a:t>
            </a:r>
            <a:endParaRPr lang="en-US" dirty="0"/>
          </a:p>
          <a:p>
            <a:pPr lvl="1">
              <a:spcBef>
                <a:spcPct val="10000"/>
              </a:spcBef>
              <a:buFont typeface="Arial" pitchFamily="34" charset="0"/>
              <a:buChar char="–"/>
              <a:defRPr/>
            </a:pPr>
            <a:r>
              <a:rPr lang="ru-RU" dirty="0" smtClean="0"/>
              <a:t>Высокая пропускная способность</a:t>
            </a:r>
            <a:endParaRPr lang="en-US" dirty="0"/>
          </a:p>
          <a:p>
            <a:pPr>
              <a:spcBef>
                <a:spcPct val="10000"/>
              </a:spcBef>
              <a:buFont typeface="Arial" pitchFamily="34" charset="0"/>
              <a:buChar char="•"/>
              <a:defRPr/>
            </a:pPr>
            <a:r>
              <a:rPr lang="ru-RU" dirty="0" smtClean="0"/>
              <a:t>Сохранение в дисковой памяти</a:t>
            </a:r>
            <a:endParaRPr lang="en-US" dirty="0"/>
          </a:p>
          <a:p>
            <a:pPr lvl="1">
              <a:spcBef>
                <a:spcPct val="5000"/>
              </a:spcBef>
              <a:buFont typeface="Arial" pitchFamily="34" charset="0"/>
              <a:buChar char="–"/>
              <a:defRPr/>
            </a:pPr>
            <a:r>
              <a:rPr lang="ru-RU" dirty="0" smtClean="0"/>
              <a:t>Транзакции и </a:t>
            </a:r>
            <a:r>
              <a:rPr lang="en-US" dirty="0" smtClean="0"/>
              <a:t> </a:t>
            </a:r>
            <a:r>
              <a:rPr lang="ru-RU" dirty="0" smtClean="0"/>
              <a:t>контрольные точки копируются для постоянного хранения </a:t>
            </a:r>
            <a:r>
              <a:rPr lang="en-US" dirty="0" smtClean="0"/>
              <a:t> </a:t>
            </a:r>
          </a:p>
          <a:p>
            <a:pPr>
              <a:spcBef>
                <a:spcPct val="10000"/>
              </a:spcBef>
              <a:buFont typeface="Arial" pitchFamily="34" charset="0"/>
              <a:buChar char="•"/>
              <a:defRPr/>
            </a:pPr>
            <a:r>
              <a:rPr lang="ru-RU" dirty="0" smtClean="0"/>
              <a:t>Колоночная компрессия</a:t>
            </a:r>
            <a:endParaRPr lang="en-US" dirty="0" smtClean="0"/>
          </a:p>
          <a:p>
            <a:pPr lvl="1">
              <a:spcBef>
                <a:spcPct val="10000"/>
              </a:spcBef>
              <a:buFont typeface="Arial" pitchFamily="34" charset="0"/>
              <a:buChar char="–"/>
              <a:defRPr/>
            </a:pPr>
            <a:r>
              <a:rPr lang="ru-RU" dirty="0" smtClean="0"/>
              <a:t>Сжатие от 5 до </a:t>
            </a:r>
            <a:r>
              <a:rPr lang="en-US" dirty="0" smtClean="0"/>
              <a:t>10</a:t>
            </a:r>
            <a:r>
              <a:rPr lang="ru-RU" dirty="0" smtClean="0"/>
              <a:t> раз</a:t>
            </a:r>
          </a:p>
          <a:p>
            <a:pPr lvl="1">
              <a:spcBef>
                <a:spcPct val="10000"/>
              </a:spcBef>
              <a:buFont typeface="Arial" pitchFamily="34" charset="0"/>
              <a:buChar char="–"/>
              <a:defRPr/>
            </a:pPr>
            <a:r>
              <a:rPr lang="ru-RU" dirty="0" smtClean="0"/>
              <a:t>Аналитические алгоритмы работают непосредственно с компрессированными данными</a:t>
            </a:r>
            <a:endParaRPr lang="en-US" dirty="0" smtClean="0"/>
          </a:p>
          <a:p>
            <a:pPr>
              <a:spcBef>
                <a:spcPct val="10000"/>
              </a:spcBef>
              <a:buFont typeface="Arial" pitchFamily="34" charset="0"/>
              <a:buChar char="•"/>
              <a:defRPr/>
            </a:pPr>
            <a:r>
              <a:rPr lang="ru-RU" dirty="0" smtClean="0"/>
              <a:t>Аналитические функции</a:t>
            </a:r>
            <a:endParaRPr lang="en-US" dirty="0" smtClean="0"/>
          </a:p>
          <a:p>
            <a:pPr lvl="1">
              <a:spcBef>
                <a:spcPct val="10000"/>
              </a:spcBef>
              <a:buFont typeface="Arial" pitchFamily="34" charset="0"/>
              <a:buChar char="–"/>
              <a:defRPr/>
            </a:pPr>
            <a:r>
              <a:rPr lang="ru-RU" dirty="0" smtClean="0"/>
              <a:t>Эффективное выполнение аналитических функций</a:t>
            </a:r>
          </a:p>
          <a:p>
            <a:pPr lvl="1">
              <a:spcBef>
                <a:spcPct val="10000"/>
              </a:spcBef>
              <a:buFont typeface="Arial" pitchFamily="34" charset="0"/>
              <a:buChar char="–"/>
              <a:defRPr/>
            </a:pPr>
            <a:r>
              <a:rPr lang="ru-RU" dirty="0" smtClean="0"/>
              <a:t>Разгрузка </a:t>
            </a:r>
            <a:r>
              <a:rPr lang="en-US" dirty="0" smtClean="0"/>
              <a:t>BI</a:t>
            </a:r>
            <a:r>
              <a:rPr lang="ru-RU" dirty="0" smtClean="0"/>
              <a:t>-сервера</a:t>
            </a:r>
            <a:endParaRPr lang="en-US" dirty="0"/>
          </a:p>
        </p:txBody>
      </p:sp>
      <p:grpSp>
        <p:nvGrpSpPr>
          <p:cNvPr id="2" name="Group 4"/>
          <p:cNvGrpSpPr>
            <a:grpSpLocks/>
          </p:cNvGrpSpPr>
          <p:nvPr/>
        </p:nvGrpSpPr>
        <p:grpSpPr bwMode="auto">
          <a:xfrm>
            <a:off x="958850" y="2603501"/>
            <a:ext cx="5791200" cy="9901765"/>
            <a:chOff x="3439" y="1446"/>
            <a:chExt cx="1529" cy="3055"/>
          </a:xfrm>
        </p:grpSpPr>
        <p:grpSp>
          <p:nvGrpSpPr>
            <p:cNvPr id="3" name="Group 5"/>
            <p:cNvGrpSpPr>
              <a:grpSpLocks/>
            </p:cNvGrpSpPr>
            <p:nvPr/>
          </p:nvGrpSpPr>
          <p:grpSpPr bwMode="auto">
            <a:xfrm>
              <a:off x="3906" y="1476"/>
              <a:ext cx="710" cy="426"/>
              <a:chOff x="2760" y="1884"/>
              <a:chExt cx="710" cy="426"/>
            </a:xfrm>
          </p:grpSpPr>
          <p:sp>
            <p:nvSpPr>
              <p:cNvPr id="1473542" name="Rectangle 6"/>
              <p:cNvSpPr>
                <a:spLocks noChangeArrowheads="1"/>
              </p:cNvSpPr>
              <p:nvPr/>
            </p:nvSpPr>
            <p:spPr bwMode="auto">
              <a:xfrm>
                <a:off x="2760" y="1884"/>
                <a:ext cx="710" cy="213"/>
              </a:xfrm>
              <a:prstGeom prst="rect">
                <a:avLst/>
              </a:prstGeom>
              <a:solidFill>
                <a:srgbClr val="667263"/>
              </a:solidFill>
              <a:ln w="25400" algn="ctr">
                <a:solidFill>
                  <a:srgbClr val="667263"/>
                </a:solidFill>
                <a:miter lim="800000"/>
                <a:headEnd/>
                <a:tailEnd/>
              </a:ln>
              <a:effectLst/>
            </p:spPr>
            <p:txBody>
              <a:bodyPr lIns="92075" tIns="46038" rIns="92075" bIns="46038" anchor="ctr"/>
              <a:lstStyle/>
              <a:p>
                <a:pPr algn="ctr">
                  <a:defRPr/>
                </a:pPr>
                <a:r>
                  <a:rPr lang="en-US" sz="2000" dirty="0">
                    <a:solidFill>
                      <a:schemeClr val="bg1"/>
                    </a:solidFill>
                    <a:latin typeface="+mj-lt"/>
                    <a:ea typeface="MS PGothic" pitchFamily="34" charset="-128"/>
                    <a:cs typeface="Arial" pitchFamily="34" charset="0"/>
                  </a:rPr>
                  <a:t>Oracle BI</a:t>
                </a:r>
              </a:p>
            </p:txBody>
          </p:sp>
          <p:sp>
            <p:nvSpPr>
              <p:cNvPr id="1473543" name="Rectangle 7"/>
              <p:cNvSpPr>
                <a:spLocks noChangeArrowheads="1"/>
              </p:cNvSpPr>
              <p:nvPr/>
            </p:nvSpPr>
            <p:spPr bwMode="auto">
              <a:xfrm>
                <a:off x="2760" y="2097"/>
                <a:ext cx="710" cy="213"/>
              </a:xfrm>
              <a:prstGeom prst="rect">
                <a:avLst/>
              </a:prstGeom>
              <a:solidFill>
                <a:schemeClr val="bg1"/>
              </a:solidFill>
              <a:ln w="25400" algn="ctr">
                <a:solidFill>
                  <a:srgbClr val="667263"/>
                </a:solidFill>
                <a:miter lim="800000"/>
                <a:headEnd/>
                <a:tailEnd/>
              </a:ln>
              <a:effectLst/>
            </p:spPr>
            <p:txBody>
              <a:bodyPr lIns="92075" tIns="46038" rIns="92075" bIns="46038" anchor="ctr"/>
              <a:lstStyle/>
              <a:p>
                <a:pPr algn="ctr">
                  <a:defRPr/>
                </a:pPr>
                <a:r>
                  <a:rPr lang="en-US" sz="2000" dirty="0">
                    <a:solidFill>
                      <a:schemeClr val="accent2"/>
                    </a:solidFill>
                    <a:latin typeface="+mj-lt"/>
                    <a:ea typeface="MS PGothic" pitchFamily="34" charset="-128"/>
                    <a:cs typeface="Arial" pitchFamily="34" charset="0"/>
                  </a:rPr>
                  <a:t>TimesTen Libraries</a:t>
                </a:r>
              </a:p>
            </p:txBody>
          </p:sp>
        </p:grpSp>
        <p:grpSp>
          <p:nvGrpSpPr>
            <p:cNvPr id="4" name="Group 11"/>
            <p:cNvGrpSpPr>
              <a:grpSpLocks/>
            </p:cNvGrpSpPr>
            <p:nvPr/>
          </p:nvGrpSpPr>
          <p:grpSpPr bwMode="auto">
            <a:xfrm>
              <a:off x="3729" y="2293"/>
              <a:ext cx="952" cy="1497"/>
              <a:chOff x="3135" y="2341"/>
              <a:chExt cx="952" cy="1497"/>
            </a:xfrm>
          </p:grpSpPr>
          <p:grpSp>
            <p:nvGrpSpPr>
              <p:cNvPr id="5" name="Group 12"/>
              <p:cNvGrpSpPr>
                <a:grpSpLocks/>
              </p:cNvGrpSpPr>
              <p:nvPr/>
            </p:nvGrpSpPr>
            <p:grpSpPr bwMode="auto">
              <a:xfrm>
                <a:off x="3191" y="2341"/>
                <a:ext cx="840" cy="1248"/>
                <a:chOff x="3190" y="2341"/>
                <a:chExt cx="840" cy="1248"/>
              </a:xfrm>
            </p:grpSpPr>
            <p:sp>
              <p:nvSpPr>
                <p:cNvPr id="1473549" name="Rectangle 13"/>
                <p:cNvSpPr>
                  <a:spLocks noChangeArrowheads="1"/>
                </p:cNvSpPr>
                <p:nvPr/>
              </p:nvSpPr>
              <p:spPr bwMode="auto">
                <a:xfrm>
                  <a:off x="3190" y="2339"/>
                  <a:ext cx="840" cy="1250"/>
                </a:xfrm>
                <a:prstGeom prst="rect">
                  <a:avLst/>
                </a:prstGeom>
                <a:solidFill>
                  <a:srgbClr val="969696"/>
                </a:solidFill>
                <a:ln w="19050">
                  <a:solidFill>
                    <a:srgbClr val="5F5F5F"/>
                  </a:solidFill>
                  <a:miter lim="800000"/>
                  <a:headEnd/>
                  <a:tailEnd/>
                </a:ln>
                <a:effectLst/>
              </p:spPr>
              <p:txBody>
                <a:bodyPr wrap="none" anchor="ctr"/>
                <a:lstStyle/>
                <a:p>
                  <a:pPr>
                    <a:defRPr/>
                  </a:pPr>
                  <a:endParaRPr lang="en-US">
                    <a:latin typeface="+mj-lt"/>
                    <a:cs typeface="Arial" pitchFamily="34" charset="0"/>
                  </a:endParaRPr>
                </a:p>
              </p:txBody>
            </p:sp>
            <p:grpSp>
              <p:nvGrpSpPr>
                <p:cNvPr id="6" name="Group 14"/>
                <p:cNvGrpSpPr>
                  <a:grpSpLocks/>
                </p:cNvGrpSpPr>
                <p:nvPr/>
              </p:nvGrpSpPr>
              <p:grpSpPr bwMode="auto">
                <a:xfrm>
                  <a:off x="3235" y="2377"/>
                  <a:ext cx="750" cy="1176"/>
                  <a:chOff x="3238" y="2377"/>
                  <a:chExt cx="750" cy="1176"/>
                </a:xfrm>
              </p:grpSpPr>
              <p:sp>
                <p:nvSpPr>
                  <p:cNvPr id="1473551" name="Rectangle 15" descr="Light horizontal"/>
                  <p:cNvSpPr>
                    <a:spLocks noChangeArrowheads="1"/>
                  </p:cNvSpPr>
                  <p:nvPr/>
                </p:nvSpPr>
                <p:spPr bwMode="auto">
                  <a:xfrm>
                    <a:off x="3238" y="3154"/>
                    <a:ext cx="490" cy="205"/>
                  </a:xfrm>
                  <a:prstGeom prst="rect">
                    <a:avLst/>
                  </a:prstGeom>
                  <a:pattFill prst="ltHorz">
                    <a:fgClr>
                      <a:srgbClr val="667263"/>
                    </a:fgClr>
                    <a:bgClr>
                      <a:schemeClr val="bg1"/>
                    </a:bgClr>
                  </a:pattFill>
                  <a:ln w="12700">
                    <a:solidFill>
                      <a:srgbClr val="5F5F5F"/>
                    </a:solidFill>
                    <a:miter lim="800000"/>
                    <a:headEnd/>
                    <a:tailEnd/>
                  </a:ln>
                  <a:effectLst/>
                </p:spPr>
                <p:txBody>
                  <a:bodyPr wrap="none" anchor="ctr"/>
                  <a:lstStyle/>
                  <a:p>
                    <a:pPr>
                      <a:defRPr/>
                    </a:pPr>
                    <a:endParaRPr lang="en-US">
                      <a:latin typeface="+mj-lt"/>
                      <a:cs typeface="Arial" pitchFamily="34" charset="0"/>
                    </a:endParaRPr>
                  </a:p>
                </p:txBody>
              </p:sp>
              <p:sp>
                <p:nvSpPr>
                  <p:cNvPr id="1473552" name="Rectangle 16" descr="Light horizontal"/>
                  <p:cNvSpPr>
                    <a:spLocks noChangeArrowheads="1"/>
                  </p:cNvSpPr>
                  <p:nvPr/>
                </p:nvSpPr>
                <p:spPr bwMode="auto">
                  <a:xfrm>
                    <a:off x="3518" y="2660"/>
                    <a:ext cx="220" cy="469"/>
                  </a:xfrm>
                  <a:prstGeom prst="rect">
                    <a:avLst/>
                  </a:prstGeom>
                  <a:pattFill prst="ltHorz">
                    <a:fgClr>
                      <a:srgbClr val="667263"/>
                    </a:fgClr>
                    <a:bgClr>
                      <a:schemeClr val="bg1"/>
                    </a:bgClr>
                  </a:pattFill>
                  <a:ln w="12700">
                    <a:solidFill>
                      <a:srgbClr val="5F5F5F"/>
                    </a:solidFill>
                    <a:miter lim="800000"/>
                    <a:headEnd/>
                    <a:tailEnd/>
                  </a:ln>
                  <a:effectLst/>
                </p:spPr>
                <p:txBody>
                  <a:bodyPr wrap="none" anchor="ctr"/>
                  <a:lstStyle/>
                  <a:p>
                    <a:pPr>
                      <a:defRPr/>
                    </a:pPr>
                    <a:endParaRPr lang="en-US">
                      <a:latin typeface="+mj-lt"/>
                      <a:cs typeface="Arial" pitchFamily="34" charset="0"/>
                    </a:endParaRPr>
                  </a:p>
                </p:txBody>
              </p:sp>
              <p:sp>
                <p:nvSpPr>
                  <p:cNvPr id="1473553" name="Rectangle 17" descr="Light horizontal"/>
                  <p:cNvSpPr>
                    <a:spLocks noChangeArrowheads="1"/>
                  </p:cNvSpPr>
                  <p:nvPr/>
                </p:nvSpPr>
                <p:spPr bwMode="auto">
                  <a:xfrm>
                    <a:off x="3238" y="2805"/>
                    <a:ext cx="240" cy="324"/>
                  </a:xfrm>
                  <a:prstGeom prst="rect">
                    <a:avLst/>
                  </a:prstGeom>
                  <a:pattFill prst="ltHorz">
                    <a:fgClr>
                      <a:srgbClr val="667263"/>
                    </a:fgClr>
                    <a:bgClr>
                      <a:schemeClr val="bg1"/>
                    </a:bgClr>
                  </a:pattFill>
                  <a:ln w="12700">
                    <a:solidFill>
                      <a:srgbClr val="5F5F5F"/>
                    </a:solidFill>
                    <a:miter lim="800000"/>
                    <a:headEnd/>
                    <a:tailEnd/>
                  </a:ln>
                  <a:effectLst/>
                </p:spPr>
                <p:txBody>
                  <a:bodyPr wrap="none" anchor="ctr"/>
                  <a:lstStyle/>
                  <a:p>
                    <a:pPr>
                      <a:defRPr/>
                    </a:pPr>
                    <a:endParaRPr lang="en-US">
                      <a:latin typeface="+mj-lt"/>
                      <a:cs typeface="Arial" pitchFamily="34" charset="0"/>
                    </a:endParaRPr>
                  </a:p>
                </p:txBody>
              </p:sp>
              <p:sp>
                <p:nvSpPr>
                  <p:cNvPr id="1473554" name="Rectangle 18" descr="Light horizontal"/>
                  <p:cNvSpPr>
                    <a:spLocks noChangeArrowheads="1"/>
                  </p:cNvSpPr>
                  <p:nvPr/>
                </p:nvSpPr>
                <p:spPr bwMode="auto">
                  <a:xfrm>
                    <a:off x="3238" y="2377"/>
                    <a:ext cx="246" cy="402"/>
                  </a:xfrm>
                  <a:prstGeom prst="rect">
                    <a:avLst/>
                  </a:prstGeom>
                  <a:pattFill prst="ltHorz">
                    <a:fgClr>
                      <a:srgbClr val="667263"/>
                    </a:fgClr>
                    <a:bgClr>
                      <a:schemeClr val="bg1"/>
                    </a:bgClr>
                  </a:pattFill>
                  <a:ln w="12700">
                    <a:solidFill>
                      <a:srgbClr val="5F5F5F"/>
                    </a:solidFill>
                    <a:miter lim="800000"/>
                    <a:headEnd/>
                    <a:tailEnd/>
                  </a:ln>
                  <a:effectLst/>
                </p:spPr>
                <p:txBody>
                  <a:bodyPr wrap="none" anchor="ctr"/>
                  <a:lstStyle/>
                  <a:p>
                    <a:pPr>
                      <a:defRPr/>
                    </a:pPr>
                    <a:endParaRPr lang="en-US">
                      <a:latin typeface="+mj-lt"/>
                      <a:cs typeface="Arial" pitchFamily="34" charset="0"/>
                    </a:endParaRPr>
                  </a:p>
                </p:txBody>
              </p:sp>
              <p:sp>
                <p:nvSpPr>
                  <p:cNvPr id="1473555" name="Rectangle 19" descr="Light horizontal"/>
                  <p:cNvSpPr>
                    <a:spLocks noChangeArrowheads="1"/>
                  </p:cNvSpPr>
                  <p:nvPr/>
                </p:nvSpPr>
                <p:spPr bwMode="auto">
                  <a:xfrm>
                    <a:off x="3238" y="3384"/>
                    <a:ext cx="749" cy="167"/>
                  </a:xfrm>
                  <a:prstGeom prst="rect">
                    <a:avLst/>
                  </a:prstGeom>
                  <a:pattFill prst="ltHorz">
                    <a:fgClr>
                      <a:srgbClr val="667263"/>
                    </a:fgClr>
                    <a:bgClr>
                      <a:schemeClr val="bg1"/>
                    </a:bgClr>
                  </a:pattFill>
                  <a:ln w="12700">
                    <a:solidFill>
                      <a:srgbClr val="5F5F5F"/>
                    </a:solidFill>
                    <a:miter lim="800000"/>
                    <a:headEnd/>
                    <a:tailEnd/>
                  </a:ln>
                  <a:effectLst/>
                </p:spPr>
                <p:txBody>
                  <a:bodyPr wrap="none" anchor="ctr"/>
                  <a:lstStyle/>
                  <a:p>
                    <a:pPr>
                      <a:defRPr/>
                    </a:pPr>
                    <a:endParaRPr lang="en-US">
                      <a:latin typeface="+mj-lt"/>
                      <a:cs typeface="Arial" pitchFamily="34" charset="0"/>
                    </a:endParaRPr>
                  </a:p>
                </p:txBody>
              </p:sp>
              <p:sp>
                <p:nvSpPr>
                  <p:cNvPr id="1473556" name="Rectangle 20" descr="Light horizontal"/>
                  <p:cNvSpPr>
                    <a:spLocks noChangeArrowheads="1"/>
                  </p:cNvSpPr>
                  <p:nvPr/>
                </p:nvSpPr>
                <p:spPr bwMode="auto">
                  <a:xfrm>
                    <a:off x="3778" y="2662"/>
                    <a:ext cx="210" cy="696"/>
                  </a:xfrm>
                  <a:prstGeom prst="rect">
                    <a:avLst/>
                  </a:prstGeom>
                  <a:pattFill prst="ltHorz">
                    <a:fgClr>
                      <a:srgbClr val="667263"/>
                    </a:fgClr>
                    <a:bgClr>
                      <a:schemeClr val="bg1"/>
                    </a:bgClr>
                  </a:pattFill>
                  <a:ln w="12700">
                    <a:solidFill>
                      <a:srgbClr val="5F5F5F"/>
                    </a:solidFill>
                    <a:miter lim="800000"/>
                    <a:headEnd/>
                    <a:tailEnd/>
                  </a:ln>
                  <a:effectLst/>
                </p:spPr>
                <p:txBody>
                  <a:bodyPr wrap="none" anchor="ctr"/>
                  <a:lstStyle/>
                  <a:p>
                    <a:pPr>
                      <a:defRPr/>
                    </a:pPr>
                    <a:endParaRPr lang="en-US">
                      <a:latin typeface="+mj-lt"/>
                      <a:cs typeface="Arial" pitchFamily="34" charset="0"/>
                    </a:endParaRPr>
                  </a:p>
                </p:txBody>
              </p:sp>
              <p:sp>
                <p:nvSpPr>
                  <p:cNvPr id="1473557" name="Rectangle 21" descr="Light horizontal"/>
                  <p:cNvSpPr>
                    <a:spLocks noChangeArrowheads="1"/>
                  </p:cNvSpPr>
                  <p:nvPr/>
                </p:nvSpPr>
                <p:spPr bwMode="auto">
                  <a:xfrm>
                    <a:off x="3520" y="2377"/>
                    <a:ext cx="468" cy="257"/>
                  </a:xfrm>
                  <a:prstGeom prst="rect">
                    <a:avLst/>
                  </a:prstGeom>
                  <a:pattFill prst="ltHorz">
                    <a:fgClr>
                      <a:srgbClr val="667263"/>
                    </a:fgClr>
                    <a:bgClr>
                      <a:schemeClr val="bg1"/>
                    </a:bgClr>
                  </a:pattFill>
                  <a:ln w="12700">
                    <a:solidFill>
                      <a:srgbClr val="5F5F5F"/>
                    </a:solidFill>
                    <a:miter lim="800000"/>
                    <a:headEnd/>
                    <a:tailEnd/>
                  </a:ln>
                  <a:effectLst/>
                </p:spPr>
                <p:txBody>
                  <a:bodyPr wrap="none" anchor="ctr"/>
                  <a:lstStyle/>
                  <a:p>
                    <a:pPr>
                      <a:defRPr/>
                    </a:pPr>
                    <a:endParaRPr lang="en-US">
                      <a:latin typeface="+mj-lt"/>
                      <a:cs typeface="Arial" pitchFamily="34" charset="0"/>
                    </a:endParaRPr>
                  </a:p>
                </p:txBody>
              </p:sp>
            </p:grpSp>
          </p:grpSp>
          <p:sp>
            <p:nvSpPr>
              <p:cNvPr id="1473558" name="Text Box 22"/>
              <p:cNvSpPr txBox="1">
                <a:spLocks noChangeArrowheads="1"/>
              </p:cNvSpPr>
              <p:nvPr/>
            </p:nvSpPr>
            <p:spPr bwMode="auto">
              <a:xfrm>
                <a:off x="3135" y="3572"/>
                <a:ext cx="952" cy="266"/>
              </a:xfrm>
              <a:prstGeom prst="rect">
                <a:avLst/>
              </a:prstGeom>
              <a:noFill/>
              <a:ln w="9525">
                <a:noFill/>
                <a:miter lim="800000"/>
                <a:headEnd/>
                <a:tailEnd/>
              </a:ln>
              <a:effectLst/>
            </p:spPr>
            <p:txBody>
              <a:bodyPr>
                <a:spAutoFit/>
              </a:bodyPr>
              <a:lstStyle/>
              <a:p>
                <a:pPr algn="ctr" eaLnBrk="0" hangingPunct="0">
                  <a:defRPr/>
                </a:pPr>
                <a:r>
                  <a:rPr lang="en-US" sz="2500" dirty="0">
                    <a:solidFill>
                      <a:schemeClr val="tx2"/>
                    </a:solidFill>
                    <a:latin typeface="+mj-lt"/>
                    <a:cs typeface="Arial" pitchFamily="34" charset="0"/>
                  </a:rPr>
                  <a:t>Memory-Resident Database</a:t>
                </a:r>
              </a:p>
            </p:txBody>
          </p:sp>
        </p:grpSp>
        <p:sp>
          <p:nvSpPr>
            <p:cNvPr id="1473559" name="Rectangle 23"/>
            <p:cNvSpPr>
              <a:spLocks noChangeArrowheads="1"/>
            </p:cNvSpPr>
            <p:nvPr/>
          </p:nvSpPr>
          <p:spPr bwMode="auto">
            <a:xfrm>
              <a:off x="3492" y="1446"/>
              <a:ext cx="1476" cy="2380"/>
            </a:xfrm>
            <a:prstGeom prst="rect">
              <a:avLst/>
            </a:prstGeom>
            <a:noFill/>
            <a:ln w="19050">
              <a:solidFill>
                <a:srgbClr val="5F5F5F"/>
              </a:solidFill>
              <a:miter lim="800000"/>
              <a:headEnd/>
              <a:tailEnd/>
            </a:ln>
            <a:effectLst/>
          </p:spPr>
          <p:txBody>
            <a:bodyPr wrap="none" anchor="ctr"/>
            <a:lstStyle/>
            <a:p>
              <a:pPr>
                <a:defRPr/>
              </a:pPr>
              <a:endParaRPr lang="en-US">
                <a:latin typeface="+mj-lt"/>
                <a:cs typeface="Arial" pitchFamily="34" charset="0"/>
              </a:endParaRPr>
            </a:p>
          </p:txBody>
        </p:sp>
        <p:sp>
          <p:nvSpPr>
            <p:cNvPr id="1473562" name="AutoShape 26"/>
            <p:cNvSpPr>
              <a:spLocks noChangeArrowheads="1"/>
            </p:cNvSpPr>
            <p:nvPr/>
          </p:nvSpPr>
          <p:spPr bwMode="auto">
            <a:xfrm>
              <a:off x="3630" y="2032"/>
              <a:ext cx="1153" cy="174"/>
            </a:xfrm>
            <a:prstGeom prst="roundRect">
              <a:avLst>
                <a:gd name="adj" fmla="val 16667"/>
              </a:avLst>
            </a:prstGeom>
            <a:solidFill>
              <a:srgbClr val="DDDDDD"/>
            </a:solidFill>
            <a:ln w="9525">
              <a:solidFill>
                <a:schemeClr val="tx1"/>
              </a:solidFill>
              <a:round/>
              <a:headEnd/>
              <a:tailEnd/>
            </a:ln>
            <a:effectLst/>
          </p:spPr>
          <p:txBody>
            <a:bodyPr wrap="none" anchor="ctr"/>
            <a:lstStyle/>
            <a:p>
              <a:pPr eaLnBrk="0" hangingPunct="0">
                <a:defRPr/>
              </a:pPr>
              <a:r>
                <a:rPr lang="en-US" sz="2000" dirty="0">
                  <a:latin typeface="+mj-lt"/>
                  <a:cs typeface="Arial" pitchFamily="34" charset="0"/>
                </a:rPr>
                <a:t>JDBC / ODBC / OCI / PLSQL</a:t>
              </a:r>
            </a:p>
          </p:txBody>
        </p:sp>
        <p:grpSp>
          <p:nvGrpSpPr>
            <p:cNvPr id="7" name="Group 27"/>
            <p:cNvGrpSpPr>
              <a:grpSpLocks/>
            </p:cNvGrpSpPr>
            <p:nvPr/>
          </p:nvGrpSpPr>
          <p:grpSpPr bwMode="auto">
            <a:xfrm>
              <a:off x="4405" y="3987"/>
              <a:ext cx="553" cy="514"/>
              <a:chOff x="4189" y="4083"/>
              <a:chExt cx="553" cy="514"/>
            </a:xfrm>
          </p:grpSpPr>
          <p:pic>
            <p:nvPicPr>
              <p:cNvPr id="36883" name="Picture 28"/>
              <p:cNvPicPr>
                <a:picLocks noChangeAspect="1" noChangeArrowheads="1"/>
              </p:cNvPicPr>
              <p:nvPr/>
            </p:nvPicPr>
            <p:blipFill>
              <a:blip r:embed="rId3" cstate="print"/>
              <a:srcRect/>
              <a:stretch>
                <a:fillRect/>
              </a:stretch>
            </p:blipFill>
            <p:spPr bwMode="auto">
              <a:xfrm>
                <a:off x="4252" y="4083"/>
                <a:ext cx="376" cy="323"/>
              </a:xfrm>
              <a:prstGeom prst="rect">
                <a:avLst/>
              </a:prstGeom>
              <a:noFill/>
              <a:ln w="9525">
                <a:noFill/>
                <a:miter lim="800000"/>
                <a:headEnd/>
                <a:tailEnd/>
              </a:ln>
            </p:spPr>
          </p:pic>
          <p:sp>
            <p:nvSpPr>
              <p:cNvPr id="1473565" name="Text Box 29"/>
              <p:cNvSpPr txBox="1">
                <a:spLocks noChangeArrowheads="1"/>
              </p:cNvSpPr>
              <p:nvPr/>
            </p:nvSpPr>
            <p:spPr bwMode="auto">
              <a:xfrm>
                <a:off x="4189" y="4384"/>
                <a:ext cx="553" cy="213"/>
              </a:xfrm>
              <a:prstGeom prst="rect">
                <a:avLst/>
              </a:prstGeom>
              <a:noFill/>
              <a:ln w="9525">
                <a:noFill/>
                <a:miter lim="800000"/>
                <a:headEnd/>
                <a:tailEnd/>
              </a:ln>
              <a:effectLst/>
            </p:spPr>
            <p:txBody>
              <a:bodyPr/>
              <a:lstStyle/>
              <a:p>
                <a:pPr eaLnBrk="0" hangingPunct="0">
                  <a:lnSpc>
                    <a:spcPct val="80000"/>
                  </a:lnSpc>
                  <a:defRPr/>
                </a:pPr>
                <a:r>
                  <a:rPr lang="en-US" sz="2000" dirty="0">
                    <a:latin typeface="+mj-lt"/>
                    <a:cs typeface="Times New Roman" pitchFamily="16" charset="0"/>
                  </a:rPr>
                  <a:t>Checkpoint Files</a:t>
                </a:r>
              </a:p>
            </p:txBody>
          </p:sp>
        </p:grpSp>
        <p:grpSp>
          <p:nvGrpSpPr>
            <p:cNvPr id="8" name="Group 30"/>
            <p:cNvGrpSpPr>
              <a:grpSpLocks/>
            </p:cNvGrpSpPr>
            <p:nvPr/>
          </p:nvGrpSpPr>
          <p:grpSpPr bwMode="auto">
            <a:xfrm>
              <a:off x="3439" y="3977"/>
              <a:ext cx="394" cy="435"/>
              <a:chOff x="3208" y="3935"/>
              <a:chExt cx="394" cy="435"/>
            </a:xfrm>
          </p:grpSpPr>
          <p:pic>
            <p:nvPicPr>
              <p:cNvPr id="36881" name="Picture 31"/>
              <p:cNvPicPr>
                <a:picLocks noChangeAspect="1" noChangeArrowheads="1"/>
              </p:cNvPicPr>
              <p:nvPr/>
            </p:nvPicPr>
            <p:blipFill>
              <a:blip r:embed="rId3" cstate="print"/>
              <a:srcRect/>
              <a:stretch>
                <a:fillRect/>
              </a:stretch>
            </p:blipFill>
            <p:spPr bwMode="auto">
              <a:xfrm>
                <a:off x="3208" y="3935"/>
                <a:ext cx="376" cy="323"/>
              </a:xfrm>
              <a:prstGeom prst="rect">
                <a:avLst/>
              </a:prstGeom>
              <a:noFill/>
              <a:ln w="9525">
                <a:noFill/>
                <a:miter lim="800000"/>
                <a:headEnd/>
                <a:tailEnd/>
              </a:ln>
            </p:spPr>
          </p:pic>
          <p:sp>
            <p:nvSpPr>
              <p:cNvPr id="1473568" name="Text Box 32"/>
              <p:cNvSpPr txBox="1">
                <a:spLocks noChangeArrowheads="1"/>
              </p:cNvSpPr>
              <p:nvPr/>
            </p:nvSpPr>
            <p:spPr bwMode="auto">
              <a:xfrm flipH="1">
                <a:off x="3224" y="4266"/>
                <a:ext cx="378" cy="104"/>
              </a:xfrm>
              <a:prstGeom prst="rect">
                <a:avLst/>
              </a:prstGeom>
              <a:noFill/>
              <a:ln w="9525">
                <a:noFill/>
                <a:miter lim="800000"/>
                <a:headEnd/>
                <a:tailEnd/>
              </a:ln>
              <a:effectLst/>
            </p:spPr>
            <p:txBody>
              <a:bodyPr>
                <a:spAutoFit/>
              </a:bodyPr>
              <a:lstStyle/>
              <a:p>
                <a:pPr eaLnBrk="0" hangingPunct="0">
                  <a:lnSpc>
                    <a:spcPct val="80000"/>
                  </a:lnSpc>
                  <a:defRPr/>
                </a:pPr>
                <a:r>
                  <a:rPr lang="en-US" sz="2000" dirty="0">
                    <a:latin typeface="+mj-lt"/>
                    <a:cs typeface="Times New Roman" pitchFamily="16" charset="0"/>
                  </a:rPr>
                  <a:t>Log Files</a:t>
                </a:r>
              </a:p>
            </p:txBody>
          </p:sp>
        </p:grpSp>
        <p:sp>
          <p:nvSpPr>
            <p:cNvPr id="1473570" name="Line 34"/>
            <p:cNvSpPr>
              <a:spLocks noChangeShapeType="1"/>
            </p:cNvSpPr>
            <p:nvPr/>
          </p:nvSpPr>
          <p:spPr bwMode="auto">
            <a:xfrm flipV="1">
              <a:off x="3989" y="2206"/>
              <a:ext cx="0" cy="1050"/>
            </a:xfrm>
            <a:prstGeom prst="line">
              <a:avLst/>
            </a:prstGeom>
            <a:noFill/>
            <a:ln w="19050">
              <a:solidFill>
                <a:schemeClr val="tx1"/>
              </a:solidFill>
              <a:prstDash val="dash"/>
              <a:round/>
              <a:headEnd/>
              <a:tailEnd type="triangle" w="med" len="med"/>
            </a:ln>
            <a:effectLst/>
          </p:spPr>
          <p:txBody>
            <a:bodyPr/>
            <a:lstStyle/>
            <a:p>
              <a:pPr>
                <a:defRPr/>
              </a:pPr>
              <a:endParaRPr lang="en-US">
                <a:latin typeface="+mj-lt"/>
                <a:cs typeface="Arial" pitchFamily="34" charset="0"/>
              </a:endParaRPr>
            </a:p>
          </p:txBody>
        </p:sp>
        <p:sp>
          <p:nvSpPr>
            <p:cNvPr id="1473571" name="Line 35"/>
            <p:cNvSpPr>
              <a:spLocks noChangeShapeType="1"/>
            </p:cNvSpPr>
            <p:nvPr/>
          </p:nvSpPr>
          <p:spPr bwMode="auto">
            <a:xfrm flipV="1">
              <a:off x="4255" y="2200"/>
              <a:ext cx="0" cy="1050"/>
            </a:xfrm>
            <a:prstGeom prst="line">
              <a:avLst/>
            </a:prstGeom>
            <a:noFill/>
            <a:ln w="19050">
              <a:solidFill>
                <a:schemeClr val="tx1"/>
              </a:solidFill>
              <a:prstDash val="dash"/>
              <a:round/>
              <a:headEnd/>
              <a:tailEnd type="triangle" w="med" len="med"/>
            </a:ln>
            <a:effectLst/>
          </p:spPr>
          <p:txBody>
            <a:bodyPr/>
            <a:lstStyle/>
            <a:p>
              <a:pPr>
                <a:defRPr/>
              </a:pPr>
              <a:endParaRPr lang="en-US">
                <a:latin typeface="+mj-lt"/>
                <a:cs typeface="Arial" pitchFamily="34" charset="0"/>
              </a:endParaRPr>
            </a:p>
          </p:txBody>
        </p:sp>
        <p:sp>
          <p:nvSpPr>
            <p:cNvPr id="1473572" name="Text Box 36"/>
            <p:cNvSpPr txBox="1">
              <a:spLocks noChangeArrowheads="1"/>
            </p:cNvSpPr>
            <p:nvPr/>
          </p:nvSpPr>
          <p:spPr bwMode="auto">
            <a:xfrm>
              <a:off x="4470" y="2588"/>
              <a:ext cx="456" cy="266"/>
            </a:xfrm>
            <a:prstGeom prst="rect">
              <a:avLst/>
            </a:prstGeom>
            <a:solidFill>
              <a:srgbClr val="DBDEDA"/>
            </a:solidFill>
            <a:ln w="9525">
              <a:noFill/>
              <a:miter lim="800000"/>
              <a:headEnd/>
              <a:tailEnd/>
            </a:ln>
            <a:effectLst/>
          </p:spPr>
          <p:txBody>
            <a:bodyPr>
              <a:spAutoFit/>
            </a:bodyPr>
            <a:lstStyle/>
            <a:p>
              <a:pPr eaLnBrk="0" hangingPunct="0">
                <a:defRPr/>
              </a:pPr>
              <a:r>
                <a:rPr lang="en-US" sz="2500" dirty="0">
                  <a:solidFill>
                    <a:schemeClr val="tx2"/>
                  </a:solidFill>
                  <a:latin typeface="+mj-lt"/>
                  <a:cs typeface="Arial" pitchFamily="34" charset="0"/>
                </a:rPr>
                <a:t>Fast data </a:t>
              </a:r>
            </a:p>
            <a:p>
              <a:pPr eaLnBrk="0" hangingPunct="0">
                <a:defRPr/>
              </a:pPr>
              <a:r>
                <a:rPr lang="en-US" sz="2500" dirty="0">
                  <a:solidFill>
                    <a:schemeClr val="tx2"/>
                  </a:solidFill>
                  <a:latin typeface="+mj-lt"/>
                  <a:cs typeface="Arial" pitchFamily="34" charset="0"/>
                </a:rPr>
                <a:t>access</a:t>
              </a:r>
            </a:p>
          </p:txBody>
        </p:sp>
        <p:sp>
          <p:nvSpPr>
            <p:cNvPr id="1473573" name="Line 37"/>
            <p:cNvSpPr>
              <a:spLocks noChangeShapeType="1"/>
            </p:cNvSpPr>
            <p:nvPr/>
          </p:nvSpPr>
          <p:spPr bwMode="auto">
            <a:xfrm flipV="1">
              <a:off x="3598" y="3548"/>
              <a:ext cx="189" cy="427"/>
            </a:xfrm>
            <a:prstGeom prst="line">
              <a:avLst/>
            </a:prstGeom>
            <a:noFill/>
            <a:ln w="25400">
              <a:solidFill>
                <a:schemeClr val="tx1"/>
              </a:solidFill>
              <a:round/>
              <a:headEnd type="triangle" w="med" len="med"/>
              <a:tailEnd/>
            </a:ln>
            <a:effectLst/>
          </p:spPr>
          <p:txBody>
            <a:bodyPr/>
            <a:lstStyle/>
            <a:p>
              <a:pPr>
                <a:defRPr/>
              </a:pPr>
              <a:endParaRPr lang="en-US">
                <a:latin typeface="+mj-lt"/>
                <a:cs typeface="Arial" pitchFamily="34" charset="0"/>
              </a:endParaRPr>
            </a:p>
          </p:txBody>
        </p:sp>
        <p:sp>
          <p:nvSpPr>
            <p:cNvPr id="1473574" name="Line 38"/>
            <p:cNvSpPr>
              <a:spLocks noChangeShapeType="1"/>
            </p:cNvSpPr>
            <p:nvPr/>
          </p:nvSpPr>
          <p:spPr bwMode="auto">
            <a:xfrm>
              <a:off x="4633" y="3555"/>
              <a:ext cx="18" cy="410"/>
            </a:xfrm>
            <a:prstGeom prst="line">
              <a:avLst/>
            </a:prstGeom>
            <a:noFill/>
            <a:ln w="25400">
              <a:solidFill>
                <a:schemeClr val="tx1"/>
              </a:solidFill>
              <a:round/>
              <a:headEnd/>
              <a:tailEnd type="triangle" w="med" len="med"/>
            </a:ln>
            <a:effectLst/>
          </p:spPr>
          <p:txBody>
            <a:bodyPr/>
            <a:lstStyle/>
            <a:p>
              <a:pPr>
                <a:defRPr/>
              </a:pPr>
              <a:endParaRPr lang="en-US">
                <a:latin typeface="+mj-lt"/>
                <a:cs typeface="Arial" pitchFamily="34" charset="0"/>
              </a:endParaRPr>
            </a:p>
          </p:txBody>
        </p:sp>
      </p:grpSp>
      <p:sp>
        <p:nvSpPr>
          <p:cNvPr id="42" name="Line 37"/>
          <p:cNvSpPr>
            <a:spLocks noChangeShapeType="1"/>
          </p:cNvSpPr>
          <p:nvPr/>
        </p:nvSpPr>
        <p:spPr bwMode="auto">
          <a:xfrm flipH="1" flipV="1">
            <a:off x="3486150" y="4114800"/>
            <a:ext cx="3176" cy="292101"/>
          </a:xfrm>
          <a:prstGeom prst="line">
            <a:avLst/>
          </a:prstGeom>
          <a:noFill/>
          <a:ln w="25400">
            <a:solidFill>
              <a:schemeClr val="tx1"/>
            </a:solidFill>
            <a:round/>
            <a:headEnd type="triangle" w="med" len="med"/>
            <a:tailEnd/>
          </a:ln>
          <a:effectLst/>
        </p:spPr>
        <p:txBody>
          <a:bodyPr lIns="182869" tIns="91435" rIns="182869" bIns="91435"/>
          <a:lstStyle/>
          <a:p>
            <a:pPr>
              <a:defRPr/>
            </a:pPr>
            <a:endParaRPr lang="en-US">
              <a:latin typeface="+mj-lt"/>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1541677" y="321276"/>
            <a:ext cx="15733069" cy="1754660"/>
          </a:xfrm>
        </p:spPr>
        <p:txBody>
          <a:bodyPr>
            <a:normAutofit/>
          </a:bodyPr>
          <a:lstStyle/>
          <a:p>
            <a:r>
              <a:rPr lang="ru-RU" dirty="0" smtClean="0">
                <a:latin typeface="Arial" charset="0"/>
                <a:ea typeface="ＭＳ Ｐゴシック" pitchFamily="34" charset="-128"/>
              </a:rPr>
              <a:t>Адаптивные </a:t>
            </a:r>
            <a:r>
              <a:rPr lang="en-US" dirty="0" smtClean="0">
                <a:latin typeface="Arial" charset="0"/>
                <a:ea typeface="ＭＳ Ｐゴシック" pitchFamily="34" charset="-128"/>
              </a:rPr>
              <a:t>in-memory </a:t>
            </a:r>
            <a:r>
              <a:rPr lang="ru-RU" dirty="0" smtClean="0">
                <a:latin typeface="Arial" charset="0"/>
                <a:ea typeface="ＭＳ Ｐゴシック" pitchFamily="34" charset="-128"/>
              </a:rPr>
              <a:t>акселераторы</a:t>
            </a:r>
            <a:r>
              <a:rPr lang="en-US" dirty="0" smtClean="0">
                <a:latin typeface="Arial" charset="0"/>
                <a:ea typeface="ＭＳ Ｐゴシック" pitchFamily="34" charset="-128"/>
              </a:rPr>
              <a:t/>
            </a:r>
            <a:br>
              <a:rPr lang="en-US" dirty="0" smtClean="0">
                <a:latin typeface="Arial" charset="0"/>
                <a:ea typeface="ＭＳ Ｐゴシック" pitchFamily="34" charset="-128"/>
              </a:rPr>
            </a:br>
            <a:r>
              <a:rPr lang="ru-RU" sz="5000" i="1" dirty="0" smtClean="0">
                <a:solidFill>
                  <a:srgbClr val="FF0000"/>
                </a:solidFill>
                <a:latin typeface="Arial" charset="0"/>
                <a:ea typeface="ＭＳ Ｐゴシック" pitchFamily="34" charset="-128"/>
              </a:rPr>
              <a:t>Кэширование данных в оперативной памяти</a:t>
            </a:r>
            <a:endParaRPr lang="en-US" sz="5000" i="1" dirty="0" smtClean="0">
              <a:solidFill>
                <a:srgbClr val="FF0000"/>
              </a:solidFill>
              <a:latin typeface="Arial" charset="0"/>
              <a:ea typeface="ＭＳ Ｐゴシック" pitchFamily="34" charset="-128"/>
            </a:endParaRPr>
          </a:p>
        </p:txBody>
      </p:sp>
      <p:pic>
        <p:nvPicPr>
          <p:cNvPr id="7" name="Picture 2"/>
          <p:cNvPicPr>
            <a:picLocks noChangeAspect="1" noChangeArrowheads="1"/>
          </p:cNvPicPr>
          <p:nvPr/>
        </p:nvPicPr>
        <p:blipFill>
          <a:blip r:embed="rId3" cstate="print"/>
          <a:srcRect/>
          <a:stretch>
            <a:fillRect/>
          </a:stretch>
        </p:blipFill>
        <p:spPr bwMode="auto">
          <a:xfrm>
            <a:off x="333377" y="2413000"/>
            <a:ext cx="4044950" cy="4999568"/>
          </a:xfrm>
          <a:prstGeom prst="rect">
            <a:avLst/>
          </a:prstGeom>
          <a:noFill/>
          <a:ln w="9525">
            <a:solidFill>
              <a:schemeClr val="bg1">
                <a:lumMod val="50000"/>
              </a:schemeClr>
            </a:solid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4772027" y="2438400"/>
            <a:ext cx="4095750" cy="5067301"/>
          </a:xfrm>
          <a:prstGeom prst="rect">
            <a:avLst/>
          </a:prstGeom>
          <a:noFill/>
          <a:ln w="9525">
            <a:solidFill>
              <a:schemeClr val="bg1">
                <a:lumMod val="50000"/>
              </a:schemeClr>
            </a:solid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9210676" y="2468035"/>
            <a:ext cx="4000500" cy="5046133"/>
          </a:xfrm>
          <a:prstGeom prst="rect">
            <a:avLst/>
          </a:prstGeom>
          <a:noFill/>
          <a:ln w="9525">
            <a:solidFill>
              <a:schemeClr val="bg1">
                <a:lumMod val="50000"/>
              </a:schemeClr>
            </a:solidFill>
            <a:miter lim="800000"/>
            <a:headEnd/>
            <a:tailEnd/>
          </a:ln>
        </p:spPr>
      </p:pic>
      <p:pic>
        <p:nvPicPr>
          <p:cNvPr id="11" name="Picture 2"/>
          <p:cNvPicPr>
            <a:picLocks noChangeAspect="1" noChangeArrowheads="1"/>
          </p:cNvPicPr>
          <p:nvPr/>
        </p:nvPicPr>
        <p:blipFill>
          <a:blip r:embed="rId6" cstate="print"/>
          <a:srcRect/>
          <a:stretch>
            <a:fillRect/>
          </a:stretch>
        </p:blipFill>
        <p:spPr bwMode="auto">
          <a:xfrm>
            <a:off x="13874751" y="2493436"/>
            <a:ext cx="3981450" cy="4965699"/>
          </a:xfrm>
          <a:prstGeom prst="rect">
            <a:avLst/>
          </a:prstGeom>
          <a:noFill/>
          <a:ln w="9525">
            <a:solidFill>
              <a:schemeClr val="bg1">
                <a:lumMod val="50000"/>
              </a:schemeClr>
            </a:solidFill>
            <a:miter lim="800000"/>
            <a:headEnd/>
            <a:tailEnd/>
          </a:ln>
        </p:spPr>
      </p:pic>
      <p:sp>
        <p:nvSpPr>
          <p:cNvPr id="37896" name="Rectangle 12"/>
          <p:cNvSpPr>
            <a:spLocks noChangeArrowheads="1"/>
          </p:cNvSpPr>
          <p:nvPr/>
        </p:nvSpPr>
        <p:spPr bwMode="auto">
          <a:xfrm>
            <a:off x="8918577" y="7666568"/>
            <a:ext cx="4930774" cy="3069148"/>
          </a:xfrm>
          <a:prstGeom prst="rect">
            <a:avLst/>
          </a:prstGeom>
          <a:noFill/>
          <a:ln w="9525">
            <a:noFill/>
            <a:miter lim="800000"/>
            <a:headEnd/>
            <a:tailEnd/>
          </a:ln>
        </p:spPr>
        <p:txBody>
          <a:bodyPr lIns="204826" tIns="102413" rIns="204826" bIns="102413">
            <a:spAutoFit/>
          </a:bodyPr>
          <a:lstStyle/>
          <a:p>
            <a:r>
              <a:rPr lang="sl-SI" sz="3100" b="1" dirty="0">
                <a:solidFill>
                  <a:schemeClr val="tx2"/>
                </a:solidFill>
              </a:rPr>
              <a:t>In-Memory Data Warehouse</a:t>
            </a:r>
            <a:endParaRPr lang="ru-RU" sz="3100" b="1" dirty="0">
              <a:solidFill>
                <a:schemeClr val="tx2"/>
              </a:solidFill>
            </a:endParaRPr>
          </a:p>
          <a:p>
            <a:r>
              <a:rPr lang="ru-RU" sz="3100" b="1" dirty="0"/>
              <a:t>Хранение в оперативной памяти всего хранилища </a:t>
            </a:r>
            <a:r>
              <a:rPr lang="ru-RU" sz="3100" b="1" dirty="0" smtClean="0"/>
              <a:t>данных</a:t>
            </a:r>
            <a:endParaRPr lang="ru-RU" sz="3100" b="1" dirty="0"/>
          </a:p>
        </p:txBody>
      </p:sp>
      <p:sp>
        <p:nvSpPr>
          <p:cNvPr id="37897" name="Rectangle 13"/>
          <p:cNvSpPr>
            <a:spLocks noChangeArrowheads="1"/>
          </p:cNvSpPr>
          <p:nvPr/>
        </p:nvSpPr>
        <p:spPr bwMode="auto">
          <a:xfrm>
            <a:off x="4581526" y="7632703"/>
            <a:ext cx="4314824" cy="3069148"/>
          </a:xfrm>
          <a:prstGeom prst="rect">
            <a:avLst/>
          </a:prstGeom>
          <a:noFill/>
          <a:ln w="9525">
            <a:noFill/>
            <a:miter lim="800000"/>
            <a:headEnd/>
            <a:tailEnd/>
          </a:ln>
        </p:spPr>
        <p:txBody>
          <a:bodyPr lIns="204826" tIns="102413" rIns="204826" bIns="102413">
            <a:spAutoFit/>
          </a:bodyPr>
          <a:lstStyle/>
          <a:p>
            <a:r>
              <a:rPr lang="sl-SI" sz="3100" b="1" dirty="0">
                <a:solidFill>
                  <a:schemeClr val="tx2"/>
                </a:solidFill>
              </a:rPr>
              <a:t>In-Memory Essbase Cubes</a:t>
            </a:r>
            <a:endParaRPr lang="ru-RU" sz="3100" b="1" dirty="0">
              <a:solidFill>
                <a:schemeClr val="tx2"/>
              </a:solidFill>
            </a:endParaRPr>
          </a:p>
          <a:p>
            <a:r>
              <a:rPr lang="ru-RU" sz="3100" b="1" dirty="0"/>
              <a:t>Кэширование в оперативной памяти </a:t>
            </a:r>
            <a:r>
              <a:rPr lang="en-US" sz="3100" b="1" dirty="0" err="1"/>
              <a:t>Essbase</a:t>
            </a:r>
            <a:r>
              <a:rPr lang="en-US" sz="3100" b="1" dirty="0"/>
              <a:t>-</a:t>
            </a:r>
            <a:r>
              <a:rPr lang="ru-RU" sz="3100" b="1" dirty="0" smtClean="0"/>
              <a:t>кубов</a:t>
            </a:r>
            <a:endParaRPr lang="ru-RU" sz="3100" b="1" dirty="0"/>
          </a:p>
        </p:txBody>
      </p:sp>
      <p:sp>
        <p:nvSpPr>
          <p:cNvPr id="37898" name="Rectangle 14"/>
          <p:cNvSpPr>
            <a:spLocks noChangeArrowheads="1"/>
          </p:cNvSpPr>
          <p:nvPr/>
        </p:nvSpPr>
        <p:spPr bwMode="auto">
          <a:xfrm>
            <a:off x="307977" y="7628467"/>
            <a:ext cx="4273550" cy="4500309"/>
          </a:xfrm>
          <a:prstGeom prst="rect">
            <a:avLst/>
          </a:prstGeom>
          <a:noFill/>
          <a:ln w="9525">
            <a:noFill/>
            <a:miter lim="800000"/>
            <a:headEnd/>
            <a:tailEnd/>
          </a:ln>
        </p:spPr>
        <p:txBody>
          <a:bodyPr lIns="204826" tIns="102413" rIns="204826" bIns="102413">
            <a:spAutoFit/>
          </a:bodyPr>
          <a:lstStyle/>
          <a:p>
            <a:r>
              <a:rPr lang="sl-SI" sz="3100" b="1" dirty="0">
                <a:solidFill>
                  <a:schemeClr val="tx2"/>
                </a:solidFill>
              </a:rPr>
              <a:t>In-Memory Intelligent Result Cache</a:t>
            </a:r>
            <a:endParaRPr lang="ru-RU" sz="3100" b="1" dirty="0">
              <a:solidFill>
                <a:schemeClr val="tx2"/>
              </a:solidFill>
            </a:endParaRPr>
          </a:p>
          <a:p>
            <a:r>
              <a:rPr lang="ru-RU" sz="3100" b="1" dirty="0"/>
              <a:t>Хранение в оперативной памяти результатов выполненных запросов</a:t>
            </a:r>
            <a:endParaRPr lang="en-US" sz="3100" b="1" dirty="0"/>
          </a:p>
        </p:txBody>
      </p:sp>
      <p:sp>
        <p:nvSpPr>
          <p:cNvPr id="37899" name="Rectangle 16"/>
          <p:cNvSpPr>
            <a:spLocks noChangeArrowheads="1"/>
          </p:cNvSpPr>
          <p:nvPr/>
        </p:nvSpPr>
        <p:spPr bwMode="auto">
          <a:xfrm>
            <a:off x="13703301" y="7641168"/>
            <a:ext cx="4276726" cy="4500309"/>
          </a:xfrm>
          <a:prstGeom prst="rect">
            <a:avLst/>
          </a:prstGeom>
          <a:noFill/>
          <a:ln w="9525">
            <a:noFill/>
            <a:miter lim="800000"/>
            <a:headEnd/>
            <a:tailEnd/>
          </a:ln>
        </p:spPr>
        <p:txBody>
          <a:bodyPr lIns="204826" tIns="102413" rIns="204826" bIns="102413">
            <a:spAutoFit/>
          </a:bodyPr>
          <a:lstStyle/>
          <a:p>
            <a:r>
              <a:rPr lang="sl-SI" sz="3100" b="1" dirty="0">
                <a:solidFill>
                  <a:schemeClr val="tx2"/>
                </a:solidFill>
              </a:rPr>
              <a:t>In-Memory </a:t>
            </a:r>
            <a:r>
              <a:rPr lang="en-US" sz="3100" b="1" dirty="0">
                <a:solidFill>
                  <a:schemeClr val="tx2"/>
                </a:solidFill>
              </a:rPr>
              <a:t>Adaptive Data Marts</a:t>
            </a:r>
            <a:endParaRPr lang="ru-RU" sz="3100" b="1" dirty="0">
              <a:solidFill>
                <a:schemeClr val="tx2"/>
              </a:solidFill>
            </a:endParaRPr>
          </a:p>
          <a:p>
            <a:r>
              <a:rPr lang="ru-RU" sz="3100" b="1" dirty="0"/>
              <a:t>Кэширование в </a:t>
            </a:r>
            <a:r>
              <a:rPr lang="en-US" sz="3100" b="1" dirty="0" err="1"/>
              <a:t>TimesTen</a:t>
            </a:r>
            <a:endParaRPr lang="en-US" sz="3100" b="1" dirty="0"/>
          </a:p>
          <a:p>
            <a:r>
              <a:rPr lang="ru-RU" sz="3100" b="1" u="sng" dirty="0"/>
              <a:t>Автоматическое формирование витрины на основе статистики запросов</a:t>
            </a:r>
            <a:endParaRPr lang="en-US" sz="3100" b="1" u="sng"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384300" y="2304641"/>
            <a:ext cx="15557500" cy="9393765"/>
          </a:xfrm>
        </p:spPr>
        <p:txBody>
          <a:bodyPr>
            <a:normAutofit fontScale="92500" lnSpcReduction="10000"/>
          </a:bodyPr>
          <a:lstStyle/>
          <a:p>
            <a:pPr>
              <a:spcBef>
                <a:spcPts val="2688"/>
              </a:spcBef>
              <a:defRPr/>
            </a:pPr>
            <a:r>
              <a:rPr lang="en-US" sz="4900" dirty="0" smtClean="0"/>
              <a:t>BI </a:t>
            </a:r>
            <a:r>
              <a:rPr lang="ru-RU" sz="4900" dirty="0" smtClean="0"/>
              <a:t>отчеты и запросы :  </a:t>
            </a:r>
            <a:r>
              <a:rPr lang="en-US" sz="4900" b="1" u="sng" dirty="0" err="1" smtClean="0"/>
              <a:t>Exalytics</a:t>
            </a:r>
            <a:r>
              <a:rPr lang="en-US" sz="4900" b="1" u="sng" dirty="0" smtClean="0"/>
              <a:t> </a:t>
            </a:r>
            <a:r>
              <a:rPr lang="ru-RU" sz="4900" b="1" u="sng" dirty="0" smtClean="0"/>
              <a:t> и </a:t>
            </a:r>
            <a:r>
              <a:rPr lang="en-US" sz="4900" b="1" u="sng" dirty="0" smtClean="0"/>
              <a:t> Oracle DB</a:t>
            </a:r>
          </a:p>
          <a:p>
            <a:pPr lvl="1">
              <a:spcBef>
                <a:spcPts val="672"/>
              </a:spcBef>
              <a:defRPr/>
            </a:pPr>
            <a:r>
              <a:rPr lang="ru-RU" sz="4000" dirty="0" smtClean="0"/>
              <a:t>Скорость выполнения запросов и отчетов повышается </a:t>
            </a:r>
            <a:r>
              <a:rPr lang="ru-RU" sz="4000" u="sng" dirty="0" smtClean="0">
                <a:solidFill>
                  <a:schemeClr val="tx2"/>
                </a:solidFill>
              </a:rPr>
              <a:t>в </a:t>
            </a:r>
            <a:r>
              <a:rPr lang="ru-RU" sz="4000" b="1" u="sng" dirty="0" smtClean="0">
                <a:solidFill>
                  <a:schemeClr val="tx2"/>
                </a:solidFill>
              </a:rPr>
              <a:t>18 раз</a:t>
            </a:r>
            <a:r>
              <a:rPr lang="ru-RU" sz="4000" b="1" dirty="0" smtClean="0"/>
              <a:t>. И</a:t>
            </a:r>
            <a:r>
              <a:rPr lang="ru-RU" sz="4000" dirty="0" smtClean="0"/>
              <a:t>спользование механизмов  </a:t>
            </a:r>
            <a:r>
              <a:rPr lang="en-US" sz="4000" dirty="0" smtClean="0"/>
              <a:t>Lock elimination, in-memory </a:t>
            </a:r>
            <a:r>
              <a:rPr lang="ru-RU" sz="4000" dirty="0" smtClean="0"/>
              <a:t>агрегирования</a:t>
            </a:r>
            <a:r>
              <a:rPr lang="en-US" sz="4000" dirty="0" smtClean="0"/>
              <a:t>. </a:t>
            </a:r>
            <a:r>
              <a:rPr lang="ru-RU" sz="4000" dirty="0" smtClean="0"/>
              <a:t>Наиболее ощутимые преимущества при большом числе пользователей</a:t>
            </a:r>
            <a:endParaRPr lang="en-US" sz="4000" dirty="0" smtClean="0"/>
          </a:p>
          <a:p>
            <a:pPr>
              <a:spcBef>
                <a:spcPts val="2688"/>
              </a:spcBef>
              <a:defRPr/>
            </a:pPr>
            <a:r>
              <a:rPr lang="en-US" sz="4900" dirty="0" smtClean="0"/>
              <a:t>BI </a:t>
            </a:r>
            <a:r>
              <a:rPr lang="ru-RU" sz="4900" dirty="0" smtClean="0"/>
              <a:t>отчеты и запросы : </a:t>
            </a:r>
            <a:r>
              <a:rPr lang="en-US" sz="4900" b="1" u="sng" dirty="0" err="1" smtClean="0"/>
              <a:t>Exalytics</a:t>
            </a:r>
            <a:r>
              <a:rPr lang="en-US" sz="4900" b="1" u="sng" dirty="0" smtClean="0"/>
              <a:t> </a:t>
            </a:r>
            <a:r>
              <a:rPr lang="ru-RU" sz="4900" b="1" u="sng" dirty="0" smtClean="0"/>
              <a:t>и</a:t>
            </a:r>
            <a:r>
              <a:rPr lang="en-US" sz="4900" b="1" u="sng" dirty="0" smtClean="0"/>
              <a:t> Exadata</a:t>
            </a:r>
          </a:p>
          <a:p>
            <a:pPr lvl="1">
              <a:spcBef>
                <a:spcPts val="672"/>
              </a:spcBef>
              <a:defRPr/>
            </a:pPr>
            <a:r>
              <a:rPr lang="ru-RU" sz="4000" dirty="0" smtClean="0"/>
              <a:t>Повышение скорости выполнения запросов в </a:t>
            </a:r>
            <a:r>
              <a:rPr lang="en-US" sz="4000" b="1" u="sng" dirty="0" smtClean="0">
                <a:solidFill>
                  <a:schemeClr val="tx2"/>
                </a:solidFill>
              </a:rPr>
              <a:t>23</a:t>
            </a:r>
            <a:r>
              <a:rPr lang="ru-RU" sz="4000" b="1" u="sng" dirty="0" smtClean="0">
                <a:solidFill>
                  <a:schemeClr val="tx2"/>
                </a:solidFill>
              </a:rPr>
              <a:t> раз  </a:t>
            </a:r>
            <a:r>
              <a:rPr lang="ru-RU" sz="4000" dirty="0" smtClean="0">
                <a:solidFill>
                  <a:schemeClr val="tx2"/>
                </a:solidFill>
              </a:rPr>
              <a:t> </a:t>
            </a:r>
            <a:r>
              <a:rPr lang="ru-RU" sz="4000" dirty="0" smtClean="0"/>
              <a:t>за счет использования технологий  </a:t>
            </a:r>
            <a:r>
              <a:rPr lang="en-US" sz="4000" dirty="0" smtClean="0"/>
              <a:t>Lock elimination, in-memory </a:t>
            </a:r>
            <a:r>
              <a:rPr lang="ru-RU" sz="4000" dirty="0" smtClean="0"/>
              <a:t>агрегирование</a:t>
            </a:r>
            <a:r>
              <a:rPr lang="en-US" sz="4000" dirty="0" smtClean="0"/>
              <a:t>, </a:t>
            </a:r>
            <a:r>
              <a:rPr lang="ru-RU" sz="4000" dirty="0" smtClean="0"/>
              <a:t>быстрое соединение (</a:t>
            </a:r>
            <a:r>
              <a:rPr lang="en-US" sz="4000" dirty="0" smtClean="0"/>
              <a:t>fast inter-connect</a:t>
            </a:r>
            <a:r>
              <a:rPr lang="ru-RU" sz="4000" dirty="0" smtClean="0"/>
              <a:t>)с </a:t>
            </a:r>
            <a:r>
              <a:rPr lang="en-US" sz="4000" dirty="0" err="1" smtClean="0"/>
              <a:t>Exadata</a:t>
            </a:r>
            <a:r>
              <a:rPr lang="en-US" sz="4000" dirty="0" smtClean="0"/>
              <a:t>, SQL </a:t>
            </a:r>
            <a:r>
              <a:rPr lang="ru-RU" sz="4000" dirty="0" smtClean="0"/>
              <a:t>оптимизация для </a:t>
            </a:r>
            <a:r>
              <a:rPr lang="en-US" sz="4000" dirty="0" err="1" smtClean="0"/>
              <a:t>Exadata</a:t>
            </a:r>
            <a:r>
              <a:rPr lang="ru-RU" sz="4000" dirty="0" smtClean="0"/>
              <a:t>.</a:t>
            </a:r>
            <a:endParaRPr lang="en-US" sz="4000" dirty="0" smtClean="0"/>
          </a:p>
          <a:p>
            <a:pPr>
              <a:spcBef>
                <a:spcPts val="2688"/>
              </a:spcBef>
              <a:defRPr/>
            </a:pPr>
            <a:r>
              <a:rPr lang="en-US" sz="4900" dirty="0" smtClean="0"/>
              <a:t>OLAP</a:t>
            </a:r>
            <a:r>
              <a:rPr lang="ru-RU" sz="4900" dirty="0" smtClean="0"/>
              <a:t> анализ: </a:t>
            </a:r>
            <a:r>
              <a:rPr lang="en-US" sz="4900" b="1" u="sng" dirty="0" err="1" smtClean="0"/>
              <a:t>Essbase</a:t>
            </a:r>
            <a:endParaRPr lang="en-US" sz="4900" b="1" u="sng" dirty="0" smtClean="0"/>
          </a:p>
          <a:p>
            <a:pPr lvl="1">
              <a:spcBef>
                <a:spcPts val="672"/>
              </a:spcBef>
              <a:defRPr/>
            </a:pPr>
            <a:r>
              <a:rPr lang="ru-RU" sz="4000" dirty="0" smtClean="0"/>
              <a:t>В </a:t>
            </a:r>
            <a:r>
              <a:rPr lang="ru-RU" sz="4000" b="1" u="sng" dirty="0" smtClean="0">
                <a:solidFill>
                  <a:schemeClr val="tx2"/>
                </a:solidFill>
              </a:rPr>
              <a:t>16 раз </a:t>
            </a:r>
            <a:r>
              <a:rPr lang="ru-RU" sz="4000" dirty="0" smtClean="0"/>
              <a:t>увеличивается пропускная способность и повышается скорость отклика </a:t>
            </a:r>
            <a:r>
              <a:rPr lang="en-US" sz="4000" dirty="0" err="1" smtClean="0"/>
              <a:t>Essbase</a:t>
            </a:r>
            <a:r>
              <a:rPr lang="en-US" sz="4000" dirty="0" smtClean="0"/>
              <a:t> </a:t>
            </a:r>
            <a:r>
              <a:rPr lang="ru-RU" sz="4000" dirty="0" smtClean="0"/>
              <a:t>Минимизация обмена страниц при доступу к блокам</a:t>
            </a:r>
            <a:r>
              <a:rPr lang="en-US" sz="4000" dirty="0" smtClean="0"/>
              <a:t>, in-memory </a:t>
            </a:r>
            <a:r>
              <a:rPr lang="ru-RU" sz="4000" dirty="0" smtClean="0"/>
              <a:t>вычисления</a:t>
            </a:r>
            <a:r>
              <a:rPr lang="en-US" sz="4000" dirty="0" smtClean="0"/>
              <a:t>, </a:t>
            </a:r>
            <a:r>
              <a:rPr lang="ru-RU" sz="4000" dirty="0" smtClean="0"/>
              <a:t>отложенные вычисления.</a:t>
            </a:r>
            <a:endParaRPr lang="en-US" sz="4000" dirty="0" smtClean="0"/>
          </a:p>
          <a:p>
            <a:pPr lvl="1">
              <a:spcBef>
                <a:spcPts val="672"/>
              </a:spcBef>
              <a:defRPr/>
            </a:pPr>
            <a:endParaRPr lang="en-US" sz="4000" dirty="0" smtClean="0"/>
          </a:p>
          <a:p>
            <a:pPr lvl="1">
              <a:spcBef>
                <a:spcPts val="672"/>
              </a:spcBef>
              <a:defRPr/>
            </a:pPr>
            <a:endParaRPr lang="en-US" sz="4000" dirty="0" smtClean="0"/>
          </a:p>
          <a:p>
            <a:pPr lvl="1">
              <a:spcBef>
                <a:spcPts val="672"/>
              </a:spcBef>
              <a:defRPr/>
            </a:pPr>
            <a:endParaRPr lang="en-US" sz="4000" dirty="0" smtClean="0"/>
          </a:p>
        </p:txBody>
      </p:sp>
      <p:sp>
        <p:nvSpPr>
          <p:cNvPr id="48131" name="Title 2"/>
          <p:cNvSpPr>
            <a:spLocks noGrp="1"/>
          </p:cNvSpPr>
          <p:nvPr>
            <p:ph type="title"/>
          </p:nvPr>
        </p:nvSpPr>
        <p:spPr>
          <a:xfrm>
            <a:off x="1654433" y="667265"/>
            <a:ext cx="15979776" cy="1754659"/>
          </a:xfrm>
        </p:spPr>
        <p:txBody>
          <a:bodyPr>
            <a:normAutofit fontScale="90000"/>
          </a:bodyPr>
          <a:lstStyle/>
          <a:p>
            <a:pPr>
              <a:lnSpc>
                <a:spcPts val="5376"/>
              </a:lnSpc>
            </a:pPr>
            <a:r>
              <a:rPr lang="ru-RU" sz="5400" i="1" dirty="0" smtClean="0">
                <a:solidFill>
                  <a:schemeClr val="tx2"/>
                </a:solidFill>
                <a:latin typeface="Arial" charset="0"/>
                <a:ea typeface="ＭＳ Ｐゴシック" pitchFamily="34" charset="-128"/>
              </a:rPr>
              <a:t/>
            </a:r>
            <a:br>
              <a:rPr lang="ru-RU" sz="5400" i="1" dirty="0" smtClean="0">
                <a:solidFill>
                  <a:schemeClr val="tx2"/>
                </a:solidFill>
                <a:latin typeface="Arial" charset="0"/>
                <a:ea typeface="ＭＳ Ｐゴシック" pitchFamily="34" charset="-128"/>
              </a:rPr>
            </a:br>
            <a:r>
              <a:rPr lang="ru-RU" dirty="0" smtClean="0">
                <a:latin typeface="Arial" charset="0"/>
                <a:ea typeface="ＭＳ Ｐゴシック" pitchFamily="34" charset="-128"/>
              </a:rPr>
              <a:t> </a:t>
            </a:r>
            <a:r>
              <a:rPr lang="ru-RU" sz="6700" dirty="0" smtClean="0">
                <a:latin typeface="Arial" charset="0"/>
                <a:ea typeface="ＭＳ Ｐゴシック" pitchFamily="34" charset="-128"/>
              </a:rPr>
              <a:t>Результаты тестирования </a:t>
            </a:r>
            <a:r>
              <a:rPr lang="ru-RU" dirty="0" smtClean="0">
                <a:latin typeface="Arial" charset="0"/>
                <a:ea typeface="ＭＳ Ｐゴシック" pitchFamily="34" charset="-128"/>
              </a:rPr>
              <a:t/>
            </a:r>
            <a:br>
              <a:rPr lang="ru-RU" dirty="0" smtClean="0">
                <a:latin typeface="Arial" charset="0"/>
                <a:ea typeface="ＭＳ Ｐゴシック" pitchFamily="34" charset="-128"/>
              </a:rPr>
            </a:br>
            <a:endParaRPr lang="en-US" dirty="0" smtClean="0">
              <a:latin typeface="Arial" charset="0"/>
              <a:ea typeface="ＭＳ Ｐゴシック" pitchFamily="34" charset="-128"/>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План</a:t>
            </a:r>
            <a:endParaRPr lang="en-US" dirty="0"/>
          </a:p>
        </p:txBody>
      </p:sp>
      <p:sp>
        <p:nvSpPr>
          <p:cNvPr id="4" name="Content Placeholder 3"/>
          <p:cNvSpPr>
            <a:spLocks noGrp="1"/>
          </p:cNvSpPr>
          <p:nvPr>
            <p:ph idx="1"/>
          </p:nvPr>
        </p:nvSpPr>
        <p:spPr>
          <a:xfrm>
            <a:off x="573765" y="2112491"/>
            <a:ext cx="16626840" cy="9051926"/>
          </a:xfrm>
        </p:spPr>
        <p:txBody>
          <a:bodyPr/>
          <a:lstStyle/>
          <a:p>
            <a:r>
              <a:rPr lang="ru-RU" dirty="0" smtClean="0"/>
              <a:t>Бизнес-анализ Больших Данных -- </a:t>
            </a:r>
            <a:r>
              <a:rPr lang="ru-RU" dirty="0" smtClean="0"/>
              <a:t>Аналитическая </a:t>
            </a:r>
            <a:r>
              <a:rPr lang="en-US" dirty="0" smtClean="0"/>
              <a:t>in-memory </a:t>
            </a:r>
            <a:r>
              <a:rPr lang="ru-RU" dirty="0" smtClean="0"/>
              <a:t>машина </a:t>
            </a:r>
            <a:r>
              <a:rPr lang="en-US" dirty="0" smtClean="0"/>
              <a:t>Oracle </a:t>
            </a:r>
            <a:r>
              <a:rPr lang="en-US" dirty="0" err="1" smtClean="0"/>
              <a:t>Exalytics</a:t>
            </a:r>
            <a:endParaRPr lang="en-US" dirty="0" smtClean="0"/>
          </a:p>
          <a:p>
            <a:r>
              <a:rPr lang="ru-RU" dirty="0" smtClean="0"/>
              <a:t>От бизнес-анализа к исследованию данных – </a:t>
            </a:r>
            <a:r>
              <a:rPr lang="en-US" dirty="0" smtClean="0"/>
              <a:t>Oracle </a:t>
            </a:r>
            <a:r>
              <a:rPr lang="en-US" dirty="0" err="1" smtClean="0"/>
              <a:t>Endeca</a:t>
            </a:r>
            <a:r>
              <a:rPr lang="en-US" dirty="0" smtClean="0"/>
              <a:t> </a:t>
            </a:r>
            <a:r>
              <a:rPr lang="en-US" b="1" dirty="0" smtClean="0"/>
              <a:t>Information </a:t>
            </a:r>
            <a:r>
              <a:rPr lang="en-US" b="1" dirty="0" smtClean="0"/>
              <a:t>Discovery</a:t>
            </a:r>
          </a:p>
          <a:p>
            <a:r>
              <a:rPr lang="ru-RU" dirty="0" smtClean="0"/>
              <a:t>Статистические исследования, предиктивная аналитика – </a:t>
            </a:r>
            <a:r>
              <a:rPr lang="en-US" dirty="0" smtClean="0"/>
              <a:t>Oracle Advanced Analytics</a:t>
            </a:r>
            <a:endParaRPr lang="en-US" dirty="0" smtClean="0"/>
          </a:p>
          <a:p>
            <a:endParaRPr 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ru-RU" sz="5400" dirty="0" smtClean="0">
                <a:latin typeface="Arial" charset="0"/>
                <a:ea typeface="ＭＳ Ｐゴシック" pitchFamily="34" charset="-128"/>
              </a:rPr>
              <a:t>Бизнес-анализ и источники данных</a:t>
            </a:r>
            <a:endParaRPr lang="en-US" sz="5400" dirty="0" smtClean="0">
              <a:latin typeface="Arial" charset="0"/>
              <a:ea typeface="ＭＳ Ｐゴシック" pitchFamily="34" charset="-128"/>
            </a:endParaRPr>
          </a:p>
        </p:txBody>
      </p:sp>
      <p:sp>
        <p:nvSpPr>
          <p:cNvPr id="7" name="Rectangle 6"/>
          <p:cNvSpPr/>
          <p:nvPr/>
        </p:nvSpPr>
        <p:spPr bwMode="gray">
          <a:xfrm>
            <a:off x="-60326" y="3506909"/>
            <a:ext cx="4083052" cy="2108200"/>
          </a:xfrm>
          <a:prstGeom prst="rect">
            <a:avLst/>
          </a:prstGeom>
          <a:noFill/>
          <a:ln>
            <a:noFill/>
            <a:headEnd type="none"/>
            <a:tailEnd type="none"/>
          </a:ln>
          <a:effectLst/>
        </p:spPr>
        <p:style>
          <a:lnRef idx="1">
            <a:schemeClr val="accent1"/>
          </a:lnRef>
          <a:fillRef idx="3">
            <a:schemeClr val="accent1"/>
          </a:fillRef>
          <a:effectRef idx="2">
            <a:schemeClr val="accent1"/>
          </a:effectRef>
          <a:fontRef idx="minor">
            <a:schemeClr val="lt1"/>
          </a:fontRef>
        </p:style>
        <p:txBody>
          <a:bodyPr lIns="204826" tIns="102413" rIns="204826" bIns="102413" anchor="ctr"/>
          <a:lstStyle/>
          <a:p>
            <a:pPr algn="ctr">
              <a:defRPr/>
            </a:pPr>
            <a:r>
              <a:rPr lang="ru-RU" sz="3100" b="1" dirty="0" smtClean="0">
                <a:solidFill>
                  <a:srgbClr val="000000"/>
                </a:solidFill>
                <a:latin typeface="Arial" pitchFamily="34" charset="0"/>
                <a:cs typeface="Arial" pitchFamily="34" charset="0"/>
              </a:rPr>
              <a:t>Аналитика в оперативной памяти</a:t>
            </a:r>
            <a:endParaRPr lang="en-US" sz="3100" b="1" dirty="0">
              <a:solidFill>
                <a:srgbClr val="000000"/>
              </a:solidFill>
              <a:latin typeface="Arial" pitchFamily="34" charset="0"/>
              <a:cs typeface="Arial" pitchFamily="34" charset="0"/>
            </a:endParaRPr>
          </a:p>
        </p:txBody>
      </p:sp>
      <p:grpSp>
        <p:nvGrpSpPr>
          <p:cNvPr id="2" name="Group 30"/>
          <p:cNvGrpSpPr>
            <a:grpSpLocks/>
          </p:cNvGrpSpPr>
          <p:nvPr/>
        </p:nvGrpSpPr>
        <p:grpSpPr bwMode="auto">
          <a:xfrm>
            <a:off x="8034809" y="3087696"/>
            <a:ext cx="9758921" cy="5274733"/>
            <a:chOff x="4054333" y="1696644"/>
            <a:chExt cx="4880001" cy="1978103"/>
          </a:xfrm>
        </p:grpSpPr>
        <p:sp>
          <p:nvSpPr>
            <p:cNvPr id="9" name="Rectangle 8"/>
            <p:cNvSpPr/>
            <p:nvPr/>
          </p:nvSpPr>
          <p:spPr bwMode="gray">
            <a:xfrm>
              <a:off x="6765569" y="1735216"/>
              <a:ext cx="2168765" cy="1082718"/>
            </a:xfrm>
            <a:prstGeom prst="rect">
              <a:avLst/>
            </a:prstGeom>
            <a:noFill/>
            <a:ln>
              <a:noFill/>
              <a:headEnd type="none"/>
              <a:tailEnd type="none"/>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3100" b="1" dirty="0">
                  <a:solidFill>
                    <a:srgbClr val="000000"/>
                  </a:solidFill>
                  <a:latin typeface="Arial" pitchFamily="34" charset="0"/>
                  <a:cs typeface="Arial" pitchFamily="34" charset="0"/>
                </a:rPr>
                <a:t>Экстремальная производительность хранилища данных</a:t>
              </a:r>
              <a:endParaRPr lang="en-US" sz="3100" b="1" dirty="0">
                <a:solidFill>
                  <a:srgbClr val="000000"/>
                </a:solidFill>
                <a:latin typeface="Arial" pitchFamily="34" charset="0"/>
                <a:cs typeface="Arial" pitchFamily="34" charset="0"/>
              </a:endParaRPr>
            </a:p>
          </p:txBody>
        </p:sp>
        <p:pic>
          <p:nvPicPr>
            <p:cNvPr id="44061" name="Picture 4" descr="Exadata_1up_0114.png"/>
            <p:cNvPicPr>
              <a:picLocks noChangeAspect="1"/>
            </p:cNvPicPr>
            <p:nvPr/>
          </p:nvPicPr>
          <p:blipFill>
            <a:blip r:embed="rId3" cstate="print"/>
            <a:srcRect/>
            <a:stretch>
              <a:fillRect/>
            </a:stretch>
          </p:blipFill>
          <p:spPr bwMode="auto">
            <a:xfrm>
              <a:off x="5886427" y="1696644"/>
              <a:ext cx="761582" cy="1978103"/>
            </a:xfrm>
            <a:prstGeom prst="rect">
              <a:avLst/>
            </a:prstGeom>
            <a:noFill/>
            <a:ln w="9525">
              <a:noFill/>
              <a:miter lim="800000"/>
              <a:headEnd/>
              <a:tailEnd/>
            </a:ln>
          </p:spPr>
        </p:pic>
        <p:sp>
          <p:nvSpPr>
            <p:cNvPr id="8" name="Left-Right Arrow 7"/>
            <p:cNvSpPr>
              <a:spLocks noChangeArrowheads="1"/>
            </p:cNvSpPr>
            <p:nvPr/>
          </p:nvSpPr>
          <p:spPr bwMode="gray">
            <a:xfrm>
              <a:off x="4054333" y="2335315"/>
              <a:ext cx="1827543" cy="500083"/>
            </a:xfrm>
            <a:prstGeom prst="leftRightArrow">
              <a:avLst>
                <a:gd name="adj1" fmla="val 50000"/>
                <a:gd name="adj2" fmla="val 49999"/>
              </a:avLst>
            </a:prstGeom>
            <a:solidFill>
              <a:schemeClr val="bg2"/>
            </a:solidFill>
            <a:ln w="9525">
              <a:solidFill>
                <a:srgbClr val="7E9B7A"/>
              </a:solidFill>
              <a:miter lim="800000"/>
              <a:headEnd/>
              <a:tailEnd/>
            </a:ln>
            <a:effectLst>
              <a:outerShdw dist="23000" dir="5400000" rotWithShape="0">
                <a:srgbClr val="808080">
                  <a:alpha val="34999"/>
                </a:srgbClr>
              </a:outerShdw>
            </a:effectLst>
          </p:spPr>
          <p:txBody>
            <a:bodyPr anchor="ctr"/>
            <a:lstStyle/>
            <a:p>
              <a:pPr algn="ctr">
                <a:lnSpc>
                  <a:spcPts val="4166"/>
                </a:lnSpc>
                <a:defRPr/>
              </a:pPr>
              <a:r>
                <a:rPr lang="en-US" sz="4000" dirty="0">
                  <a:solidFill>
                    <a:schemeClr val="bg1"/>
                  </a:solidFill>
                  <a:latin typeface="Calibri"/>
                  <a:cs typeface="Arial" pitchFamily="34" charset="0"/>
                </a:rPr>
                <a:t>InfiniBand</a:t>
              </a:r>
            </a:p>
          </p:txBody>
        </p:sp>
      </p:grpSp>
      <p:pic>
        <p:nvPicPr>
          <p:cNvPr id="44038" name="Picture 11" descr="6119_exalytics_right_cmyk_110929-02.png"/>
          <p:cNvPicPr>
            <a:picLocks noChangeAspect="1"/>
          </p:cNvPicPr>
          <p:nvPr/>
        </p:nvPicPr>
        <p:blipFill>
          <a:blip r:embed="rId4" cstate="print"/>
          <a:srcRect/>
          <a:stretch>
            <a:fillRect/>
          </a:stretch>
        </p:blipFill>
        <p:spPr bwMode="auto">
          <a:xfrm>
            <a:off x="2444750" y="3807473"/>
            <a:ext cx="6057900" cy="3234267"/>
          </a:xfrm>
          <a:prstGeom prst="rect">
            <a:avLst/>
          </a:prstGeom>
          <a:noFill/>
          <a:ln w="9525">
            <a:noFill/>
            <a:miter lim="800000"/>
            <a:headEnd/>
            <a:tailEnd/>
          </a:ln>
        </p:spPr>
      </p:pic>
      <p:sp>
        <p:nvSpPr>
          <p:cNvPr id="13" name="AutoShape 11"/>
          <p:cNvSpPr>
            <a:spLocks noChangeArrowheads="1"/>
          </p:cNvSpPr>
          <p:nvPr/>
        </p:nvSpPr>
        <p:spPr bwMode="ltGray">
          <a:xfrm>
            <a:off x="3489326" y="8819741"/>
            <a:ext cx="11620500" cy="2183390"/>
          </a:xfrm>
          <a:prstGeom prst="roundRect">
            <a:avLst>
              <a:gd name="adj" fmla="val 8147"/>
            </a:avLst>
          </a:prstGeom>
          <a:noFill/>
          <a:ln>
            <a:headEnd/>
            <a:tailEnd/>
          </a:ln>
        </p:spPr>
        <p:style>
          <a:lnRef idx="0">
            <a:schemeClr val="accent2"/>
          </a:lnRef>
          <a:fillRef idx="3">
            <a:schemeClr val="accent2"/>
          </a:fillRef>
          <a:effectRef idx="3">
            <a:schemeClr val="accent2"/>
          </a:effectRef>
          <a:fontRef idx="minor">
            <a:schemeClr val="lt1"/>
          </a:fontRef>
        </p:style>
        <p:txBody>
          <a:bodyPr wrap="none" lIns="91435" tIns="45718" rIns="91435" bIns="45718" anchor="ctr"/>
          <a:lstStyle/>
          <a:p>
            <a:pPr algn="ctr">
              <a:defRPr/>
            </a:pPr>
            <a:endParaRPr lang="en-US"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3" name="Group 126"/>
          <p:cNvGrpSpPr>
            <a:grpSpLocks/>
          </p:cNvGrpSpPr>
          <p:nvPr/>
        </p:nvGrpSpPr>
        <p:grpSpPr bwMode="auto">
          <a:xfrm>
            <a:off x="3809174" y="9235839"/>
            <a:ext cx="11257507" cy="2494949"/>
            <a:chOff x="1193483" y="4699769"/>
            <a:chExt cx="7484090" cy="1243905"/>
          </a:xfrm>
        </p:grpSpPr>
        <p:pic>
          <p:nvPicPr>
            <p:cNvPr id="44053" name="Picture 9"/>
            <p:cNvPicPr>
              <a:picLocks noChangeAspect="1" noChangeArrowheads="1"/>
            </p:cNvPicPr>
            <p:nvPr/>
          </p:nvPicPr>
          <p:blipFill>
            <a:blip r:embed="rId5" cstate="print"/>
            <a:srcRect/>
            <a:stretch>
              <a:fillRect/>
            </a:stretch>
          </p:blipFill>
          <p:spPr bwMode="auto">
            <a:xfrm>
              <a:off x="5717526" y="4699769"/>
              <a:ext cx="1243905" cy="1243905"/>
            </a:xfrm>
            <a:prstGeom prst="rect">
              <a:avLst/>
            </a:prstGeom>
            <a:noFill/>
            <a:ln w="9525">
              <a:noFill/>
              <a:miter lim="800000"/>
              <a:headEnd/>
              <a:tailEnd/>
            </a:ln>
          </p:spPr>
        </p:pic>
        <p:pic>
          <p:nvPicPr>
            <p:cNvPr id="44054" name="Picture 9"/>
            <p:cNvPicPr>
              <a:picLocks noChangeAspect="1" noChangeArrowheads="1"/>
            </p:cNvPicPr>
            <p:nvPr/>
          </p:nvPicPr>
          <p:blipFill>
            <a:blip r:embed="rId6" cstate="print"/>
            <a:srcRect/>
            <a:stretch>
              <a:fillRect/>
            </a:stretch>
          </p:blipFill>
          <p:spPr bwMode="auto">
            <a:xfrm>
              <a:off x="4611599" y="4889656"/>
              <a:ext cx="901386" cy="901386"/>
            </a:xfrm>
            <a:prstGeom prst="rect">
              <a:avLst/>
            </a:prstGeom>
            <a:noFill/>
            <a:ln w="9525">
              <a:noFill/>
              <a:miter lim="800000"/>
              <a:headEnd/>
              <a:tailEnd/>
            </a:ln>
          </p:spPr>
        </p:pic>
        <p:pic>
          <p:nvPicPr>
            <p:cNvPr id="44055" name="Picture 9"/>
            <p:cNvPicPr>
              <a:picLocks noChangeAspect="1" noChangeArrowheads="1"/>
            </p:cNvPicPr>
            <p:nvPr/>
          </p:nvPicPr>
          <p:blipFill>
            <a:blip r:embed="rId6" cstate="print"/>
            <a:srcRect/>
            <a:stretch>
              <a:fillRect/>
            </a:stretch>
          </p:blipFill>
          <p:spPr bwMode="auto">
            <a:xfrm>
              <a:off x="1193483" y="4905597"/>
              <a:ext cx="901386" cy="901386"/>
            </a:xfrm>
            <a:prstGeom prst="rect">
              <a:avLst/>
            </a:prstGeom>
            <a:noFill/>
            <a:ln w="9525">
              <a:noFill/>
              <a:miter lim="800000"/>
              <a:headEnd/>
              <a:tailEnd/>
            </a:ln>
          </p:spPr>
        </p:pic>
        <p:pic>
          <p:nvPicPr>
            <p:cNvPr id="44056" name="Picture 9"/>
            <p:cNvPicPr>
              <a:picLocks noChangeAspect="1" noChangeArrowheads="1"/>
            </p:cNvPicPr>
            <p:nvPr/>
          </p:nvPicPr>
          <p:blipFill>
            <a:blip r:embed="rId7" cstate="print"/>
            <a:srcRect/>
            <a:stretch>
              <a:fillRect/>
            </a:stretch>
          </p:blipFill>
          <p:spPr bwMode="auto">
            <a:xfrm>
              <a:off x="2412812" y="4958528"/>
              <a:ext cx="699252" cy="699252"/>
            </a:xfrm>
            <a:prstGeom prst="rect">
              <a:avLst/>
            </a:prstGeom>
            <a:noFill/>
            <a:ln w="9525">
              <a:noFill/>
              <a:miter lim="800000"/>
              <a:headEnd/>
              <a:tailEnd/>
            </a:ln>
          </p:spPr>
        </p:pic>
        <p:pic>
          <p:nvPicPr>
            <p:cNvPr id="44057" name="Picture 9"/>
            <p:cNvPicPr>
              <a:picLocks noChangeAspect="1" noChangeArrowheads="1"/>
            </p:cNvPicPr>
            <p:nvPr/>
          </p:nvPicPr>
          <p:blipFill>
            <a:blip r:embed="rId8" cstate="print"/>
            <a:srcRect/>
            <a:stretch>
              <a:fillRect/>
            </a:stretch>
          </p:blipFill>
          <p:spPr bwMode="auto">
            <a:xfrm>
              <a:off x="3411234" y="4825132"/>
              <a:ext cx="901386" cy="901386"/>
            </a:xfrm>
            <a:prstGeom prst="rect">
              <a:avLst/>
            </a:prstGeom>
            <a:noFill/>
            <a:ln w="9525">
              <a:noFill/>
              <a:miter lim="800000"/>
              <a:headEnd/>
              <a:tailEnd/>
            </a:ln>
          </p:spPr>
        </p:pic>
        <p:pic>
          <p:nvPicPr>
            <p:cNvPr id="44058" name="Picture 9"/>
            <p:cNvPicPr>
              <a:picLocks noChangeAspect="1" noChangeArrowheads="1"/>
            </p:cNvPicPr>
            <p:nvPr/>
          </p:nvPicPr>
          <p:blipFill>
            <a:blip r:embed="rId9" cstate="print"/>
            <a:srcRect/>
            <a:stretch>
              <a:fillRect/>
            </a:stretch>
          </p:blipFill>
          <p:spPr bwMode="auto">
            <a:xfrm>
              <a:off x="7048664" y="4901838"/>
              <a:ext cx="755942" cy="755942"/>
            </a:xfrm>
            <a:prstGeom prst="rect">
              <a:avLst/>
            </a:prstGeom>
            <a:noFill/>
            <a:ln w="9525">
              <a:noFill/>
              <a:miter lim="800000"/>
              <a:headEnd/>
              <a:tailEnd/>
            </a:ln>
          </p:spPr>
        </p:pic>
        <p:pic>
          <p:nvPicPr>
            <p:cNvPr id="44059" name="Picture 9"/>
            <p:cNvPicPr>
              <a:picLocks noChangeAspect="1" noChangeArrowheads="1"/>
            </p:cNvPicPr>
            <p:nvPr/>
          </p:nvPicPr>
          <p:blipFill>
            <a:blip r:embed="rId10" cstate="print"/>
            <a:srcRect/>
            <a:stretch>
              <a:fillRect/>
            </a:stretch>
          </p:blipFill>
          <p:spPr bwMode="auto">
            <a:xfrm>
              <a:off x="7841819" y="4857948"/>
              <a:ext cx="835754" cy="835754"/>
            </a:xfrm>
            <a:prstGeom prst="rect">
              <a:avLst/>
            </a:prstGeom>
            <a:noFill/>
            <a:ln w="9525">
              <a:noFill/>
              <a:miter lim="800000"/>
              <a:headEnd/>
              <a:tailEnd/>
            </a:ln>
          </p:spPr>
        </p:pic>
      </p:grpSp>
      <p:sp>
        <p:nvSpPr>
          <p:cNvPr id="44046" name="Rectangle 7"/>
          <p:cNvSpPr>
            <a:spLocks noChangeArrowheads="1"/>
          </p:cNvSpPr>
          <p:nvPr/>
        </p:nvSpPr>
        <p:spPr bwMode="auto">
          <a:xfrm>
            <a:off x="3489326" y="8938653"/>
            <a:ext cx="1848240" cy="461666"/>
          </a:xfrm>
          <a:prstGeom prst="rect">
            <a:avLst/>
          </a:prstGeom>
          <a:noFill/>
          <a:ln w="9525">
            <a:noFill/>
            <a:miter lim="800000"/>
            <a:headEnd/>
            <a:tailEnd/>
          </a:ln>
        </p:spPr>
        <p:txBody>
          <a:bodyPr lIns="0" tIns="0" rIns="0" bIns="0">
            <a:spAutoFit/>
          </a:bodyPr>
          <a:lstStyle/>
          <a:p>
            <a:pPr algn="ctr" eaLnBrk="0" hangingPunct="0">
              <a:lnSpc>
                <a:spcPts val="1792"/>
              </a:lnSpc>
            </a:pPr>
            <a:r>
              <a:rPr lang="en-US" sz="1800" b="1" dirty="0"/>
              <a:t>OLTP &amp; ODS</a:t>
            </a:r>
          </a:p>
          <a:p>
            <a:pPr algn="ctr" eaLnBrk="0" hangingPunct="0">
              <a:lnSpc>
                <a:spcPts val="1792"/>
              </a:lnSpc>
            </a:pPr>
            <a:r>
              <a:rPr lang="en-US" sz="1800" b="1" dirty="0"/>
              <a:t>Systems</a:t>
            </a:r>
          </a:p>
        </p:txBody>
      </p:sp>
      <p:sp>
        <p:nvSpPr>
          <p:cNvPr id="44047" name="Rectangle 8"/>
          <p:cNvSpPr>
            <a:spLocks noChangeArrowheads="1"/>
          </p:cNvSpPr>
          <p:nvPr/>
        </p:nvSpPr>
        <p:spPr bwMode="auto">
          <a:xfrm>
            <a:off x="4997251" y="8938653"/>
            <a:ext cx="2063150" cy="461666"/>
          </a:xfrm>
          <a:prstGeom prst="rect">
            <a:avLst/>
          </a:prstGeom>
          <a:noFill/>
          <a:ln w="9525">
            <a:noFill/>
            <a:miter lim="800000"/>
            <a:headEnd/>
            <a:tailEnd/>
          </a:ln>
        </p:spPr>
        <p:txBody>
          <a:bodyPr lIns="0" tIns="0" rIns="0" bIns="0">
            <a:spAutoFit/>
          </a:bodyPr>
          <a:lstStyle/>
          <a:p>
            <a:pPr algn="ctr" eaLnBrk="0" hangingPunct="0">
              <a:lnSpc>
                <a:spcPts val="1792"/>
              </a:lnSpc>
            </a:pPr>
            <a:r>
              <a:rPr lang="en-US" sz="1800" b="1" dirty="0"/>
              <a:t>Data Warehouse</a:t>
            </a:r>
          </a:p>
          <a:p>
            <a:pPr algn="ctr" eaLnBrk="0" hangingPunct="0">
              <a:lnSpc>
                <a:spcPts val="1792"/>
              </a:lnSpc>
            </a:pPr>
            <a:r>
              <a:rPr lang="en-US" sz="1800" b="1" dirty="0"/>
              <a:t>Data Mart</a:t>
            </a:r>
          </a:p>
        </p:txBody>
      </p:sp>
      <p:sp>
        <p:nvSpPr>
          <p:cNvPr id="44048" name="Rectangle 9"/>
          <p:cNvSpPr>
            <a:spLocks noChangeArrowheads="1"/>
          </p:cNvSpPr>
          <p:nvPr/>
        </p:nvSpPr>
        <p:spPr bwMode="auto">
          <a:xfrm>
            <a:off x="8410385" y="8938653"/>
            <a:ext cx="2184937" cy="923329"/>
          </a:xfrm>
          <a:prstGeom prst="rect">
            <a:avLst/>
          </a:prstGeom>
          <a:noFill/>
          <a:ln w="9525">
            <a:noFill/>
            <a:miter lim="800000"/>
            <a:headEnd/>
            <a:tailEnd/>
          </a:ln>
        </p:spPr>
        <p:txBody>
          <a:bodyPr lIns="0" tIns="0" rIns="0" bIns="0">
            <a:spAutoFit/>
          </a:bodyPr>
          <a:lstStyle/>
          <a:p>
            <a:pPr algn="ctr" eaLnBrk="0" hangingPunct="0">
              <a:lnSpc>
                <a:spcPts val="1792"/>
              </a:lnSpc>
            </a:pPr>
            <a:r>
              <a:rPr lang="en-US" sz="1800" b="1" dirty="0"/>
              <a:t>Packaged</a:t>
            </a:r>
          </a:p>
          <a:p>
            <a:pPr algn="ctr" eaLnBrk="0" hangingPunct="0">
              <a:lnSpc>
                <a:spcPts val="1792"/>
              </a:lnSpc>
            </a:pPr>
            <a:r>
              <a:rPr lang="en-US" sz="1800" b="1" dirty="0"/>
              <a:t>Applications</a:t>
            </a:r>
          </a:p>
          <a:p>
            <a:pPr algn="ctr" eaLnBrk="0" hangingPunct="0">
              <a:lnSpc>
                <a:spcPts val="1792"/>
              </a:lnSpc>
            </a:pPr>
            <a:r>
              <a:rPr lang="en-US" sz="1800" b="1" dirty="0"/>
              <a:t>(Oracle, SAP, Others)</a:t>
            </a:r>
          </a:p>
        </p:txBody>
      </p:sp>
      <p:sp>
        <p:nvSpPr>
          <p:cNvPr id="44049" name="Rectangle 11"/>
          <p:cNvSpPr>
            <a:spLocks noChangeArrowheads="1"/>
          </p:cNvSpPr>
          <p:nvPr/>
        </p:nvSpPr>
        <p:spPr bwMode="auto">
          <a:xfrm>
            <a:off x="12229670" y="8938653"/>
            <a:ext cx="1435128" cy="461666"/>
          </a:xfrm>
          <a:prstGeom prst="rect">
            <a:avLst/>
          </a:prstGeom>
          <a:noFill/>
          <a:ln w="9525">
            <a:noFill/>
            <a:miter lim="800000"/>
            <a:headEnd/>
            <a:tailEnd/>
          </a:ln>
        </p:spPr>
        <p:txBody>
          <a:bodyPr lIns="0" tIns="0" rIns="0" bIns="0">
            <a:spAutoFit/>
          </a:bodyPr>
          <a:lstStyle/>
          <a:p>
            <a:pPr algn="ctr" eaLnBrk="0" hangingPunct="0">
              <a:lnSpc>
                <a:spcPts val="1792"/>
              </a:lnSpc>
            </a:pPr>
            <a:r>
              <a:rPr lang="en-US" sz="1800" b="1" dirty="0"/>
              <a:t>Excel</a:t>
            </a:r>
          </a:p>
          <a:p>
            <a:pPr algn="ctr" eaLnBrk="0" hangingPunct="0">
              <a:lnSpc>
                <a:spcPts val="1792"/>
              </a:lnSpc>
            </a:pPr>
            <a:r>
              <a:rPr lang="en-US" sz="1800" b="1" dirty="0"/>
              <a:t>XML/Office</a:t>
            </a:r>
          </a:p>
        </p:txBody>
      </p:sp>
      <p:sp>
        <p:nvSpPr>
          <p:cNvPr id="44050" name="Rectangle 12"/>
          <p:cNvSpPr>
            <a:spLocks noChangeArrowheads="1"/>
          </p:cNvSpPr>
          <p:nvPr/>
        </p:nvSpPr>
        <p:spPr bwMode="auto">
          <a:xfrm>
            <a:off x="13630010" y="8938655"/>
            <a:ext cx="1294246" cy="461666"/>
          </a:xfrm>
          <a:prstGeom prst="rect">
            <a:avLst/>
          </a:prstGeom>
          <a:noFill/>
          <a:ln w="9525">
            <a:noFill/>
            <a:miter lim="800000"/>
            <a:headEnd/>
            <a:tailEnd/>
          </a:ln>
        </p:spPr>
        <p:txBody>
          <a:bodyPr lIns="0" tIns="0" rIns="0" bIns="0">
            <a:spAutoFit/>
          </a:bodyPr>
          <a:lstStyle/>
          <a:p>
            <a:pPr algn="ctr" eaLnBrk="0" hangingPunct="0">
              <a:lnSpc>
                <a:spcPts val="1792"/>
              </a:lnSpc>
            </a:pPr>
            <a:r>
              <a:rPr lang="en-US" sz="1800" b="1" dirty="0"/>
              <a:t>Business</a:t>
            </a:r>
          </a:p>
          <a:p>
            <a:pPr algn="ctr" eaLnBrk="0" hangingPunct="0">
              <a:lnSpc>
                <a:spcPts val="1792"/>
              </a:lnSpc>
            </a:pPr>
            <a:r>
              <a:rPr lang="en-US" sz="1800" b="1" dirty="0"/>
              <a:t>Process</a:t>
            </a:r>
          </a:p>
        </p:txBody>
      </p:sp>
      <p:sp>
        <p:nvSpPr>
          <p:cNvPr id="44051" name="Rectangle 13"/>
          <p:cNvSpPr>
            <a:spLocks noChangeArrowheads="1"/>
          </p:cNvSpPr>
          <p:nvPr/>
        </p:nvSpPr>
        <p:spPr bwMode="auto">
          <a:xfrm>
            <a:off x="7189579" y="8868200"/>
            <a:ext cx="1095173" cy="553998"/>
          </a:xfrm>
          <a:prstGeom prst="rect">
            <a:avLst/>
          </a:prstGeom>
          <a:noFill/>
          <a:ln w="9525">
            <a:noFill/>
            <a:miter lim="800000"/>
            <a:headEnd/>
            <a:tailEnd/>
          </a:ln>
        </p:spPr>
        <p:txBody>
          <a:bodyPr wrap="none">
            <a:spAutoFit/>
          </a:bodyPr>
          <a:lstStyle/>
          <a:p>
            <a:pPr algn="ctr" eaLnBrk="0" hangingPunct="0">
              <a:lnSpc>
                <a:spcPts val="1792"/>
              </a:lnSpc>
            </a:pPr>
            <a:r>
              <a:rPr lang="en-US" sz="1800" b="1" dirty="0"/>
              <a:t>OLAP</a:t>
            </a:r>
          </a:p>
          <a:p>
            <a:pPr algn="ctr" eaLnBrk="0" hangingPunct="0">
              <a:lnSpc>
                <a:spcPts val="1792"/>
              </a:lnSpc>
            </a:pPr>
            <a:r>
              <a:rPr lang="en-US" sz="1800" b="1" dirty="0"/>
              <a:t>Sources</a:t>
            </a:r>
          </a:p>
        </p:txBody>
      </p:sp>
      <p:sp>
        <p:nvSpPr>
          <p:cNvPr id="44052" name="Rectangle 59"/>
          <p:cNvSpPr>
            <a:spLocks noChangeArrowheads="1"/>
          </p:cNvSpPr>
          <p:nvPr/>
        </p:nvSpPr>
        <p:spPr bwMode="auto">
          <a:xfrm>
            <a:off x="10419076" y="8829935"/>
            <a:ext cx="1943299" cy="784830"/>
          </a:xfrm>
          <a:prstGeom prst="rect">
            <a:avLst/>
          </a:prstGeom>
          <a:noFill/>
          <a:ln w="9525">
            <a:noFill/>
            <a:miter lim="800000"/>
            <a:headEnd/>
            <a:tailEnd/>
          </a:ln>
        </p:spPr>
        <p:txBody>
          <a:bodyPr>
            <a:spAutoFit/>
          </a:bodyPr>
          <a:lstStyle/>
          <a:p>
            <a:pPr algn="ctr" eaLnBrk="0" hangingPunct="0">
              <a:lnSpc>
                <a:spcPts val="1792"/>
              </a:lnSpc>
            </a:pPr>
            <a:r>
              <a:rPr lang="en-US" sz="1800" b="1" dirty="0"/>
              <a:t>Unstructured &amp; Semi-Structured</a:t>
            </a:r>
          </a:p>
        </p:txBody>
      </p:sp>
      <p:sp>
        <p:nvSpPr>
          <p:cNvPr id="29" name="Left-Right Arrow 28"/>
          <p:cNvSpPr>
            <a:spLocks noChangeArrowheads="1"/>
          </p:cNvSpPr>
          <p:nvPr/>
        </p:nvSpPr>
        <p:spPr bwMode="gray">
          <a:xfrm rot="5400000">
            <a:off x="4625976" y="7287274"/>
            <a:ext cx="1905000" cy="482600"/>
          </a:xfrm>
          <a:prstGeom prst="leftRightArrow">
            <a:avLst>
              <a:gd name="adj1" fmla="val 50000"/>
              <a:gd name="adj2" fmla="val 50164"/>
            </a:avLst>
          </a:prstGeom>
          <a:solidFill>
            <a:schemeClr val="bg2"/>
          </a:solidFill>
          <a:ln w="9525">
            <a:solidFill>
              <a:srgbClr val="7E9B7A"/>
            </a:solidFill>
            <a:miter lim="800000"/>
            <a:headEnd/>
            <a:tailEnd/>
          </a:ln>
          <a:effectLst>
            <a:outerShdw dist="23000" dir="5400000" rotWithShape="0">
              <a:srgbClr val="808080">
                <a:alpha val="34999"/>
              </a:srgbClr>
            </a:outerShdw>
          </a:effectLst>
        </p:spPr>
        <p:txBody>
          <a:bodyPr lIns="204826" tIns="102413" rIns="204826" bIns="102413" anchor="ctr"/>
          <a:lstStyle/>
          <a:p>
            <a:pPr algn="ctr">
              <a:defRPr/>
            </a:pPr>
            <a:endParaRPr lang="en-US" sz="4000" dirty="0">
              <a:solidFill>
                <a:srgbClr val="000000"/>
              </a:solidFill>
              <a:latin typeface="Calibri"/>
              <a:cs typeface="Arial" pitchFamily="34" charset="0"/>
            </a:endParaRPr>
          </a:p>
        </p:txBody>
      </p:sp>
      <p:sp>
        <p:nvSpPr>
          <p:cNvPr id="30" name="Rectangle 29"/>
          <p:cNvSpPr/>
          <p:nvPr/>
        </p:nvSpPr>
        <p:spPr bwMode="gray">
          <a:xfrm>
            <a:off x="365126" y="8358309"/>
            <a:ext cx="3124200" cy="2887133"/>
          </a:xfrm>
          <a:prstGeom prst="rect">
            <a:avLst/>
          </a:prstGeom>
          <a:noFill/>
          <a:ln>
            <a:noFill/>
            <a:headEnd type="none"/>
            <a:tailEnd type="none"/>
          </a:ln>
          <a:effectLst/>
        </p:spPr>
        <p:style>
          <a:lnRef idx="1">
            <a:schemeClr val="accent1"/>
          </a:lnRef>
          <a:fillRef idx="3">
            <a:schemeClr val="accent1"/>
          </a:fillRef>
          <a:effectRef idx="2">
            <a:schemeClr val="accent1"/>
          </a:effectRef>
          <a:fontRef idx="minor">
            <a:schemeClr val="lt1"/>
          </a:fontRef>
        </p:style>
        <p:txBody>
          <a:bodyPr lIns="204826" tIns="102413" rIns="204826" bIns="102413" anchor="ctr"/>
          <a:lstStyle/>
          <a:p>
            <a:pPr algn="ctr">
              <a:lnSpc>
                <a:spcPts val="3091"/>
              </a:lnSpc>
              <a:defRPr/>
            </a:pPr>
            <a:r>
              <a:rPr lang="ru-RU" sz="3100" b="1" dirty="0">
                <a:solidFill>
                  <a:srgbClr val="000000"/>
                </a:solidFill>
                <a:latin typeface="Arial" pitchFamily="34" charset="0"/>
                <a:cs typeface="Arial" pitchFamily="34" charset="0"/>
              </a:rPr>
              <a:t>Любые источники данных</a:t>
            </a:r>
            <a:endParaRPr lang="en-US" sz="3100" b="1" dirty="0">
              <a:solidFill>
                <a:srgbClr val="00000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План</a:t>
            </a:r>
            <a:endParaRPr lang="en-US" dirty="0"/>
          </a:p>
        </p:txBody>
      </p:sp>
      <p:sp>
        <p:nvSpPr>
          <p:cNvPr id="4" name="Content Placeholder 3"/>
          <p:cNvSpPr>
            <a:spLocks noGrp="1"/>
          </p:cNvSpPr>
          <p:nvPr>
            <p:ph idx="1"/>
          </p:nvPr>
        </p:nvSpPr>
        <p:spPr>
          <a:xfrm>
            <a:off x="573765" y="2112491"/>
            <a:ext cx="16626840" cy="9051926"/>
          </a:xfrm>
        </p:spPr>
        <p:txBody>
          <a:bodyPr/>
          <a:lstStyle/>
          <a:p>
            <a:r>
              <a:rPr lang="ru-RU" dirty="0" smtClean="0"/>
              <a:t>Бизнес-анализ Больших Данных -- </a:t>
            </a:r>
            <a:r>
              <a:rPr lang="ru-RU" dirty="0" smtClean="0"/>
              <a:t>Аналитическая </a:t>
            </a:r>
            <a:r>
              <a:rPr lang="en-US" dirty="0" smtClean="0"/>
              <a:t>in-memory </a:t>
            </a:r>
            <a:r>
              <a:rPr lang="ru-RU" dirty="0" smtClean="0"/>
              <a:t>машина </a:t>
            </a:r>
            <a:r>
              <a:rPr lang="en-US" dirty="0" smtClean="0"/>
              <a:t>Oracle </a:t>
            </a:r>
            <a:r>
              <a:rPr lang="en-US" dirty="0" err="1" smtClean="0"/>
              <a:t>Exalytics</a:t>
            </a:r>
            <a:endParaRPr lang="en-US" dirty="0" smtClean="0"/>
          </a:p>
          <a:p>
            <a:r>
              <a:rPr lang="ru-RU" b="1" dirty="0" smtClean="0">
                <a:solidFill>
                  <a:schemeClr val="tx2"/>
                </a:solidFill>
              </a:rPr>
              <a:t>От бизнес-анализа к исследованию данных – </a:t>
            </a:r>
            <a:r>
              <a:rPr lang="en-US" b="1" dirty="0" smtClean="0">
                <a:solidFill>
                  <a:schemeClr val="tx2"/>
                </a:solidFill>
              </a:rPr>
              <a:t>Oracle </a:t>
            </a:r>
            <a:r>
              <a:rPr lang="en-US" b="1" dirty="0" err="1" smtClean="0">
                <a:solidFill>
                  <a:schemeClr val="tx2"/>
                </a:solidFill>
              </a:rPr>
              <a:t>Endeca</a:t>
            </a:r>
            <a:r>
              <a:rPr lang="en-US" b="1" dirty="0" smtClean="0">
                <a:solidFill>
                  <a:schemeClr val="tx2"/>
                </a:solidFill>
              </a:rPr>
              <a:t> Information </a:t>
            </a:r>
            <a:r>
              <a:rPr lang="en-US" b="1" dirty="0" smtClean="0">
                <a:solidFill>
                  <a:schemeClr val="tx2"/>
                </a:solidFill>
              </a:rPr>
              <a:t>Discovery</a:t>
            </a:r>
          </a:p>
          <a:p>
            <a:r>
              <a:rPr lang="ru-RU" dirty="0" smtClean="0"/>
              <a:t>Статистические исследования, предиктивная аналитика – </a:t>
            </a:r>
            <a:r>
              <a:rPr lang="en-US" dirty="0" smtClean="0"/>
              <a:t>Oracle Advanced Analytics</a:t>
            </a:r>
            <a:endParaRPr lang="en-US" dirty="0" smtClean="0"/>
          </a:p>
          <a:p>
            <a:endParaRPr 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850" y="3479224"/>
            <a:ext cx="16128077" cy="5304558"/>
          </a:xfrm>
        </p:spPr>
        <p:txBody>
          <a:bodyPr>
            <a:normAutofit fontScale="92500" lnSpcReduction="20000"/>
          </a:bodyPr>
          <a:lstStyle/>
          <a:p>
            <a:pPr algn="ctr">
              <a:buNone/>
            </a:pPr>
            <a:r>
              <a:rPr lang="ru-RU" b="1" dirty="0" smtClean="0"/>
              <a:t>  </a:t>
            </a:r>
            <a:r>
              <a:rPr lang="en-US" sz="6500" b="1" dirty="0" smtClean="0">
                <a:solidFill>
                  <a:srgbClr val="FF0000"/>
                </a:solidFill>
              </a:rPr>
              <a:t>Oracle </a:t>
            </a:r>
            <a:r>
              <a:rPr lang="en-US" sz="6500" b="1" dirty="0" err="1" smtClean="0">
                <a:solidFill>
                  <a:srgbClr val="FF0000"/>
                </a:solidFill>
              </a:rPr>
              <a:t>Endeca</a:t>
            </a:r>
            <a:r>
              <a:rPr lang="en-US" sz="6500" b="1" dirty="0" smtClean="0">
                <a:solidFill>
                  <a:srgbClr val="FF0000"/>
                </a:solidFill>
              </a:rPr>
              <a:t> Information Discovery </a:t>
            </a:r>
            <a:r>
              <a:rPr lang="en-US" sz="6500" b="1" dirty="0" smtClean="0"/>
              <a:t>– </a:t>
            </a:r>
            <a:r>
              <a:rPr lang="ru-RU" sz="6500" b="1" dirty="0" smtClean="0"/>
              <a:t>платформа для исследования структурированных, </a:t>
            </a:r>
            <a:br>
              <a:rPr lang="ru-RU" sz="6500" b="1" dirty="0" smtClean="0"/>
            </a:br>
            <a:r>
              <a:rPr lang="ru-RU" sz="6500" b="1" dirty="0" smtClean="0"/>
              <a:t>слабо-структурированных и неструктурированных данных с меняющейся структурой в условиях нечетких критериев поиска</a:t>
            </a:r>
            <a:endParaRPr lang="en-US" sz="65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1460500" y="1"/>
            <a:ext cx="16421100" cy="1689102"/>
          </a:xfrm>
        </p:spPr>
        <p:txBody>
          <a:bodyPr>
            <a:normAutofit/>
          </a:bodyPr>
          <a:lstStyle/>
          <a:p>
            <a:pPr eaLnBrk="1" hangingPunct="1"/>
            <a:r>
              <a:rPr lang="ru-RU" sz="5400" dirty="0" smtClean="0">
                <a:latin typeface="Arial" charset="0"/>
                <a:ea typeface="ＭＳ Ｐゴシック" pitchFamily="34" charset="-128"/>
              </a:rPr>
              <a:t>Новые требования в анализу данных</a:t>
            </a:r>
            <a:br>
              <a:rPr lang="ru-RU" sz="5400" dirty="0" smtClean="0">
                <a:latin typeface="Arial" charset="0"/>
                <a:ea typeface="ＭＳ Ｐゴシック" pitchFamily="34" charset="-128"/>
              </a:rPr>
            </a:br>
            <a:r>
              <a:rPr lang="ru-RU" sz="4800" i="1" dirty="0" smtClean="0">
                <a:solidFill>
                  <a:schemeClr val="tx2"/>
                </a:solidFill>
                <a:latin typeface="Arial" charset="0"/>
                <a:ea typeface="ＭＳ Ｐゴシック" pitchFamily="34" charset="-128"/>
              </a:rPr>
              <a:t>Аналитика Больших Данных</a:t>
            </a:r>
            <a:endParaRPr lang="en-US" sz="4800" i="1" dirty="0" smtClean="0">
              <a:solidFill>
                <a:schemeClr val="tx2"/>
              </a:solidFill>
              <a:latin typeface="Arial" charset="0"/>
              <a:ea typeface="ＭＳ Ｐゴシック" pitchFamily="34" charset="-128"/>
            </a:endParaRPr>
          </a:p>
        </p:txBody>
      </p:sp>
      <p:sp>
        <p:nvSpPr>
          <p:cNvPr id="5" name="Rectangle 4"/>
          <p:cNvSpPr/>
          <p:nvPr/>
        </p:nvSpPr>
        <p:spPr>
          <a:xfrm>
            <a:off x="1219200" y="2336800"/>
            <a:ext cx="4876800" cy="3048000"/>
          </a:xfrm>
          <a:prstGeom prst="rect">
            <a:avLst/>
          </a:prstGeom>
          <a:solidFill>
            <a:srgbClr val="FF0000"/>
          </a:solidFill>
          <a:ln w="38100" cap="flat" cmpd="sng" algn="ctr">
            <a:noFill/>
            <a:prstDash val="solid"/>
            <a:round/>
            <a:headEnd type="none" w="med" len="med"/>
            <a:tailEnd type="none" w="med" len="med"/>
          </a:ln>
          <a:effectLst/>
        </p:spPr>
        <p:txBody>
          <a:bodyPr lIns="204826" tIns="102413" rIns="204826" bIns="102413" anchor="ctr"/>
          <a:lstStyle/>
          <a:p>
            <a:pPr algn="ctr">
              <a:defRPr/>
            </a:pPr>
            <a:r>
              <a:rPr lang="ru-RU" sz="4500" b="1" kern="0" dirty="0" smtClean="0">
                <a:solidFill>
                  <a:schemeClr val="bg1"/>
                </a:solidFill>
                <a:latin typeface="Arial" pitchFamily="34" charset="0"/>
                <a:cs typeface="Arial" pitchFamily="34" charset="0"/>
              </a:rPr>
              <a:t>Большое</a:t>
            </a:r>
          </a:p>
          <a:p>
            <a:pPr algn="ctr">
              <a:defRPr/>
            </a:pPr>
            <a:r>
              <a:rPr lang="ru-RU" sz="4500" b="1" kern="0" dirty="0" smtClean="0">
                <a:solidFill>
                  <a:schemeClr val="bg1"/>
                </a:solidFill>
                <a:latin typeface="Arial" pitchFamily="34" charset="0"/>
                <a:cs typeface="Arial" pitchFamily="34" charset="0"/>
              </a:rPr>
              <a:t>разнообразие  данных</a:t>
            </a:r>
            <a:endParaRPr lang="en-US" sz="4500" b="1" kern="0" dirty="0">
              <a:solidFill>
                <a:schemeClr val="bg1"/>
              </a:solidFill>
              <a:latin typeface="Arial" pitchFamily="34" charset="0"/>
              <a:cs typeface="Arial" pitchFamily="34" charset="0"/>
            </a:endParaRPr>
          </a:p>
        </p:txBody>
      </p:sp>
      <p:pic>
        <p:nvPicPr>
          <p:cNvPr id="24581" name="Picture 7"/>
          <p:cNvPicPr>
            <a:picLocks noChangeAspect="1"/>
          </p:cNvPicPr>
          <p:nvPr/>
        </p:nvPicPr>
        <p:blipFill>
          <a:blip r:embed="rId13" cstate="print"/>
          <a:srcRect/>
          <a:stretch>
            <a:fillRect/>
          </a:stretch>
        </p:blipFill>
        <p:spPr bwMode="auto">
          <a:xfrm>
            <a:off x="6778626" y="2336800"/>
            <a:ext cx="2701924" cy="3098800"/>
          </a:xfrm>
          <a:prstGeom prst="rect">
            <a:avLst/>
          </a:prstGeom>
          <a:noFill/>
          <a:ln w="9525">
            <a:noFill/>
            <a:miter lim="800000"/>
            <a:headEnd/>
            <a:tailEnd/>
          </a:ln>
        </p:spPr>
      </p:pic>
      <p:pic>
        <p:nvPicPr>
          <p:cNvPr id="24582" name="Picture 8"/>
          <p:cNvPicPr>
            <a:picLocks noChangeAspect="1"/>
          </p:cNvPicPr>
          <p:nvPr/>
        </p:nvPicPr>
        <p:blipFill>
          <a:blip r:embed="rId14" cstate="print"/>
          <a:srcRect/>
          <a:stretch>
            <a:fillRect/>
          </a:stretch>
        </p:blipFill>
        <p:spPr bwMode="auto">
          <a:xfrm>
            <a:off x="9480550" y="2336800"/>
            <a:ext cx="876300" cy="1168400"/>
          </a:xfrm>
          <a:prstGeom prst="rect">
            <a:avLst/>
          </a:prstGeom>
          <a:noFill/>
          <a:ln w="9525">
            <a:noFill/>
            <a:miter lim="800000"/>
            <a:headEnd/>
            <a:tailEnd/>
          </a:ln>
        </p:spPr>
      </p:pic>
      <p:pic>
        <p:nvPicPr>
          <p:cNvPr id="24583" name="Picture 9"/>
          <p:cNvPicPr>
            <a:picLocks noChangeAspect="1"/>
          </p:cNvPicPr>
          <p:nvPr/>
        </p:nvPicPr>
        <p:blipFill>
          <a:blip r:embed="rId15" cstate="print"/>
          <a:srcRect/>
          <a:stretch>
            <a:fillRect/>
          </a:stretch>
        </p:blipFill>
        <p:spPr bwMode="auto">
          <a:xfrm>
            <a:off x="9537700" y="4114801"/>
            <a:ext cx="762000" cy="889000"/>
          </a:xfrm>
          <a:prstGeom prst="rect">
            <a:avLst/>
          </a:prstGeom>
          <a:noFill/>
          <a:ln w="9525">
            <a:noFill/>
            <a:miter lim="800000"/>
            <a:headEnd/>
            <a:tailEnd/>
          </a:ln>
        </p:spPr>
      </p:pic>
      <p:pic>
        <p:nvPicPr>
          <p:cNvPr id="24584" name="Picture 10"/>
          <p:cNvPicPr>
            <a:picLocks noChangeAspect="1"/>
          </p:cNvPicPr>
          <p:nvPr/>
        </p:nvPicPr>
        <p:blipFill>
          <a:blip r:embed="rId16" cstate="print"/>
          <a:srcRect/>
          <a:stretch>
            <a:fillRect/>
          </a:stretch>
        </p:blipFill>
        <p:spPr bwMode="auto">
          <a:xfrm>
            <a:off x="9499601" y="3657600"/>
            <a:ext cx="679450" cy="558800"/>
          </a:xfrm>
          <a:prstGeom prst="rect">
            <a:avLst/>
          </a:prstGeom>
          <a:noFill/>
          <a:ln w="9525">
            <a:noFill/>
            <a:miter lim="800000"/>
            <a:headEnd/>
            <a:tailEnd/>
          </a:ln>
        </p:spPr>
      </p:pic>
      <p:sp>
        <p:nvSpPr>
          <p:cNvPr id="13" name="Rectangle 12"/>
          <p:cNvSpPr/>
          <p:nvPr/>
        </p:nvSpPr>
        <p:spPr>
          <a:xfrm>
            <a:off x="11210989" y="2336800"/>
            <a:ext cx="6245738" cy="3048000"/>
          </a:xfrm>
          <a:prstGeom prst="rect">
            <a:avLst/>
          </a:prstGeom>
          <a:noFill/>
          <a:ln w="38100" cap="flat" cmpd="sng" algn="ctr">
            <a:noFill/>
            <a:prstDash val="solid"/>
            <a:round/>
            <a:headEnd type="none" w="med" len="med"/>
            <a:tailEnd type="none" w="med" len="med"/>
          </a:ln>
          <a:effectLst>
            <a:innerShdw blurRad="1270000" dist="50800" dir="13500000">
              <a:srgbClr val="000000">
                <a:alpha val="50000"/>
              </a:srgbClr>
            </a:innerShdw>
          </a:effectLst>
        </p:spPr>
        <p:txBody>
          <a:bodyPr lIns="204826" tIns="102413" rIns="204826" bIns="102413" anchor="ctr"/>
          <a:lstStyle/>
          <a:p>
            <a:pPr algn="ctr">
              <a:spcAft>
                <a:spcPts val="1344"/>
              </a:spcAft>
              <a:defRPr/>
            </a:pPr>
            <a:r>
              <a:rPr lang="ru-RU" sz="3400" b="1" kern="0" dirty="0" smtClean="0">
                <a:solidFill>
                  <a:srgbClr val="000000"/>
                </a:solidFill>
                <a:latin typeface="Arial" pitchFamily="34" charset="0"/>
                <a:cs typeface="Arial" pitchFamily="34" charset="0"/>
              </a:rPr>
              <a:t>Не все можно описать традиционными реляционныим и многомерными моделями данных </a:t>
            </a:r>
            <a:endParaRPr lang="en-US" sz="3400" b="1" kern="0" dirty="0">
              <a:latin typeface="Arial" pitchFamily="34" charset="0"/>
              <a:cs typeface="Arial" pitchFamily="34" charset="0"/>
            </a:endParaRPr>
          </a:p>
        </p:txBody>
      </p:sp>
      <p:sp>
        <p:nvSpPr>
          <p:cNvPr id="42" name="Rectangle 41"/>
          <p:cNvSpPr/>
          <p:nvPr/>
        </p:nvSpPr>
        <p:spPr>
          <a:xfrm>
            <a:off x="1219200" y="2336800"/>
            <a:ext cx="16306800" cy="3048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en-US" dirty="0">
              <a:solidFill>
                <a:schemeClr val="tx1"/>
              </a:solidFill>
              <a:latin typeface="Arial" pitchFamily="34" charset="0"/>
              <a:cs typeface="Arial" pitchFamily="34" charset="0"/>
            </a:endParaRPr>
          </a:p>
        </p:txBody>
      </p:sp>
      <p:sp>
        <p:nvSpPr>
          <p:cNvPr id="6" name="Rectangle 5"/>
          <p:cNvSpPr/>
          <p:nvPr/>
        </p:nvSpPr>
        <p:spPr>
          <a:xfrm>
            <a:off x="1219199" y="8902701"/>
            <a:ext cx="4904509" cy="3048000"/>
          </a:xfrm>
          <a:prstGeom prst="rect">
            <a:avLst/>
          </a:prstGeom>
          <a:solidFill>
            <a:srgbClr val="FF0000"/>
          </a:solidFill>
          <a:ln w="38100" cap="flat" cmpd="sng" algn="ctr">
            <a:noFill/>
            <a:prstDash val="solid"/>
            <a:round/>
            <a:headEnd type="none" w="med" len="med"/>
            <a:tailEnd type="none" w="med" len="med"/>
          </a:ln>
          <a:effectLst/>
        </p:spPr>
        <p:txBody>
          <a:bodyPr lIns="204826" tIns="102413" rIns="204826" bIns="102413" anchor="ctr"/>
          <a:lstStyle/>
          <a:p>
            <a:pPr algn="ctr">
              <a:defRPr/>
            </a:pPr>
            <a:r>
              <a:rPr lang="ru-RU" sz="4000" b="1" kern="0" dirty="0">
                <a:solidFill>
                  <a:schemeClr val="bg1"/>
                </a:solidFill>
                <a:latin typeface="Arial" pitchFamily="34" charset="0"/>
                <a:cs typeface="Arial" pitchFamily="34" charset="0"/>
              </a:rPr>
              <a:t>Больше непредвиденных запросов</a:t>
            </a:r>
            <a:endParaRPr lang="en-US" sz="4000" b="1" kern="0" dirty="0">
              <a:solidFill>
                <a:schemeClr val="bg1"/>
              </a:solidFill>
              <a:latin typeface="Arial" pitchFamily="34" charset="0"/>
              <a:cs typeface="Arial" pitchFamily="34" charset="0"/>
            </a:endParaRPr>
          </a:p>
        </p:txBody>
      </p:sp>
      <p:pic>
        <p:nvPicPr>
          <p:cNvPr id="24590" name="Picture 13"/>
          <p:cNvPicPr>
            <a:picLocks noChangeAspect="1"/>
          </p:cNvPicPr>
          <p:nvPr/>
        </p:nvPicPr>
        <p:blipFill>
          <a:blip r:embed="rId17" cstate="print"/>
          <a:srcRect/>
          <a:stretch>
            <a:fillRect/>
          </a:stretch>
        </p:blipFill>
        <p:spPr bwMode="auto">
          <a:xfrm>
            <a:off x="7604126" y="9512301"/>
            <a:ext cx="2159000" cy="1993899"/>
          </a:xfrm>
          <a:prstGeom prst="rect">
            <a:avLst/>
          </a:prstGeom>
          <a:noFill/>
          <a:ln w="9525">
            <a:noFill/>
            <a:miter lim="800000"/>
            <a:headEnd/>
            <a:tailEnd/>
          </a:ln>
        </p:spPr>
      </p:pic>
      <p:sp>
        <p:nvSpPr>
          <p:cNvPr id="15" name="Rectangle 14"/>
          <p:cNvSpPr/>
          <p:nvPr/>
        </p:nvSpPr>
        <p:spPr>
          <a:xfrm>
            <a:off x="11195095" y="8902275"/>
            <a:ext cx="6121790" cy="3048000"/>
          </a:xfrm>
          <a:prstGeom prst="rect">
            <a:avLst/>
          </a:prstGeom>
          <a:noFill/>
          <a:ln w="38100" cap="flat" cmpd="sng" algn="ctr">
            <a:noFill/>
            <a:prstDash val="solid"/>
            <a:round/>
            <a:headEnd type="none" w="med" len="med"/>
            <a:tailEnd type="none" w="med" len="med"/>
          </a:ln>
          <a:effectLst>
            <a:innerShdw blurRad="1270000" dist="50800" dir="13500000">
              <a:srgbClr val="000000">
                <a:alpha val="50000"/>
              </a:srgbClr>
            </a:innerShdw>
          </a:effectLst>
        </p:spPr>
        <p:txBody>
          <a:bodyPr lIns="204826" tIns="102413" rIns="204826" bIns="102413" anchor="ctr"/>
          <a:lstStyle/>
          <a:p>
            <a:pPr algn="ctr">
              <a:spcAft>
                <a:spcPts val="1344"/>
              </a:spcAft>
              <a:defRPr/>
            </a:pPr>
            <a:r>
              <a:rPr lang="ru-RU" sz="4400" b="1" kern="0" dirty="0" smtClean="0">
                <a:latin typeface="Arial" pitchFamily="34" charset="0"/>
                <a:cs typeface="Arial" pitchFamily="34" charset="0"/>
              </a:rPr>
              <a:t>Неизвестно, какую информацию можно запрашивать</a:t>
            </a:r>
            <a:endParaRPr lang="en-US" sz="4400" b="1" kern="0" dirty="0">
              <a:latin typeface="Arial" pitchFamily="34" charset="0"/>
              <a:cs typeface="Arial" pitchFamily="34" charset="0"/>
            </a:endParaRPr>
          </a:p>
        </p:txBody>
      </p:sp>
      <p:sp>
        <p:nvSpPr>
          <p:cNvPr id="43" name="Rectangle 42"/>
          <p:cNvSpPr/>
          <p:nvPr/>
        </p:nvSpPr>
        <p:spPr>
          <a:xfrm>
            <a:off x="1219200" y="8902701"/>
            <a:ext cx="16306800" cy="3048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en-US" dirty="0">
              <a:solidFill>
                <a:schemeClr val="tx1"/>
              </a:solidFill>
              <a:latin typeface="Arial" pitchFamily="34" charset="0"/>
              <a:cs typeface="Arial" pitchFamily="34" charset="0"/>
            </a:endParaRPr>
          </a:p>
        </p:txBody>
      </p:sp>
      <p:sp>
        <p:nvSpPr>
          <p:cNvPr id="7" name="Rectangle 6"/>
          <p:cNvSpPr/>
          <p:nvPr/>
        </p:nvSpPr>
        <p:spPr>
          <a:xfrm>
            <a:off x="1219200" y="5592235"/>
            <a:ext cx="4821382" cy="3048000"/>
          </a:xfrm>
          <a:prstGeom prst="rect">
            <a:avLst/>
          </a:prstGeom>
          <a:solidFill>
            <a:srgbClr val="FF0000"/>
          </a:solidFill>
          <a:ln w="38100" cap="flat" cmpd="sng" algn="ctr">
            <a:noFill/>
            <a:prstDash val="solid"/>
            <a:round/>
            <a:headEnd type="none" w="med" len="med"/>
            <a:tailEnd type="none" w="med" len="med"/>
          </a:ln>
          <a:effectLst/>
        </p:spPr>
        <p:txBody>
          <a:bodyPr lIns="204826" tIns="102413" rIns="204826" bIns="102413" anchor="ctr"/>
          <a:lstStyle/>
          <a:p>
            <a:pPr algn="ctr">
              <a:defRPr/>
            </a:pPr>
            <a:r>
              <a:rPr lang="ru-RU" sz="4500" b="1" kern="0" dirty="0" smtClean="0">
                <a:solidFill>
                  <a:schemeClr val="bg1"/>
                </a:solidFill>
                <a:latin typeface="Arial" pitchFamily="34" charset="0"/>
                <a:cs typeface="Arial" pitchFamily="34" charset="0"/>
              </a:rPr>
              <a:t>Большая скорость изменения</a:t>
            </a:r>
            <a:endParaRPr lang="en-US" sz="4500" b="1" kern="0" dirty="0">
              <a:solidFill>
                <a:schemeClr val="bg1"/>
              </a:solidFill>
              <a:latin typeface="Arial" pitchFamily="34" charset="0"/>
              <a:cs typeface="Arial" pitchFamily="34" charset="0"/>
            </a:endParaRPr>
          </a:p>
        </p:txBody>
      </p:sp>
      <p:sp>
        <p:nvSpPr>
          <p:cNvPr id="16" name="Rectangle 15"/>
          <p:cNvSpPr/>
          <p:nvPr/>
        </p:nvSpPr>
        <p:spPr>
          <a:xfrm>
            <a:off x="10933892" y="5590845"/>
            <a:ext cx="6468348" cy="3048000"/>
          </a:xfrm>
          <a:prstGeom prst="rect">
            <a:avLst/>
          </a:prstGeom>
          <a:noFill/>
          <a:ln w="38100" cap="flat" cmpd="sng" algn="ctr">
            <a:noFill/>
            <a:prstDash val="solid"/>
            <a:round/>
            <a:headEnd type="none" w="med" len="med"/>
            <a:tailEnd type="none" w="med" len="med"/>
          </a:ln>
          <a:effectLst>
            <a:innerShdw blurRad="1270000" dist="50800" dir="13500000">
              <a:srgbClr val="000000">
                <a:alpha val="50000"/>
              </a:srgbClr>
            </a:innerShdw>
          </a:effectLst>
        </p:spPr>
        <p:txBody>
          <a:bodyPr lIns="204826" tIns="102413" rIns="204826" bIns="102413" anchor="ctr"/>
          <a:lstStyle/>
          <a:p>
            <a:pPr algn="ctr">
              <a:spcAft>
                <a:spcPts val="1344"/>
              </a:spcAft>
              <a:defRPr/>
            </a:pPr>
            <a:r>
              <a:rPr lang="ru-RU" b="1" kern="0" dirty="0" smtClean="0">
                <a:solidFill>
                  <a:srgbClr val="000000"/>
                </a:solidFill>
                <a:latin typeface="Arial" pitchFamily="34" charset="0"/>
                <a:cs typeface="Arial" pitchFamily="34" charset="0"/>
              </a:rPr>
              <a:t>Нельзя ориентироваться на заранее установленную модель данных</a:t>
            </a:r>
            <a:endParaRPr lang="en-US" b="1" kern="0" dirty="0">
              <a:solidFill>
                <a:srgbClr val="000000"/>
              </a:solidFill>
              <a:latin typeface="Arial" pitchFamily="34" charset="0"/>
              <a:cs typeface="Arial" pitchFamily="34" charset="0"/>
            </a:endParaRPr>
          </a:p>
        </p:txBody>
      </p:sp>
      <p:grpSp>
        <p:nvGrpSpPr>
          <p:cNvPr id="2" name="Group 38"/>
          <p:cNvGrpSpPr>
            <a:grpSpLocks/>
          </p:cNvGrpSpPr>
          <p:nvPr/>
        </p:nvGrpSpPr>
        <p:grpSpPr bwMode="auto">
          <a:xfrm>
            <a:off x="6604001" y="5795435"/>
            <a:ext cx="4159250" cy="2264832"/>
            <a:chOff x="179388" y="2953204"/>
            <a:chExt cx="3927475" cy="1470025"/>
          </a:xfrm>
        </p:grpSpPr>
        <p:grpSp>
          <p:nvGrpSpPr>
            <p:cNvPr id="3" name="Group 22"/>
            <p:cNvGrpSpPr>
              <a:grpSpLocks/>
            </p:cNvGrpSpPr>
            <p:nvPr/>
          </p:nvGrpSpPr>
          <p:grpSpPr bwMode="auto">
            <a:xfrm>
              <a:off x="684214" y="2953204"/>
              <a:ext cx="533400" cy="533400"/>
              <a:chOff x="2544" y="2160"/>
              <a:chExt cx="336" cy="336"/>
            </a:xfrm>
            <a:solidFill>
              <a:schemeClr val="tx2">
                <a:lumMod val="60000"/>
                <a:lumOff val="40000"/>
              </a:schemeClr>
            </a:solidFill>
            <a:effectLst/>
          </p:grpSpPr>
          <p:sp>
            <p:nvSpPr>
              <p:cNvPr id="40" name="AutoShape 23"/>
              <p:cNvSpPr>
                <a:spLocks noChangeArrowheads="1"/>
              </p:cNvSpPr>
              <p:nvPr/>
            </p:nvSpPr>
            <p:spPr bwMode="auto">
              <a:xfrm>
                <a:off x="2544" y="2160"/>
                <a:ext cx="336" cy="336"/>
              </a:xfrm>
              <a:custGeom>
                <a:avLst/>
                <a:gdLst>
                  <a:gd name="G0" fmla="+- 0 0 0"/>
                  <a:gd name="G1" fmla="+- -8814327 0 0"/>
                  <a:gd name="G2" fmla="+- 0 0 -8814327"/>
                  <a:gd name="G3" fmla="+- 10800 0 0"/>
                  <a:gd name="G4" fmla="+- 0 0 0"/>
                  <a:gd name="T0" fmla="*/ 360 256 1"/>
                  <a:gd name="T1" fmla="*/ 0 256 1"/>
                  <a:gd name="G5" fmla="+- G2 T0 T1"/>
                  <a:gd name="G6" fmla="?: G2 G2 G5"/>
                  <a:gd name="G7" fmla="+- 0 0 G6"/>
                  <a:gd name="G8" fmla="+- 5400 0 0"/>
                  <a:gd name="G9" fmla="+- 0 0 -8814327"/>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8814327"/>
                  <a:gd name="G36" fmla="sin G34 -8814327"/>
                  <a:gd name="G37" fmla="+/ -8814327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976 w 21600"/>
                  <a:gd name="T5" fmla="*/ 840 h 21600"/>
                  <a:gd name="T6" fmla="*/ 5123 w 21600"/>
                  <a:gd name="T7" fmla="*/ 5022 h 21600"/>
                  <a:gd name="T8" fmla="*/ 12888 w 21600"/>
                  <a:gd name="T9" fmla="*/ 582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384" y="5399"/>
                      <a:pt x="8025" y="5955"/>
                      <a:pt x="7015" y="6948"/>
                    </a:cubicBezTo>
                    <a:lnTo>
                      <a:pt x="3230" y="3096"/>
                    </a:lnTo>
                    <a:cubicBezTo>
                      <a:pt x="5250" y="1111"/>
                      <a:pt x="796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50000"/>
                  </a:spcBef>
                  <a:defRPr/>
                </a:pPr>
                <a:endParaRPr lang="en-US" dirty="0">
                  <a:solidFill>
                    <a:prstClr val="black"/>
                  </a:solidFill>
                  <a:latin typeface="Arial" pitchFamily="34" charset="0"/>
                  <a:cs typeface="Arial" pitchFamily="34" charset="0"/>
                </a:endParaRPr>
              </a:p>
            </p:txBody>
          </p:sp>
          <p:sp>
            <p:nvSpPr>
              <p:cNvPr id="41" name="AutoShape 24"/>
              <p:cNvSpPr>
                <a:spLocks noChangeArrowheads="1"/>
              </p:cNvSpPr>
              <p:nvPr/>
            </p:nvSpPr>
            <p:spPr bwMode="auto">
              <a:xfrm rot="10800000">
                <a:off x="2544" y="2160"/>
                <a:ext cx="336" cy="336"/>
              </a:xfrm>
              <a:custGeom>
                <a:avLst/>
                <a:gdLst>
                  <a:gd name="T0" fmla="*/ 233 w 21600"/>
                  <a:gd name="T1" fmla="*/ 13 h 21600"/>
                  <a:gd name="T2" fmla="*/ 80 w 21600"/>
                  <a:gd name="T3" fmla="*/ 78 h 21600"/>
                  <a:gd name="T4" fmla="*/ 201 w 21600"/>
                  <a:gd name="T5" fmla="*/ 91 h 21600"/>
                  <a:gd name="T6" fmla="*/ 378 w 21600"/>
                  <a:gd name="T7" fmla="*/ 168 h 21600"/>
                  <a:gd name="T8" fmla="*/ 294 w 21600"/>
                  <a:gd name="T9" fmla="*/ 252 h 21600"/>
                  <a:gd name="T10" fmla="*/ 210 w 21600"/>
                  <a:gd name="T11" fmla="*/ 168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396" y="5399"/>
                      <a:pt x="8048" y="5946"/>
                      <a:pt x="7041" y="6922"/>
                    </a:cubicBezTo>
                    <a:lnTo>
                      <a:pt x="3282" y="3045"/>
                    </a:lnTo>
                    <a:cubicBezTo>
                      <a:pt x="5297" y="1092"/>
                      <a:pt x="799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rot="10800000" wrap="none" anchor="ctr"/>
              <a:lstStyle/>
              <a:p>
                <a:pPr eaLnBrk="0" hangingPunct="0">
                  <a:spcBef>
                    <a:spcPct val="50000"/>
                  </a:spcBef>
                  <a:defRPr/>
                </a:pPr>
                <a:endParaRPr lang="en-US" dirty="0">
                  <a:solidFill>
                    <a:prstClr val="black"/>
                  </a:solidFill>
                  <a:latin typeface="Arial" pitchFamily="34" charset="0"/>
                  <a:cs typeface="Arial" pitchFamily="34" charset="0"/>
                </a:endParaRPr>
              </a:p>
            </p:txBody>
          </p:sp>
        </p:grpSp>
        <p:grpSp>
          <p:nvGrpSpPr>
            <p:cNvPr id="4" name="Group 25"/>
            <p:cNvGrpSpPr>
              <a:grpSpLocks/>
            </p:cNvGrpSpPr>
            <p:nvPr/>
          </p:nvGrpSpPr>
          <p:grpSpPr bwMode="auto">
            <a:xfrm>
              <a:off x="1714501" y="2953204"/>
              <a:ext cx="533400" cy="533400"/>
              <a:chOff x="3264" y="2160"/>
              <a:chExt cx="336" cy="336"/>
            </a:xfrm>
            <a:solidFill>
              <a:schemeClr val="tx2">
                <a:lumMod val="60000"/>
                <a:lumOff val="40000"/>
              </a:schemeClr>
            </a:solidFill>
            <a:effectLst/>
          </p:grpSpPr>
          <p:sp>
            <p:nvSpPr>
              <p:cNvPr id="38" name="AutoShape 26"/>
              <p:cNvSpPr>
                <a:spLocks noChangeArrowheads="1"/>
              </p:cNvSpPr>
              <p:nvPr/>
            </p:nvSpPr>
            <p:spPr bwMode="auto">
              <a:xfrm>
                <a:off x="3264" y="2160"/>
                <a:ext cx="336" cy="336"/>
              </a:xfrm>
              <a:custGeom>
                <a:avLst/>
                <a:gdLst>
                  <a:gd name="G0" fmla="+- 0 0 0"/>
                  <a:gd name="G1" fmla="+- -8814327 0 0"/>
                  <a:gd name="G2" fmla="+- 0 0 -8814327"/>
                  <a:gd name="G3" fmla="+- 10800 0 0"/>
                  <a:gd name="G4" fmla="+- 0 0 0"/>
                  <a:gd name="T0" fmla="*/ 360 256 1"/>
                  <a:gd name="T1" fmla="*/ 0 256 1"/>
                  <a:gd name="G5" fmla="+- G2 T0 T1"/>
                  <a:gd name="G6" fmla="?: G2 G2 G5"/>
                  <a:gd name="G7" fmla="+- 0 0 G6"/>
                  <a:gd name="G8" fmla="+- 5400 0 0"/>
                  <a:gd name="G9" fmla="+- 0 0 -8814327"/>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8814327"/>
                  <a:gd name="G36" fmla="sin G34 -8814327"/>
                  <a:gd name="G37" fmla="+/ -8814327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976 w 21600"/>
                  <a:gd name="T5" fmla="*/ 840 h 21600"/>
                  <a:gd name="T6" fmla="*/ 5123 w 21600"/>
                  <a:gd name="T7" fmla="*/ 5022 h 21600"/>
                  <a:gd name="T8" fmla="*/ 12888 w 21600"/>
                  <a:gd name="T9" fmla="*/ 582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384" y="5399"/>
                      <a:pt x="8025" y="5955"/>
                      <a:pt x="7015" y="6948"/>
                    </a:cubicBezTo>
                    <a:lnTo>
                      <a:pt x="3230" y="3096"/>
                    </a:lnTo>
                    <a:cubicBezTo>
                      <a:pt x="5250" y="1111"/>
                      <a:pt x="796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50000"/>
                  </a:spcBef>
                  <a:defRPr/>
                </a:pPr>
                <a:endParaRPr lang="en-US" dirty="0">
                  <a:solidFill>
                    <a:prstClr val="black"/>
                  </a:solidFill>
                  <a:latin typeface="Arial" pitchFamily="34" charset="0"/>
                  <a:cs typeface="Arial" pitchFamily="34" charset="0"/>
                </a:endParaRPr>
              </a:p>
            </p:txBody>
          </p:sp>
          <p:sp>
            <p:nvSpPr>
              <p:cNvPr id="39" name="AutoShape 27"/>
              <p:cNvSpPr>
                <a:spLocks noChangeArrowheads="1"/>
              </p:cNvSpPr>
              <p:nvPr/>
            </p:nvSpPr>
            <p:spPr bwMode="auto">
              <a:xfrm rot="10800000">
                <a:off x="3264" y="2160"/>
                <a:ext cx="336" cy="336"/>
              </a:xfrm>
              <a:custGeom>
                <a:avLst/>
                <a:gdLst>
                  <a:gd name="T0" fmla="*/ 233 w 21600"/>
                  <a:gd name="T1" fmla="*/ 13 h 21600"/>
                  <a:gd name="T2" fmla="*/ 80 w 21600"/>
                  <a:gd name="T3" fmla="*/ 78 h 21600"/>
                  <a:gd name="T4" fmla="*/ 201 w 21600"/>
                  <a:gd name="T5" fmla="*/ 91 h 21600"/>
                  <a:gd name="T6" fmla="*/ 378 w 21600"/>
                  <a:gd name="T7" fmla="*/ 168 h 21600"/>
                  <a:gd name="T8" fmla="*/ 294 w 21600"/>
                  <a:gd name="T9" fmla="*/ 252 h 21600"/>
                  <a:gd name="T10" fmla="*/ 210 w 21600"/>
                  <a:gd name="T11" fmla="*/ 168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396" y="5399"/>
                      <a:pt x="8048" y="5946"/>
                      <a:pt x="7041" y="6922"/>
                    </a:cubicBezTo>
                    <a:lnTo>
                      <a:pt x="3282" y="3045"/>
                    </a:lnTo>
                    <a:cubicBezTo>
                      <a:pt x="5297" y="1092"/>
                      <a:pt x="799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rot="10800000" wrap="none" anchor="ctr"/>
              <a:lstStyle/>
              <a:p>
                <a:pPr eaLnBrk="0" hangingPunct="0">
                  <a:spcBef>
                    <a:spcPct val="50000"/>
                  </a:spcBef>
                  <a:defRPr/>
                </a:pPr>
                <a:endParaRPr lang="en-US" dirty="0">
                  <a:solidFill>
                    <a:prstClr val="black"/>
                  </a:solidFill>
                  <a:latin typeface="Arial" pitchFamily="34" charset="0"/>
                  <a:cs typeface="Arial" pitchFamily="34" charset="0"/>
                </a:endParaRPr>
              </a:p>
            </p:txBody>
          </p:sp>
        </p:grpSp>
        <p:grpSp>
          <p:nvGrpSpPr>
            <p:cNvPr id="8" name="Group 28"/>
            <p:cNvGrpSpPr>
              <a:grpSpLocks/>
            </p:cNvGrpSpPr>
            <p:nvPr/>
          </p:nvGrpSpPr>
          <p:grpSpPr bwMode="auto">
            <a:xfrm>
              <a:off x="2781301" y="2953204"/>
              <a:ext cx="533400" cy="533400"/>
              <a:chOff x="4080" y="2160"/>
              <a:chExt cx="336" cy="336"/>
            </a:xfrm>
            <a:solidFill>
              <a:schemeClr val="tx2">
                <a:lumMod val="60000"/>
                <a:lumOff val="40000"/>
              </a:schemeClr>
            </a:solidFill>
            <a:effectLst/>
          </p:grpSpPr>
          <p:sp>
            <p:nvSpPr>
              <p:cNvPr id="36" name="AutoShape 29"/>
              <p:cNvSpPr>
                <a:spLocks noChangeArrowheads="1"/>
              </p:cNvSpPr>
              <p:nvPr/>
            </p:nvSpPr>
            <p:spPr bwMode="auto">
              <a:xfrm>
                <a:off x="4080" y="2160"/>
                <a:ext cx="336" cy="336"/>
              </a:xfrm>
              <a:custGeom>
                <a:avLst/>
                <a:gdLst>
                  <a:gd name="G0" fmla="+- 0 0 0"/>
                  <a:gd name="G1" fmla="+- -8814327 0 0"/>
                  <a:gd name="G2" fmla="+- 0 0 -8814327"/>
                  <a:gd name="G3" fmla="+- 10800 0 0"/>
                  <a:gd name="G4" fmla="+- 0 0 0"/>
                  <a:gd name="T0" fmla="*/ 360 256 1"/>
                  <a:gd name="T1" fmla="*/ 0 256 1"/>
                  <a:gd name="G5" fmla="+- G2 T0 T1"/>
                  <a:gd name="G6" fmla="?: G2 G2 G5"/>
                  <a:gd name="G7" fmla="+- 0 0 G6"/>
                  <a:gd name="G8" fmla="+- 5400 0 0"/>
                  <a:gd name="G9" fmla="+- 0 0 -8814327"/>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8814327"/>
                  <a:gd name="G36" fmla="sin G34 -8814327"/>
                  <a:gd name="G37" fmla="+/ -8814327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976 w 21600"/>
                  <a:gd name="T5" fmla="*/ 840 h 21600"/>
                  <a:gd name="T6" fmla="*/ 5123 w 21600"/>
                  <a:gd name="T7" fmla="*/ 5022 h 21600"/>
                  <a:gd name="T8" fmla="*/ 12888 w 21600"/>
                  <a:gd name="T9" fmla="*/ 582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384" y="5399"/>
                      <a:pt x="8025" y="5955"/>
                      <a:pt x="7015" y="6948"/>
                    </a:cubicBezTo>
                    <a:lnTo>
                      <a:pt x="3230" y="3096"/>
                    </a:lnTo>
                    <a:cubicBezTo>
                      <a:pt x="5250" y="1111"/>
                      <a:pt x="796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spcBef>
                    <a:spcPct val="50000"/>
                  </a:spcBef>
                  <a:defRPr/>
                </a:pPr>
                <a:endParaRPr lang="en-US" dirty="0">
                  <a:solidFill>
                    <a:prstClr val="black"/>
                  </a:solidFill>
                  <a:latin typeface="Arial" pitchFamily="34" charset="0"/>
                  <a:cs typeface="Arial" pitchFamily="34" charset="0"/>
                </a:endParaRPr>
              </a:p>
            </p:txBody>
          </p:sp>
          <p:sp>
            <p:nvSpPr>
              <p:cNvPr id="37" name="AutoShape 30"/>
              <p:cNvSpPr>
                <a:spLocks noChangeArrowheads="1"/>
              </p:cNvSpPr>
              <p:nvPr/>
            </p:nvSpPr>
            <p:spPr bwMode="auto">
              <a:xfrm rot="10800000">
                <a:off x="4080" y="2160"/>
                <a:ext cx="336" cy="336"/>
              </a:xfrm>
              <a:custGeom>
                <a:avLst/>
                <a:gdLst>
                  <a:gd name="T0" fmla="*/ 233 w 21600"/>
                  <a:gd name="T1" fmla="*/ 13 h 21600"/>
                  <a:gd name="T2" fmla="*/ 80 w 21600"/>
                  <a:gd name="T3" fmla="*/ 78 h 21600"/>
                  <a:gd name="T4" fmla="*/ 201 w 21600"/>
                  <a:gd name="T5" fmla="*/ 91 h 21600"/>
                  <a:gd name="T6" fmla="*/ 378 w 21600"/>
                  <a:gd name="T7" fmla="*/ 168 h 21600"/>
                  <a:gd name="T8" fmla="*/ 294 w 21600"/>
                  <a:gd name="T9" fmla="*/ 252 h 21600"/>
                  <a:gd name="T10" fmla="*/ 210 w 21600"/>
                  <a:gd name="T11" fmla="*/ 168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396" y="5399"/>
                      <a:pt x="8048" y="5946"/>
                      <a:pt x="7041" y="6922"/>
                    </a:cubicBezTo>
                    <a:lnTo>
                      <a:pt x="3282" y="3045"/>
                    </a:lnTo>
                    <a:cubicBezTo>
                      <a:pt x="5297" y="1092"/>
                      <a:pt x="799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rot="10800000" wrap="none" anchor="ctr"/>
              <a:lstStyle/>
              <a:p>
                <a:pPr eaLnBrk="0" hangingPunct="0">
                  <a:spcBef>
                    <a:spcPct val="50000"/>
                  </a:spcBef>
                  <a:defRPr/>
                </a:pPr>
                <a:endParaRPr lang="en-US" dirty="0">
                  <a:solidFill>
                    <a:prstClr val="black"/>
                  </a:solidFill>
                  <a:latin typeface="Arial" pitchFamily="34" charset="0"/>
                  <a:cs typeface="Arial" pitchFamily="34" charset="0"/>
                </a:endParaRPr>
              </a:p>
            </p:txBody>
          </p:sp>
        </p:grpSp>
        <p:sp>
          <p:nvSpPr>
            <p:cNvPr id="24607" name="AutoShape 31"/>
            <p:cNvSpPr>
              <a:spLocks noChangeArrowheads="1"/>
            </p:cNvSpPr>
            <p:nvPr/>
          </p:nvSpPr>
          <p:spPr bwMode="auto">
            <a:xfrm rot="-5400000">
              <a:off x="230981" y="3054011"/>
              <a:ext cx="301625" cy="404812"/>
            </a:xfrm>
            <a:prstGeom prst="downArrow">
              <a:avLst>
                <a:gd name="adj1" fmla="val 49454"/>
                <a:gd name="adj2" fmla="val 60712"/>
              </a:avLst>
            </a:prstGeom>
            <a:gradFill rotWithShape="1">
              <a:gsLst>
                <a:gs pos="0">
                  <a:schemeClr val="bg2">
                    <a:alpha val="0"/>
                  </a:schemeClr>
                </a:gs>
                <a:gs pos="100000">
                  <a:srgbClr val="868686"/>
                </a:gs>
              </a:gsLst>
              <a:lin ang="5400000" scaled="1"/>
            </a:gradFill>
            <a:ln w="9525">
              <a:noFill/>
              <a:miter lim="800000"/>
              <a:headEnd/>
              <a:tailEnd/>
            </a:ln>
          </p:spPr>
          <p:txBody>
            <a:bodyPr rot="10800000" wrap="none" anchor="ctr"/>
            <a:lstStyle/>
            <a:p>
              <a:pPr eaLnBrk="0" hangingPunct="0">
                <a:spcBef>
                  <a:spcPct val="50000"/>
                </a:spcBef>
              </a:pPr>
              <a:endParaRPr lang="en-US">
                <a:solidFill>
                  <a:srgbClr val="000000"/>
                </a:solidFill>
              </a:endParaRPr>
            </a:p>
          </p:txBody>
        </p:sp>
        <p:sp>
          <p:nvSpPr>
            <p:cNvPr id="24608" name="AutoShape 32"/>
            <p:cNvSpPr>
              <a:spLocks noChangeArrowheads="1"/>
            </p:cNvSpPr>
            <p:nvPr/>
          </p:nvSpPr>
          <p:spPr bwMode="auto">
            <a:xfrm rot="-5400000">
              <a:off x="3431381" y="3054011"/>
              <a:ext cx="301625" cy="404812"/>
            </a:xfrm>
            <a:prstGeom prst="downArrow">
              <a:avLst>
                <a:gd name="adj1" fmla="val 49454"/>
                <a:gd name="adj2" fmla="val 60712"/>
              </a:avLst>
            </a:prstGeom>
            <a:gradFill rotWithShape="1">
              <a:gsLst>
                <a:gs pos="0">
                  <a:schemeClr val="bg2">
                    <a:alpha val="0"/>
                  </a:schemeClr>
                </a:gs>
                <a:gs pos="100000">
                  <a:srgbClr val="868686"/>
                </a:gs>
              </a:gsLst>
              <a:lin ang="5400000" scaled="1"/>
            </a:gradFill>
            <a:ln w="9525">
              <a:noFill/>
              <a:miter lim="800000"/>
              <a:headEnd/>
              <a:tailEnd/>
            </a:ln>
          </p:spPr>
          <p:txBody>
            <a:bodyPr rot="10800000" wrap="none" anchor="ctr"/>
            <a:lstStyle/>
            <a:p>
              <a:pPr eaLnBrk="0" hangingPunct="0">
                <a:spcBef>
                  <a:spcPct val="50000"/>
                </a:spcBef>
              </a:pPr>
              <a:endParaRPr lang="en-US">
                <a:solidFill>
                  <a:srgbClr val="000000"/>
                </a:solidFill>
              </a:endParaRPr>
            </a:p>
          </p:txBody>
        </p:sp>
        <p:sp>
          <p:nvSpPr>
            <p:cNvPr id="24609" name="AutoShape 38"/>
            <p:cNvSpPr>
              <a:spLocks noChangeArrowheads="1"/>
            </p:cNvSpPr>
            <p:nvPr/>
          </p:nvSpPr>
          <p:spPr bwMode="auto">
            <a:xfrm rot="-5400000">
              <a:off x="1297781" y="3054011"/>
              <a:ext cx="301625" cy="404812"/>
            </a:xfrm>
            <a:prstGeom prst="downArrow">
              <a:avLst>
                <a:gd name="adj1" fmla="val 49454"/>
                <a:gd name="adj2" fmla="val 60712"/>
              </a:avLst>
            </a:prstGeom>
            <a:gradFill rotWithShape="1">
              <a:gsLst>
                <a:gs pos="0">
                  <a:schemeClr val="bg2">
                    <a:alpha val="0"/>
                  </a:schemeClr>
                </a:gs>
                <a:gs pos="100000">
                  <a:srgbClr val="868686"/>
                </a:gs>
              </a:gsLst>
              <a:lin ang="5400000" scaled="1"/>
            </a:gradFill>
            <a:ln w="9525">
              <a:noFill/>
              <a:miter lim="800000"/>
              <a:headEnd/>
              <a:tailEnd/>
            </a:ln>
          </p:spPr>
          <p:txBody>
            <a:bodyPr rot="10800000" wrap="none" anchor="ctr"/>
            <a:lstStyle/>
            <a:p>
              <a:pPr eaLnBrk="0" hangingPunct="0">
                <a:spcBef>
                  <a:spcPct val="50000"/>
                </a:spcBef>
              </a:pPr>
              <a:endParaRPr lang="en-US">
                <a:solidFill>
                  <a:srgbClr val="000000"/>
                </a:solidFill>
              </a:endParaRPr>
            </a:p>
          </p:txBody>
        </p:sp>
        <p:pic>
          <p:nvPicPr>
            <p:cNvPr id="24610" name="Picture 97" descr="arrow3"/>
            <p:cNvPicPr>
              <a:picLocks noChangeAspect="1" noChangeArrowheads="1"/>
            </p:cNvPicPr>
            <p:nvPr>
              <p:custDataLst>
                <p:tags r:id="rId2"/>
              </p:custDataLst>
            </p:nvPr>
          </p:nvPicPr>
          <p:blipFill>
            <a:blip r:embed="rId18" cstate="print"/>
            <a:srcRect/>
            <a:stretch>
              <a:fillRect/>
            </a:stretch>
          </p:blipFill>
          <p:spPr bwMode="auto">
            <a:xfrm rot="7213467" flipH="1">
              <a:off x="831056" y="3215936"/>
              <a:ext cx="455613" cy="539750"/>
            </a:xfrm>
            <a:prstGeom prst="rect">
              <a:avLst/>
            </a:prstGeom>
            <a:noFill/>
            <a:ln w="9525">
              <a:noFill/>
              <a:miter lim="800000"/>
              <a:headEnd/>
              <a:tailEnd/>
            </a:ln>
          </p:spPr>
        </p:pic>
        <p:pic>
          <p:nvPicPr>
            <p:cNvPr id="24611" name="Picture 97" descr="arrow3"/>
            <p:cNvPicPr>
              <a:picLocks noChangeAspect="1" noChangeArrowheads="1"/>
            </p:cNvPicPr>
            <p:nvPr>
              <p:custDataLst>
                <p:tags r:id="rId3"/>
              </p:custDataLst>
            </p:nvPr>
          </p:nvPicPr>
          <p:blipFill>
            <a:blip r:embed="rId18" cstate="print"/>
            <a:srcRect/>
            <a:stretch>
              <a:fillRect/>
            </a:stretch>
          </p:blipFill>
          <p:spPr bwMode="auto">
            <a:xfrm rot="7213467" flipH="1">
              <a:off x="1897856" y="3215936"/>
              <a:ext cx="455613" cy="539750"/>
            </a:xfrm>
            <a:prstGeom prst="rect">
              <a:avLst/>
            </a:prstGeom>
            <a:noFill/>
            <a:ln w="9525">
              <a:noFill/>
              <a:miter lim="800000"/>
              <a:headEnd/>
              <a:tailEnd/>
            </a:ln>
          </p:spPr>
        </p:pic>
        <p:pic>
          <p:nvPicPr>
            <p:cNvPr id="24612" name="Picture 97" descr="arrow3"/>
            <p:cNvPicPr>
              <a:picLocks noChangeAspect="1" noChangeArrowheads="1"/>
            </p:cNvPicPr>
            <p:nvPr>
              <p:custDataLst>
                <p:tags r:id="rId4"/>
              </p:custDataLst>
            </p:nvPr>
          </p:nvPicPr>
          <p:blipFill>
            <a:blip r:embed="rId18" cstate="print"/>
            <a:srcRect/>
            <a:stretch>
              <a:fillRect/>
            </a:stretch>
          </p:blipFill>
          <p:spPr bwMode="auto">
            <a:xfrm rot="7213467" flipH="1">
              <a:off x="2964656" y="3215936"/>
              <a:ext cx="455613" cy="539750"/>
            </a:xfrm>
            <a:prstGeom prst="rect">
              <a:avLst/>
            </a:prstGeom>
            <a:noFill/>
            <a:ln w="9525">
              <a:noFill/>
              <a:miter lim="800000"/>
              <a:headEnd/>
              <a:tailEnd/>
            </a:ln>
          </p:spPr>
        </p:pic>
        <p:pic>
          <p:nvPicPr>
            <p:cNvPr id="27" name="Picture 47" descr="LandingPage_Generic_design"/>
            <p:cNvPicPr>
              <a:picLocks noChangeAspect="1" noChangeArrowheads="1"/>
            </p:cNvPicPr>
            <p:nvPr>
              <p:custDataLst>
                <p:tags r:id="rId5"/>
              </p:custDataLst>
            </p:nvPr>
          </p:nvPicPr>
          <p:blipFill>
            <a:blip r:embed="rId19" cstate="print"/>
            <a:srcRect l="1472" t="15532" r="2032" b="4929"/>
            <a:stretch>
              <a:fillRect/>
            </a:stretch>
          </p:blipFill>
          <p:spPr bwMode="auto">
            <a:xfrm>
              <a:off x="761014" y="3826976"/>
              <a:ext cx="686560" cy="423148"/>
            </a:xfrm>
            <a:prstGeom prst="rect">
              <a:avLst/>
            </a:prstGeom>
            <a:ln>
              <a:noFill/>
            </a:ln>
            <a:effectLst>
              <a:outerShdw blurRad="292100" dist="139700" dir="2700000" algn="tl" rotWithShape="0">
                <a:srgbClr val="333333">
                  <a:alpha val="65000"/>
                </a:srgbClr>
              </a:outerShdw>
            </a:effectLst>
          </p:spPr>
        </p:pic>
        <p:grpSp>
          <p:nvGrpSpPr>
            <p:cNvPr id="9" name="Group 54"/>
            <p:cNvGrpSpPr>
              <a:grpSpLocks/>
            </p:cNvGrpSpPr>
            <p:nvPr/>
          </p:nvGrpSpPr>
          <p:grpSpPr bwMode="auto">
            <a:xfrm>
              <a:off x="1822450" y="3826329"/>
              <a:ext cx="844550" cy="536575"/>
              <a:chOff x="6089650" y="3810000"/>
              <a:chExt cx="844550" cy="536575"/>
            </a:xfrm>
          </p:grpSpPr>
          <p:pic>
            <p:nvPicPr>
              <p:cNvPr id="34" name="Picture 48"/>
              <p:cNvPicPr>
                <a:picLocks noChangeAspect="1" noChangeArrowheads="1"/>
              </p:cNvPicPr>
              <p:nvPr>
                <p:custDataLst>
                  <p:tags r:id="rId9"/>
                </p:custDataLst>
              </p:nvPr>
            </p:nvPicPr>
            <p:blipFill>
              <a:blip r:embed="rId20" cstate="print"/>
              <a:srcRect/>
              <a:stretch>
                <a:fillRect/>
              </a:stretch>
            </p:blipFill>
            <p:spPr bwMode="auto">
              <a:xfrm>
                <a:off x="6248430" y="3810647"/>
                <a:ext cx="686558" cy="425895"/>
              </a:xfrm>
              <a:prstGeom prst="rect">
                <a:avLst/>
              </a:prstGeom>
              <a:ln>
                <a:noFill/>
              </a:ln>
              <a:effectLst>
                <a:outerShdw blurRad="292100" dist="139700" dir="2700000" algn="tl" rotWithShape="0">
                  <a:srgbClr val="333333">
                    <a:alpha val="65000"/>
                  </a:srgbClr>
                </a:outerShdw>
              </a:effectLst>
            </p:spPr>
          </p:pic>
          <p:pic>
            <p:nvPicPr>
              <p:cNvPr id="35" name="Picture 34" descr="LandingPage_Generic_design"/>
              <p:cNvPicPr>
                <a:picLocks noChangeAspect="1" noChangeArrowheads="1"/>
              </p:cNvPicPr>
              <p:nvPr>
                <p:custDataLst>
                  <p:tags r:id="rId10"/>
                </p:custDataLst>
              </p:nvPr>
            </p:nvPicPr>
            <p:blipFill>
              <a:blip r:embed="rId21" cstate="print"/>
              <a:srcRect l="1472" t="15532" r="2032" b="4929"/>
              <a:stretch>
                <a:fillRect/>
              </a:stretch>
            </p:blipFill>
            <p:spPr bwMode="auto">
              <a:xfrm>
                <a:off x="6089531" y="3920556"/>
                <a:ext cx="686560" cy="425895"/>
              </a:xfrm>
              <a:prstGeom prst="rect">
                <a:avLst/>
              </a:prstGeom>
              <a:ln>
                <a:noFill/>
              </a:ln>
              <a:effectLst>
                <a:outerShdw blurRad="292100" dist="139700" dir="2700000" algn="tl" rotWithShape="0">
                  <a:srgbClr val="333333">
                    <a:alpha val="65000"/>
                  </a:srgbClr>
                </a:outerShdw>
              </a:effectLst>
            </p:spPr>
          </p:pic>
        </p:grpSp>
        <p:grpSp>
          <p:nvGrpSpPr>
            <p:cNvPr id="10" name="Group 55"/>
            <p:cNvGrpSpPr>
              <a:grpSpLocks/>
            </p:cNvGrpSpPr>
            <p:nvPr/>
          </p:nvGrpSpPr>
          <p:grpSpPr bwMode="auto">
            <a:xfrm>
              <a:off x="2992438" y="3818392"/>
              <a:ext cx="1114425" cy="604837"/>
              <a:chOff x="7259638" y="3802063"/>
              <a:chExt cx="1114425" cy="604837"/>
            </a:xfrm>
          </p:grpSpPr>
          <p:pic>
            <p:nvPicPr>
              <p:cNvPr id="31" name="Picture 49"/>
              <p:cNvPicPr>
                <a:picLocks noChangeAspect="1" noChangeArrowheads="1"/>
              </p:cNvPicPr>
              <p:nvPr>
                <p:custDataLst>
                  <p:tags r:id="rId6"/>
                </p:custDataLst>
              </p:nvPr>
            </p:nvPicPr>
            <p:blipFill>
              <a:blip r:embed="rId22" cstate="print"/>
              <a:srcRect/>
              <a:stretch>
                <a:fillRect/>
              </a:stretch>
            </p:blipFill>
            <p:spPr bwMode="auto">
              <a:xfrm>
                <a:off x="7465648" y="3802404"/>
                <a:ext cx="689556" cy="425896"/>
              </a:xfrm>
              <a:prstGeom prst="rect">
                <a:avLst/>
              </a:prstGeom>
              <a:ln>
                <a:noFill/>
              </a:ln>
              <a:effectLst>
                <a:outerShdw blurRad="292100" dist="139700" dir="2700000" algn="tl" rotWithShape="0">
                  <a:srgbClr val="333333">
                    <a:alpha val="65000"/>
                  </a:srgbClr>
                </a:outerShdw>
              </a:effectLst>
            </p:spPr>
          </p:pic>
          <p:pic>
            <p:nvPicPr>
              <p:cNvPr id="32" name="Picture 50" descr="LandingPage_Generic_design"/>
              <p:cNvPicPr>
                <a:picLocks noChangeAspect="1" noChangeArrowheads="1"/>
              </p:cNvPicPr>
              <p:nvPr>
                <p:custDataLst>
                  <p:tags r:id="rId7"/>
                </p:custDataLst>
              </p:nvPr>
            </p:nvPicPr>
            <p:blipFill>
              <a:blip r:embed="rId21" cstate="print"/>
              <a:srcRect l="1472" t="15532" r="2032" b="4929"/>
              <a:stretch>
                <a:fillRect/>
              </a:stretch>
            </p:blipFill>
            <p:spPr bwMode="auto">
              <a:xfrm>
                <a:off x="7687506" y="3909565"/>
                <a:ext cx="686557" cy="425894"/>
              </a:xfrm>
              <a:prstGeom prst="rect">
                <a:avLst/>
              </a:prstGeom>
              <a:ln>
                <a:noFill/>
              </a:ln>
              <a:effectLst>
                <a:outerShdw blurRad="292100" dist="139700" dir="2700000" algn="tl" rotWithShape="0">
                  <a:srgbClr val="333333">
                    <a:alpha val="65000"/>
                  </a:srgbClr>
                </a:outerShdw>
              </a:effectLst>
            </p:spPr>
          </p:pic>
          <p:pic>
            <p:nvPicPr>
              <p:cNvPr id="33" name="Picture 32"/>
              <p:cNvPicPr>
                <a:picLocks noChangeAspect="1" noChangeArrowheads="1"/>
              </p:cNvPicPr>
              <p:nvPr>
                <p:custDataLst>
                  <p:tags r:id="rId8"/>
                </p:custDataLst>
              </p:nvPr>
            </p:nvPicPr>
            <p:blipFill>
              <a:blip r:embed="rId20" cstate="print"/>
              <a:srcRect/>
              <a:stretch>
                <a:fillRect/>
              </a:stretch>
            </p:blipFill>
            <p:spPr bwMode="auto">
              <a:xfrm>
                <a:off x="7258781" y="3981006"/>
                <a:ext cx="686559" cy="425894"/>
              </a:xfrm>
              <a:prstGeom prst="rect">
                <a:avLst/>
              </a:prstGeom>
              <a:ln>
                <a:noFill/>
              </a:ln>
              <a:effectLst>
                <a:outerShdw blurRad="292100" dist="139700" dir="2700000" algn="tl" rotWithShape="0">
                  <a:srgbClr val="333333">
                    <a:alpha val="65000"/>
                  </a:srgbClr>
                </a:outerShdw>
              </a:effectLst>
            </p:spPr>
          </p:pic>
        </p:grpSp>
        <p:sp>
          <p:nvSpPr>
            <p:cNvPr id="24616" name="AutoShape 38"/>
            <p:cNvSpPr>
              <a:spLocks noChangeArrowheads="1"/>
            </p:cNvSpPr>
            <p:nvPr/>
          </p:nvSpPr>
          <p:spPr bwMode="auto">
            <a:xfrm rot="-5400000">
              <a:off x="2366169" y="3047660"/>
              <a:ext cx="301625" cy="404813"/>
            </a:xfrm>
            <a:prstGeom prst="downArrow">
              <a:avLst>
                <a:gd name="adj1" fmla="val 49454"/>
                <a:gd name="adj2" fmla="val 60712"/>
              </a:avLst>
            </a:prstGeom>
            <a:gradFill rotWithShape="1">
              <a:gsLst>
                <a:gs pos="0">
                  <a:schemeClr val="bg2">
                    <a:alpha val="0"/>
                  </a:schemeClr>
                </a:gs>
                <a:gs pos="100000">
                  <a:srgbClr val="868686"/>
                </a:gs>
              </a:gsLst>
              <a:lin ang="5400000" scaled="1"/>
            </a:gradFill>
            <a:ln w="9525">
              <a:noFill/>
              <a:miter lim="800000"/>
              <a:headEnd/>
              <a:tailEnd/>
            </a:ln>
          </p:spPr>
          <p:txBody>
            <a:bodyPr rot="10800000" wrap="none" anchor="ctr"/>
            <a:lstStyle/>
            <a:p>
              <a:pPr eaLnBrk="0" hangingPunct="0">
                <a:spcBef>
                  <a:spcPct val="50000"/>
                </a:spcBef>
              </a:pPr>
              <a:endParaRPr lang="en-US">
                <a:solidFill>
                  <a:srgbClr val="000000"/>
                </a:solidFill>
              </a:endParaRPr>
            </a:p>
          </p:txBody>
        </p:sp>
      </p:grpSp>
      <p:sp>
        <p:nvSpPr>
          <p:cNvPr id="44" name="Rectangle 43"/>
          <p:cNvSpPr/>
          <p:nvPr/>
        </p:nvSpPr>
        <p:spPr>
          <a:xfrm>
            <a:off x="1219200" y="5592235"/>
            <a:ext cx="16306800" cy="3048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en-US" dirty="0">
              <a:solidFill>
                <a:schemeClr val="tx1"/>
              </a:solidFill>
              <a:latin typeface="Arial" pitchFamily="34" charset="0"/>
              <a:cs typeface="Arial" pitchFamily="34" charset="0"/>
            </a:endParaRPr>
          </a:p>
        </p:txBody>
      </p:sp>
      <p:pic>
        <p:nvPicPr>
          <p:cNvPr id="24601" name="Picture 3" descr="caducei,clipboards,healthcare,medical charts,medical equipment,medical records,medicine,mirrors,montages,symbols"/>
          <p:cNvPicPr>
            <a:picLocks noChangeAspect="1" noChangeArrowheads="1"/>
          </p:cNvPicPr>
          <p:nvPr/>
        </p:nvPicPr>
        <p:blipFill>
          <a:blip r:embed="rId23" cstate="print"/>
          <a:srcRect/>
          <a:stretch>
            <a:fillRect/>
          </a:stretch>
        </p:blipFill>
        <p:spPr bwMode="auto">
          <a:xfrm>
            <a:off x="10436226" y="3462868"/>
            <a:ext cx="619124" cy="825501"/>
          </a:xfrm>
          <a:prstGeom prst="rect">
            <a:avLst/>
          </a:prstGeom>
          <a:noFill/>
          <a:ln w="9525">
            <a:noFill/>
            <a:miter lim="800000"/>
            <a:headEnd/>
            <a:tailEnd/>
          </a:ln>
        </p:spPr>
      </p:pic>
      <p:pic>
        <p:nvPicPr>
          <p:cNvPr id="24602" name="Picture 4" descr="clipped images,cropped images,cropped pictures,documents,files,icons,office supplies,offices,papers,paperwork,PNG,transparent background"/>
          <p:cNvPicPr>
            <a:picLocks noChangeAspect="1" noChangeArrowheads="1"/>
          </p:cNvPicPr>
          <p:nvPr/>
        </p:nvPicPr>
        <p:blipFill>
          <a:blip r:embed="rId24" cstate="print"/>
          <a:srcRect l="32492" t="26585" r="32492" b="26585"/>
          <a:stretch>
            <a:fillRect/>
          </a:stretch>
        </p:blipFill>
        <p:spPr bwMode="auto">
          <a:xfrm>
            <a:off x="10487026" y="2438401"/>
            <a:ext cx="431800" cy="770467"/>
          </a:xfrm>
          <a:prstGeom prst="rect">
            <a:avLst/>
          </a:prstGeom>
          <a:noFill/>
          <a:ln w="9525">
            <a:noFill/>
            <a:miter lim="800000"/>
            <a:headEnd/>
            <a:tailEnd/>
          </a:ln>
        </p:spPr>
      </p:pic>
      <p:pic>
        <p:nvPicPr>
          <p:cNvPr id="24603" name="Picture 6" descr="correspondences,cropped images,cropped pictures,emailing,e-mailing,emails,e-mails,envelopes,icons,internet,letters,mail,messages,notes,PNG,sending,sends,transparent background"/>
          <p:cNvPicPr>
            <a:picLocks noChangeAspect="1" noChangeArrowheads="1"/>
          </p:cNvPicPr>
          <p:nvPr/>
        </p:nvPicPr>
        <p:blipFill>
          <a:blip r:embed="rId25" cstate="print"/>
          <a:srcRect l="20677" t="26585" r="20677" b="44308"/>
          <a:stretch>
            <a:fillRect/>
          </a:stretch>
        </p:blipFill>
        <p:spPr bwMode="auto">
          <a:xfrm>
            <a:off x="10356850" y="4627036"/>
            <a:ext cx="727076" cy="482600"/>
          </a:xfrm>
          <a:prstGeom prst="rect">
            <a:avLst/>
          </a:prstGeom>
          <a:noFill/>
          <a:ln w="9525">
            <a:noFill/>
            <a:miter lim="800000"/>
            <a:headEnd/>
            <a:tailEnd/>
          </a:ln>
        </p:spPr>
      </p:pic>
    </p:spTree>
    <p:custDataLst>
      <p:tags r:id="rId1"/>
    </p:custData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ru-RU" sz="6300" dirty="0" smtClean="0">
                <a:ea typeface="ＭＳ Ｐゴシック" pitchFamily="34" charset="-128"/>
              </a:rPr>
              <a:t>Что такое </a:t>
            </a:r>
            <a:r>
              <a:rPr lang="en-US" sz="6300" dirty="0" smtClean="0">
                <a:ea typeface="ＭＳ Ｐゴシック" pitchFamily="34" charset="-128"/>
              </a:rPr>
              <a:t> Data Discovery?</a:t>
            </a:r>
            <a:endParaRPr lang="en-US" sz="6300" b="0" dirty="0" smtClean="0">
              <a:solidFill>
                <a:schemeClr val="accent2"/>
              </a:solidFill>
              <a:ea typeface="ＭＳ Ｐゴシック" pitchFamily="34" charset="-128"/>
            </a:endParaRPr>
          </a:p>
        </p:txBody>
      </p:sp>
      <p:sp>
        <p:nvSpPr>
          <p:cNvPr id="14339" name="Content Placeholder 2"/>
          <p:cNvSpPr>
            <a:spLocks noGrp="1"/>
          </p:cNvSpPr>
          <p:nvPr>
            <p:ph sz="half" idx="1"/>
          </p:nvPr>
        </p:nvSpPr>
        <p:spPr>
          <a:xfrm>
            <a:off x="1233377" y="2540000"/>
            <a:ext cx="16267814" cy="5200501"/>
          </a:xfrm>
          <a:ln>
            <a:solidFill>
              <a:schemeClr val="tx2"/>
            </a:solidFill>
          </a:ln>
        </p:spPr>
        <p:txBody>
          <a:bodyPr lIns="3072384" tIns="204826" rIns="204826">
            <a:noAutofit/>
          </a:bodyPr>
          <a:lstStyle/>
          <a:p>
            <a:pPr>
              <a:spcBef>
                <a:spcPts val="672"/>
              </a:spcBef>
              <a:buFontTx/>
              <a:buChar char="•"/>
            </a:pPr>
            <a:r>
              <a:rPr lang="ru-RU" sz="2700" dirty="0" smtClean="0">
                <a:ea typeface="ＭＳ Ｐゴシック" pitchFamily="34" charset="-128"/>
              </a:rPr>
              <a:t>Инструменты обеспечивают высокую степень удобства (</a:t>
            </a:r>
            <a:r>
              <a:rPr lang="en-US" sz="2700" dirty="0" smtClean="0">
                <a:ea typeface="ＭＳ Ｐゴシック" pitchFamily="34" charset="-128"/>
              </a:rPr>
              <a:t>usability</a:t>
            </a:r>
            <a:r>
              <a:rPr lang="ru-RU" sz="2700" dirty="0" smtClean="0">
                <a:ea typeface="ＭＳ Ｐゴシック" pitchFamily="34" charset="-128"/>
              </a:rPr>
              <a:t>)</a:t>
            </a:r>
            <a:r>
              <a:rPr lang="en-US" sz="2700" dirty="0" smtClean="0">
                <a:ea typeface="ＭＳ Ｐゴシック" pitchFamily="34" charset="-128"/>
              </a:rPr>
              <a:t>, </a:t>
            </a:r>
            <a:r>
              <a:rPr lang="ru-RU" sz="2700" dirty="0" smtClean="0">
                <a:ea typeface="ＭＳ Ｐゴシック" pitchFamily="34" charset="-128"/>
              </a:rPr>
              <a:t>гибкости</a:t>
            </a:r>
            <a:r>
              <a:rPr lang="en-US" sz="2700" dirty="0" smtClean="0">
                <a:ea typeface="ＭＳ Ｐゴシック" pitchFamily="34" charset="-128"/>
              </a:rPr>
              <a:t> </a:t>
            </a:r>
            <a:r>
              <a:rPr lang="ru-RU" sz="2700" dirty="0" smtClean="0">
                <a:ea typeface="ＭＳ Ｐゴシック" pitchFamily="34" charset="-128"/>
              </a:rPr>
              <a:t>управления процессом моделирования и создания контента</a:t>
            </a:r>
            <a:endParaRPr lang="en-US" sz="2700" dirty="0" smtClean="0">
              <a:ea typeface="ＭＳ Ｐゴシック" pitchFamily="34" charset="-128"/>
            </a:endParaRPr>
          </a:p>
          <a:p>
            <a:pPr>
              <a:spcBef>
                <a:spcPts val="672"/>
              </a:spcBef>
              <a:buFontTx/>
              <a:buChar char="•"/>
            </a:pPr>
            <a:r>
              <a:rPr lang="ru-RU" sz="2700" dirty="0" smtClean="0">
                <a:ea typeface="ＭＳ Ｐゴシック" pitchFamily="34" charset="-128"/>
              </a:rPr>
              <a:t>Высокая степень интерактивности и расширенные возможности визуализациии интерфейса, основанного на </a:t>
            </a:r>
            <a:r>
              <a:rPr lang="en-US" sz="2700" dirty="0" smtClean="0">
                <a:ea typeface="ＭＳ Ｐゴシック" pitchFamily="34" charset="-128"/>
              </a:rPr>
              <a:t>in-memory </a:t>
            </a:r>
            <a:r>
              <a:rPr lang="ru-RU" sz="2700" dirty="0" smtClean="0">
                <a:ea typeface="ＭＳ Ｐゴシック" pitchFamily="34" charset="-128"/>
              </a:rPr>
              <a:t>архтектурах и быстрым развертыванием</a:t>
            </a:r>
            <a:endParaRPr lang="en-US" sz="2700" dirty="0" smtClean="0">
              <a:ea typeface="ＭＳ Ｐゴシック" pitchFamily="34" charset="-128"/>
            </a:endParaRPr>
          </a:p>
          <a:p>
            <a:pPr>
              <a:spcBef>
                <a:spcPts val="672"/>
              </a:spcBef>
              <a:buFontTx/>
              <a:buChar char="•"/>
            </a:pPr>
            <a:r>
              <a:rPr lang="ru-RU" sz="2700" dirty="0" smtClean="0">
                <a:ea typeface="ＭＳ Ｐゴシック" pitchFamily="34" charset="-128"/>
              </a:rPr>
              <a:t>Возможность пользователям исследовать данные самостоятельно без предварительного обучения</a:t>
            </a:r>
            <a:endParaRPr lang="en-US" sz="2700" dirty="0" smtClean="0">
              <a:ea typeface="ＭＳ Ｐゴシック" pitchFamily="34" charset="-128"/>
            </a:endParaRPr>
          </a:p>
          <a:p>
            <a:pPr>
              <a:spcBef>
                <a:spcPts val="672"/>
              </a:spcBef>
              <a:buFontTx/>
              <a:buChar char="•"/>
            </a:pPr>
            <a:r>
              <a:rPr lang="ru-RU" sz="2700" dirty="0" smtClean="0">
                <a:ea typeface="ＭＳ Ｐゴシック" pitchFamily="34" charset="-128"/>
              </a:rPr>
              <a:t>Примеры</a:t>
            </a:r>
            <a:r>
              <a:rPr lang="en-US" sz="2700" dirty="0" smtClean="0">
                <a:ea typeface="ＭＳ Ｐゴシック" pitchFamily="34" charset="-128"/>
              </a:rPr>
              <a:t>:  QlikTech QlikView, Tableau, Tibco Spotfire, Microsoft PowerPivot, </a:t>
            </a:r>
            <a:r>
              <a:rPr lang="en-US" sz="2700" u="sng" dirty="0" smtClean="0">
                <a:solidFill>
                  <a:srgbClr val="FF0000"/>
                </a:solidFill>
                <a:ea typeface="ＭＳ Ｐゴシック" pitchFamily="34" charset="-128"/>
              </a:rPr>
              <a:t>Oracle Endeca Information Discovery</a:t>
            </a:r>
            <a:r>
              <a:rPr lang="en-US" sz="2700" dirty="0" smtClean="0">
                <a:solidFill>
                  <a:srgbClr val="FF0000"/>
                </a:solidFill>
                <a:ea typeface="ＭＳ Ｐゴシック" pitchFamily="34" charset="-128"/>
              </a:rPr>
              <a:t> </a:t>
            </a:r>
            <a:r>
              <a:rPr lang="en-US" sz="2700" dirty="0" smtClean="0">
                <a:ea typeface="ＭＳ Ｐゴシック" pitchFamily="34" charset="-128"/>
              </a:rPr>
              <a:t>(previously Endeca Latitude)</a:t>
            </a:r>
            <a:endParaRPr lang="en-US" sz="2500" dirty="0" smtClean="0">
              <a:ea typeface="ＭＳ Ｐゴシック" pitchFamily="34" charset="-128"/>
            </a:endParaRPr>
          </a:p>
        </p:txBody>
      </p:sp>
      <p:sp>
        <p:nvSpPr>
          <p:cNvPr id="8" name="TextBox 7"/>
          <p:cNvSpPr txBox="1"/>
          <p:nvPr/>
        </p:nvSpPr>
        <p:spPr>
          <a:xfrm>
            <a:off x="5931243" y="7216346"/>
            <a:ext cx="11341638" cy="603978"/>
          </a:xfrm>
          <a:prstGeom prst="rect">
            <a:avLst/>
          </a:prstGeom>
          <a:noFill/>
          <a:ln>
            <a:noFill/>
          </a:ln>
        </p:spPr>
        <p:txBody>
          <a:bodyPr wrap="square" lIns="0" tIns="0" rIns="0" bIns="0" rtlCol="0">
            <a:noAutofit/>
          </a:bodyPr>
          <a:lstStyle/>
          <a:p>
            <a:pPr algn="r"/>
            <a:r>
              <a:rPr lang="en-US" sz="1800" dirty="0" smtClean="0"/>
              <a:t>**Source: Gartner, June 17, 2011, “Emerging Technology Analysis: Visualization-Based Data Discovery Tools”</a:t>
            </a:r>
            <a:endParaRPr lang="en-US" sz="4000" dirty="0" smtClean="0"/>
          </a:p>
        </p:txBody>
      </p:sp>
      <p:sp>
        <p:nvSpPr>
          <p:cNvPr id="6" name="TextBox 5"/>
          <p:cNvSpPr txBox="1"/>
          <p:nvPr/>
        </p:nvSpPr>
        <p:spPr>
          <a:xfrm>
            <a:off x="7140335" y="11694092"/>
            <a:ext cx="10132546" cy="460584"/>
          </a:xfrm>
          <a:prstGeom prst="rect">
            <a:avLst/>
          </a:prstGeom>
          <a:noFill/>
          <a:ln>
            <a:noFill/>
          </a:ln>
        </p:spPr>
        <p:txBody>
          <a:bodyPr wrap="square" lIns="0" tIns="0" rIns="0" bIns="0" rtlCol="0">
            <a:noAutofit/>
          </a:bodyPr>
          <a:lstStyle/>
          <a:p>
            <a:pPr algn="r"/>
            <a:r>
              <a:rPr lang="en-US" sz="1800" dirty="0" smtClean="0"/>
              <a:t>**Source: Forrester, “April 22, 2010, “Agile BI Out of the Box,” Boris Evelson</a:t>
            </a:r>
            <a:endParaRPr lang="en-US" sz="4000" dirty="0" smtClean="0"/>
          </a:p>
        </p:txBody>
      </p:sp>
      <p:sp>
        <p:nvSpPr>
          <p:cNvPr id="9" name="Content Placeholder 2"/>
          <p:cNvSpPr txBox="1">
            <a:spLocks/>
          </p:cNvSpPr>
          <p:nvPr/>
        </p:nvSpPr>
        <p:spPr bwMode="auto">
          <a:xfrm>
            <a:off x="1233377" y="8165804"/>
            <a:ext cx="16267814" cy="3856077"/>
          </a:xfrm>
          <a:prstGeom prst="rect">
            <a:avLst/>
          </a:prstGeom>
          <a:noFill/>
          <a:ln w="9525">
            <a:solidFill>
              <a:schemeClr val="tx2"/>
            </a:solidFill>
            <a:miter lim="800000"/>
            <a:headEnd/>
            <a:tailEnd/>
          </a:ln>
        </p:spPr>
        <p:txBody>
          <a:bodyPr vert="horz" wrap="square" lIns="3072384" tIns="204826" rIns="204826" bIns="0" numCol="1" anchor="t" anchorCtr="0" compatLnSpc="1">
            <a:prstTxWarp prst="textNoShape">
              <a:avLst/>
            </a:prstTxWarp>
            <a:noAutofit/>
          </a:bodyPr>
          <a:lstStyle/>
          <a:p>
            <a:pPr marL="472949" indent="-472949" defTabSz="2048256" eaLnBrk="0" fontAlgn="base" hangingPunct="0">
              <a:spcBef>
                <a:spcPts val="672"/>
              </a:spcBef>
              <a:spcAft>
                <a:spcPts val="448"/>
              </a:spcAft>
              <a:buClr>
                <a:schemeClr val="tx2"/>
              </a:buClr>
              <a:buFontTx/>
              <a:buChar char="•"/>
              <a:defRPr/>
            </a:pPr>
            <a:r>
              <a:rPr lang="ru-RU" sz="2700" dirty="0" smtClean="0">
                <a:latin typeface="Arial" pitchFamily="34" charset="0"/>
                <a:ea typeface="ＭＳ Ｐゴシック" pitchFamily="34" charset="-128"/>
                <a:cs typeface="ＭＳ Ｐゴシック" pitchFamily="127" charset="-128"/>
              </a:rPr>
              <a:t>Быстрая разработка и ускоренная реакция на быстро меняющиеся бизнес-требования</a:t>
            </a:r>
            <a:endParaRPr lang="en-US" sz="2700" dirty="0" smtClean="0">
              <a:latin typeface="Arial" pitchFamily="34" charset="0"/>
              <a:ea typeface="ＭＳ Ｐゴシック" pitchFamily="34" charset="-128"/>
              <a:cs typeface="ＭＳ Ｐゴシック" pitchFamily="127" charset="-128"/>
            </a:endParaRPr>
          </a:p>
          <a:p>
            <a:pPr marL="472949" indent="-472949" defTabSz="2048256" eaLnBrk="0" fontAlgn="base" hangingPunct="0">
              <a:spcBef>
                <a:spcPts val="672"/>
              </a:spcBef>
              <a:spcAft>
                <a:spcPts val="448"/>
              </a:spcAft>
              <a:buClr>
                <a:schemeClr val="tx2"/>
              </a:buClr>
              <a:buFontTx/>
              <a:buChar char="•"/>
              <a:defRPr/>
            </a:pPr>
            <a:r>
              <a:rPr lang="ru-RU" sz="2700" dirty="0" smtClean="0">
                <a:latin typeface="Arial" pitchFamily="34" charset="0"/>
                <a:ea typeface="ＭＳ Ｐゴシック" pitchFamily="34" charset="-128"/>
                <a:cs typeface="ＭＳ Ｐゴシック" pitchFamily="127" charset="-128"/>
              </a:rPr>
              <a:t>Инкрементальное внедрение, быстрое прототипирование</a:t>
            </a:r>
            <a:endParaRPr lang="en-US" sz="2700" dirty="0" smtClean="0">
              <a:latin typeface="Arial" pitchFamily="34" charset="0"/>
              <a:ea typeface="ＭＳ Ｐゴシック" pitchFamily="34" charset="-128"/>
              <a:cs typeface="ＭＳ Ｐゴシック" pitchFamily="127" charset="-128"/>
            </a:endParaRPr>
          </a:p>
          <a:p>
            <a:pPr marL="472949" indent="-472949" defTabSz="2048256" eaLnBrk="0" fontAlgn="base" hangingPunct="0">
              <a:spcBef>
                <a:spcPts val="672"/>
              </a:spcBef>
              <a:spcAft>
                <a:spcPts val="448"/>
              </a:spcAft>
              <a:buClr>
                <a:schemeClr val="tx2"/>
              </a:buClr>
              <a:buFontTx/>
              <a:buChar char="•"/>
              <a:defRPr/>
            </a:pPr>
            <a:r>
              <a:rPr lang="ru-RU" sz="2700" dirty="0" smtClean="0">
                <a:latin typeface="Arial" pitchFamily="34" charset="0"/>
                <a:ea typeface="ＭＳ Ｐゴシック" pitchFamily="34" charset="-128"/>
                <a:cs typeface="ＭＳ Ｐゴシック" pitchFamily="127" charset="-128"/>
              </a:rPr>
              <a:t>Данные, метаданные и приложения </a:t>
            </a:r>
            <a:r>
              <a:rPr lang="en-US" sz="2700" dirty="0" smtClean="0">
                <a:latin typeface="Arial" pitchFamily="34" charset="0"/>
                <a:ea typeface="ＭＳ Ｐゴシック" pitchFamily="34" charset="-128"/>
                <a:cs typeface="ＭＳ Ｐゴシック" pitchFamily="127" charset="-128"/>
              </a:rPr>
              <a:t>(</a:t>
            </a:r>
            <a:r>
              <a:rPr lang="ru-RU" sz="2700" dirty="0" smtClean="0">
                <a:latin typeface="Arial" pitchFamily="34" charset="0"/>
                <a:ea typeface="ＭＳ Ｐゴシック" pitchFamily="34" charset="-128"/>
                <a:cs typeface="ＭＳ Ｐゴシック" pitchFamily="127" charset="-128"/>
              </a:rPr>
              <a:t>отчеты, дэшборды</a:t>
            </a:r>
            <a:r>
              <a:rPr lang="en-US" sz="2700" dirty="0" smtClean="0">
                <a:latin typeface="Arial" pitchFamily="34" charset="0"/>
                <a:ea typeface="ＭＳ Ｐゴシック" pitchFamily="34" charset="-128"/>
                <a:cs typeface="ＭＳ Ｐゴシック" pitchFamily="127" charset="-128"/>
              </a:rPr>
              <a:t>) </a:t>
            </a:r>
            <a:r>
              <a:rPr lang="ru-RU" sz="2700" dirty="0" smtClean="0">
                <a:latin typeface="Arial" pitchFamily="34" charset="0"/>
                <a:ea typeface="ＭＳ Ｐゴシック" pitchFamily="34" charset="-128"/>
                <a:cs typeface="ＭＳ Ｐゴシック" pitchFamily="127" charset="-128"/>
              </a:rPr>
              <a:t>не разделяются  («</a:t>
            </a:r>
            <a:r>
              <a:rPr lang="en-US" sz="2700" dirty="0" smtClean="0">
                <a:latin typeface="Arial" pitchFamily="34" charset="0"/>
                <a:ea typeface="ＭＳ Ｐゴシック" pitchFamily="34" charset="-128"/>
                <a:cs typeface="ＭＳ Ｐゴシック" pitchFamily="127" charset="-128"/>
              </a:rPr>
              <a:t>one and the same</a:t>
            </a:r>
            <a:r>
              <a:rPr lang="ru-RU" sz="2700" dirty="0" smtClean="0">
                <a:latin typeface="Arial" pitchFamily="34" charset="0"/>
                <a:ea typeface="ＭＳ Ｐゴシック" pitchFamily="34" charset="-128"/>
                <a:cs typeface="ＭＳ Ｐゴシック" pitchFamily="127" charset="-128"/>
              </a:rPr>
              <a:t>»)</a:t>
            </a:r>
            <a:endParaRPr lang="en-US" sz="2700" dirty="0" smtClean="0">
              <a:latin typeface="Arial" pitchFamily="34" charset="0"/>
              <a:ea typeface="ＭＳ Ｐゴシック" pitchFamily="34" charset="-128"/>
              <a:cs typeface="ＭＳ Ｐゴシック" pitchFamily="127" charset="-128"/>
            </a:endParaRPr>
          </a:p>
          <a:p>
            <a:pPr marL="472949" indent="-472949" eaLnBrk="0" hangingPunct="0">
              <a:spcBef>
                <a:spcPts val="672"/>
              </a:spcBef>
              <a:spcAft>
                <a:spcPts val="448"/>
              </a:spcAft>
              <a:buClr>
                <a:schemeClr val="tx2"/>
              </a:buClr>
              <a:buFontTx/>
              <a:buChar char="•"/>
              <a:defRPr/>
            </a:pPr>
            <a:r>
              <a:rPr lang="ru-RU" sz="2700" dirty="0" smtClean="0">
                <a:cs typeface="ＭＳ Ｐゴシック" pitchFamily="127" charset="-128"/>
              </a:rPr>
              <a:t>Легкость и простота создания новых приложений и изменения существующих</a:t>
            </a:r>
            <a:endParaRPr lang="en-US" sz="2700" dirty="0" smtClean="0">
              <a:cs typeface="ＭＳ Ｐゴシック" pitchFamily="127" charset="-128"/>
            </a:endParaRPr>
          </a:p>
          <a:p>
            <a:pPr marL="472949" indent="-472949" defTabSz="2048256" eaLnBrk="0" fontAlgn="base" hangingPunct="0">
              <a:spcBef>
                <a:spcPts val="672"/>
              </a:spcBef>
              <a:spcAft>
                <a:spcPts val="448"/>
              </a:spcAft>
              <a:buClr>
                <a:schemeClr val="tx2"/>
              </a:buClr>
              <a:defRPr/>
            </a:pPr>
            <a:endParaRPr lang="en-US" sz="2500" dirty="0" smtClean="0">
              <a:latin typeface="Arial" pitchFamily="34" charset="0"/>
              <a:ea typeface="ＭＳ Ｐゴシック" pitchFamily="34" charset="-128"/>
              <a:cs typeface="ＭＳ Ｐゴシック" pitchFamily="127" charset="-128"/>
            </a:endParaRPr>
          </a:p>
        </p:txBody>
      </p:sp>
      <p:pic>
        <p:nvPicPr>
          <p:cNvPr id="10" name="Picture 9" descr="Screen shot 2011-10-20 at 1.08.35 P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99355" y="9495573"/>
            <a:ext cx="2148886" cy="1068160"/>
          </a:xfrm>
          <a:prstGeom prst="rect">
            <a:avLst/>
          </a:prstGeom>
        </p:spPr>
      </p:pic>
      <p:pic>
        <p:nvPicPr>
          <p:cNvPr id="11" name="Picture 10" descr="Screen shot 2011-10-20 at 1.16.05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05992" y="4744147"/>
            <a:ext cx="1935608" cy="648261"/>
          </a:xfrm>
          <a:prstGeom prst="rect">
            <a:avLst/>
          </a:prstGeom>
        </p:spPr>
      </p:pic>
    </p:spTree>
    <p:extLst>
      <p:ext uri="{BB962C8B-B14F-4D97-AF65-F5344CB8AC3E}">
        <p14:creationId xmlns:p14="http://schemas.microsoft.com/office/powerpoint/2010/main" xmlns="" val="81750715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2081290" y="345989"/>
            <a:ext cx="15712440" cy="2397211"/>
          </a:xfrm>
        </p:spPr>
        <p:txBody>
          <a:bodyPr>
            <a:normAutofit fontScale="90000"/>
          </a:bodyPr>
          <a:lstStyle/>
          <a:p>
            <a:r>
              <a:rPr lang="ru-RU" dirty="0" smtClean="0"/>
              <a:t>От бизнес-анализа к исследованию данных</a:t>
            </a:r>
            <a:br>
              <a:rPr lang="ru-RU" dirty="0" smtClean="0"/>
            </a:br>
            <a:r>
              <a:rPr lang="ru-RU" sz="4900" i="1" dirty="0" smtClean="0">
                <a:solidFill>
                  <a:srgbClr val="FF0000"/>
                </a:solidFill>
              </a:rPr>
              <a:t>Когда возникает необходимость нового подхода к анализу данных</a:t>
            </a:r>
            <a:endParaRPr lang="en-US" sz="5600" i="1" dirty="0">
              <a:solidFill>
                <a:schemeClr val="tx2"/>
              </a:solidFill>
            </a:endParaRPr>
          </a:p>
        </p:txBody>
      </p:sp>
      <p:sp>
        <p:nvSpPr>
          <p:cNvPr id="6" name="Content Placeholder 5"/>
          <p:cNvSpPr>
            <a:spLocks noGrp="1"/>
          </p:cNvSpPr>
          <p:nvPr>
            <p:ph idx="1"/>
          </p:nvPr>
        </p:nvSpPr>
        <p:spPr>
          <a:xfrm>
            <a:off x="1605741" y="2925042"/>
            <a:ext cx="15712440" cy="9051926"/>
          </a:xfrm>
        </p:spPr>
        <p:txBody>
          <a:bodyPr>
            <a:normAutofit fontScale="70000" lnSpcReduction="20000"/>
          </a:bodyPr>
          <a:lstStyle/>
          <a:p>
            <a:endParaRPr lang="ru-RU" sz="4400" dirty="0" smtClean="0"/>
          </a:p>
          <a:p>
            <a:r>
              <a:rPr lang="ru-RU" sz="6200" dirty="0" smtClean="0"/>
              <a:t>Пользователи не знают </a:t>
            </a:r>
            <a:r>
              <a:rPr lang="ru-RU" sz="6200" dirty="0" smtClean="0">
                <a:solidFill>
                  <a:srgbClr val="FF0000"/>
                </a:solidFill>
              </a:rPr>
              <a:t>какие вопросы  </a:t>
            </a:r>
            <a:r>
              <a:rPr lang="ru-RU" sz="6200" dirty="0" smtClean="0"/>
              <a:t>они будут формулировать</a:t>
            </a:r>
            <a:r>
              <a:rPr lang="en-US" sz="6200" dirty="0" smtClean="0"/>
              <a:t>:</a:t>
            </a:r>
          </a:p>
          <a:p>
            <a:pPr marL="1309688" lvl="1" indent="-115888">
              <a:buFont typeface="Arial"/>
              <a:buChar char="•"/>
            </a:pPr>
            <a:r>
              <a:rPr lang="ru-RU" sz="5400" dirty="0" smtClean="0"/>
              <a:t>Огромное число различных параметров и характеристик и  их состав заранее неизвестен</a:t>
            </a:r>
            <a:endParaRPr lang="en-US" sz="5400" dirty="0" smtClean="0"/>
          </a:p>
          <a:p>
            <a:pPr marL="1309688" lvl="1" indent="-115888">
              <a:buFont typeface="Arial"/>
              <a:buChar char="•"/>
            </a:pPr>
            <a:r>
              <a:rPr lang="ru-RU" sz="5400" dirty="0" smtClean="0"/>
              <a:t>Быстрые изменения информационных источников</a:t>
            </a:r>
          </a:p>
          <a:p>
            <a:pPr marL="1309688" lvl="1" indent="-115888">
              <a:buFont typeface="Arial"/>
              <a:buChar char="•"/>
            </a:pPr>
            <a:r>
              <a:rPr lang="ru-RU" sz="5400" dirty="0" smtClean="0"/>
              <a:t>Невозможно каждый раз обращаться к ИТ специалистам для изменения модели данных </a:t>
            </a:r>
            <a:r>
              <a:rPr lang="en-US" sz="5400" dirty="0" smtClean="0"/>
              <a:t> </a:t>
            </a:r>
            <a:endParaRPr lang="ru-RU" sz="5400" dirty="0" smtClean="0"/>
          </a:p>
          <a:p>
            <a:pPr marL="338138" indent="-115888">
              <a:buFont typeface="Arial"/>
              <a:buChar char="•"/>
            </a:pPr>
            <a:endParaRPr lang="ru-RU" sz="4400" dirty="0" smtClean="0"/>
          </a:p>
          <a:p>
            <a:pPr marL="1309688" lvl="1" indent="-115888">
              <a:buFont typeface="Arial"/>
              <a:buChar char="•"/>
            </a:pPr>
            <a:endParaRPr lang="ru-RU" sz="3800" dirty="0" smtClean="0"/>
          </a:p>
          <a:p>
            <a:r>
              <a:rPr lang="ru-RU" sz="6200" dirty="0" smtClean="0"/>
              <a:t>ИТ-специалисты не знают, </a:t>
            </a:r>
            <a:r>
              <a:rPr lang="ru-RU" sz="6200" dirty="0" smtClean="0">
                <a:solidFill>
                  <a:schemeClr val="tx2"/>
                </a:solidFill>
              </a:rPr>
              <a:t>какая модель </a:t>
            </a:r>
            <a:r>
              <a:rPr lang="ru-RU" sz="6200" dirty="0" smtClean="0"/>
              <a:t>данных будет использоваться</a:t>
            </a:r>
            <a:r>
              <a:rPr lang="en-US" sz="6200" dirty="0" smtClean="0"/>
              <a:t>:</a:t>
            </a:r>
          </a:p>
          <a:p>
            <a:pPr marL="1309688" lvl="1" indent="-115888">
              <a:buFont typeface="Arial"/>
              <a:buChar char="•"/>
            </a:pPr>
            <a:r>
              <a:rPr lang="ru-RU" sz="5400" dirty="0" smtClean="0"/>
              <a:t>Разнообразие данных и наличие большого числа внешних информационных источников</a:t>
            </a:r>
            <a:endParaRPr lang="en-US" sz="5400" dirty="0" smtClean="0"/>
          </a:p>
          <a:p>
            <a:pPr marL="1309688" lvl="1" indent="-115888">
              <a:buFont typeface="Arial"/>
              <a:buChar char="•"/>
            </a:pPr>
            <a:r>
              <a:rPr lang="ru-RU" sz="5400" dirty="0" smtClean="0"/>
              <a:t>Неструктурированные данные</a:t>
            </a:r>
            <a:endParaRPr lang="en-US" sz="5400" dirty="0" smtClean="0"/>
          </a:p>
          <a:p>
            <a:pPr marL="1309688" lvl="1" indent="-115888">
              <a:buFont typeface="Arial"/>
              <a:buChar char="•"/>
            </a:pPr>
            <a:r>
              <a:rPr lang="ru-RU" sz="5400" dirty="0" smtClean="0"/>
              <a:t>Схемы исходных данных часто меняются</a:t>
            </a:r>
            <a:endParaRPr lang="en-US" sz="5400" dirty="0" smtClean="0"/>
          </a:p>
          <a:p>
            <a:endParaRPr lang="en-US"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115" name="Rectangle 3"/>
          <p:cNvSpPr>
            <a:spLocks noGrp="1" noChangeArrowheads="1"/>
          </p:cNvSpPr>
          <p:nvPr>
            <p:ph type="title"/>
          </p:nvPr>
        </p:nvSpPr>
        <p:spPr>
          <a:xfrm>
            <a:off x="1378024" y="360218"/>
            <a:ext cx="16205200" cy="1745107"/>
          </a:xfrm>
        </p:spPr>
        <p:txBody>
          <a:bodyPr>
            <a:normAutofit/>
          </a:bodyPr>
          <a:lstStyle/>
          <a:p>
            <a:r>
              <a:rPr lang="en-US" sz="6300" dirty="0" err="1" smtClean="0">
                <a:latin typeface="Arial" charset="0"/>
                <a:cs typeface="Arial" charset="0"/>
              </a:rPr>
              <a:t>Endeca</a:t>
            </a:r>
            <a:r>
              <a:rPr lang="ru-RU" sz="6300" dirty="0" smtClean="0">
                <a:latin typeface="Arial" charset="0"/>
                <a:cs typeface="Arial" charset="0"/>
              </a:rPr>
              <a:t/>
            </a:r>
            <a:br>
              <a:rPr lang="ru-RU" sz="6300" dirty="0" smtClean="0">
                <a:latin typeface="Arial" charset="0"/>
                <a:cs typeface="Arial" charset="0"/>
              </a:rPr>
            </a:br>
            <a:r>
              <a:rPr lang="ru-RU" sz="4800" i="1" dirty="0" smtClean="0">
                <a:solidFill>
                  <a:schemeClr val="tx2"/>
                </a:solidFill>
                <a:latin typeface="Arial" charset="0"/>
                <a:cs typeface="Arial" charset="0"/>
              </a:rPr>
              <a:t>Историческая справка</a:t>
            </a:r>
            <a:endParaRPr lang="en-US" sz="4800" i="1" dirty="0" smtClean="0">
              <a:solidFill>
                <a:schemeClr val="tx2"/>
              </a:solidFill>
              <a:latin typeface="Arial" charset="0"/>
              <a:cs typeface="Arial" charset="0"/>
            </a:endParaRPr>
          </a:p>
        </p:txBody>
      </p:sp>
      <p:sp>
        <p:nvSpPr>
          <p:cNvPr id="28" name="Rectangle 24"/>
          <p:cNvSpPr>
            <a:spLocks noChangeArrowheads="1"/>
          </p:cNvSpPr>
          <p:nvPr/>
        </p:nvSpPr>
        <p:spPr bwMode="auto">
          <a:xfrm>
            <a:off x="889000" y="2336918"/>
            <a:ext cx="9575800" cy="9366257"/>
          </a:xfrm>
          <a:prstGeom prst="rect">
            <a:avLst/>
          </a:prstGeom>
          <a:noFill/>
          <a:ln w="9525" algn="ctr">
            <a:noFill/>
            <a:miter lim="800000"/>
            <a:headEnd/>
            <a:tailEnd/>
          </a:ln>
        </p:spPr>
        <p:txBody>
          <a:bodyPr wrap="square" lIns="204826" tIns="102413" rIns="204826" bIns="102413">
            <a:spAutoFit/>
          </a:bodyPr>
          <a:lstStyle/>
          <a:p>
            <a:pPr marL="256032" indent="-256032" eaLnBrk="0" hangingPunct="0">
              <a:lnSpc>
                <a:spcPct val="90000"/>
              </a:lnSpc>
              <a:spcBef>
                <a:spcPct val="50000"/>
              </a:spcBef>
              <a:buFont typeface="Arial"/>
              <a:buChar char="•"/>
            </a:pPr>
            <a:r>
              <a:rPr lang="ru-RU" sz="4800" dirty="0" smtClean="0"/>
              <a:t>Основана в Кембридже</a:t>
            </a:r>
            <a:r>
              <a:rPr lang="en-US" sz="4800" dirty="0" smtClean="0"/>
              <a:t>, MA</a:t>
            </a:r>
            <a:r>
              <a:rPr lang="ru-RU" sz="4800" dirty="0" smtClean="0"/>
              <a:t> в 1999</a:t>
            </a:r>
          </a:p>
          <a:p>
            <a:pPr marL="256032" indent="-256032" eaLnBrk="0" hangingPunct="0">
              <a:lnSpc>
                <a:spcPct val="90000"/>
              </a:lnSpc>
              <a:spcBef>
                <a:spcPct val="50000"/>
              </a:spcBef>
              <a:buFont typeface="Arial"/>
              <a:buChar char="•"/>
            </a:pPr>
            <a:r>
              <a:rPr lang="ru-RU" sz="4800" dirty="0" smtClean="0"/>
              <a:t>Более 600 клиентов</a:t>
            </a:r>
            <a:endParaRPr lang="en-US" sz="4800" dirty="0"/>
          </a:p>
          <a:p>
            <a:pPr marL="256032" indent="-256032" eaLnBrk="0" hangingPunct="0">
              <a:lnSpc>
                <a:spcPct val="90000"/>
              </a:lnSpc>
              <a:spcBef>
                <a:spcPct val="50000"/>
              </a:spcBef>
              <a:buFont typeface="Arial"/>
              <a:buChar char="•"/>
            </a:pPr>
            <a:r>
              <a:rPr lang="en-US" sz="4800" dirty="0"/>
              <a:t>33% of the Fortune </a:t>
            </a:r>
            <a:r>
              <a:rPr lang="en-US" sz="4800" dirty="0" smtClean="0"/>
              <a:t>100</a:t>
            </a:r>
            <a:endParaRPr lang="ru-RU" sz="4800" dirty="0" smtClean="0"/>
          </a:p>
          <a:p>
            <a:pPr marL="256032" indent="-256032" eaLnBrk="0" hangingPunct="0">
              <a:lnSpc>
                <a:spcPct val="90000"/>
              </a:lnSpc>
              <a:spcBef>
                <a:spcPct val="50000"/>
              </a:spcBef>
              <a:buFont typeface="Arial"/>
              <a:buChar char="•"/>
            </a:pPr>
            <a:r>
              <a:rPr lang="ru-RU" sz="4800" dirty="0" smtClean="0"/>
              <a:t>Анилиз неструктурированной информации, Большие данные</a:t>
            </a:r>
            <a:endParaRPr lang="en-US" sz="4800" dirty="0" smtClean="0"/>
          </a:p>
          <a:p>
            <a:pPr marL="256032" indent="-256032" eaLnBrk="0" hangingPunct="0">
              <a:lnSpc>
                <a:spcPct val="90000"/>
              </a:lnSpc>
              <a:spcBef>
                <a:spcPct val="50000"/>
              </a:spcBef>
              <a:buFont typeface="Arial"/>
              <a:buChar char="•"/>
            </a:pPr>
            <a:r>
              <a:rPr lang="ru-RU" sz="4800" dirty="0" smtClean="0"/>
              <a:t>От систем поиска (для электронной коммерции) к «</a:t>
            </a:r>
            <a:r>
              <a:rPr lang="en-US" sz="4800" dirty="0" smtClean="0"/>
              <a:t>BI beyond the data warehouse</a:t>
            </a:r>
            <a:r>
              <a:rPr lang="ru-RU" sz="4800" dirty="0" smtClean="0"/>
              <a:t>» </a:t>
            </a:r>
          </a:p>
          <a:p>
            <a:pPr marL="256032" indent="-256032" eaLnBrk="0" hangingPunct="0">
              <a:lnSpc>
                <a:spcPct val="90000"/>
              </a:lnSpc>
              <a:spcBef>
                <a:spcPct val="50000"/>
              </a:spcBef>
              <a:buFont typeface="Arial"/>
              <a:buChar char="•"/>
            </a:pPr>
            <a:r>
              <a:rPr lang="en-US" sz="4800" i="1" dirty="0" err="1" smtClean="0"/>
              <a:t>Entdecken</a:t>
            </a:r>
            <a:r>
              <a:rPr lang="ru-RU" sz="4800" dirty="0" smtClean="0"/>
              <a:t> (немецкий) = </a:t>
            </a:r>
            <a:r>
              <a:rPr lang="en-US" sz="4800" dirty="0" smtClean="0"/>
              <a:t>to discover</a:t>
            </a:r>
            <a:r>
              <a:rPr lang="ru-RU" sz="4800" dirty="0" smtClean="0"/>
              <a:t>, открытие</a:t>
            </a:r>
            <a:endParaRPr lang="ru-RU" sz="4800" dirty="0" smtClean="0">
              <a:latin typeface="Verdana" pitchFamily="34" charset="0"/>
            </a:endParaRPr>
          </a:p>
        </p:txBody>
      </p:sp>
      <p:pic>
        <p:nvPicPr>
          <p:cNvPr id="157699" name="Picture 3"/>
          <p:cNvPicPr>
            <a:picLocks noChangeAspect="1" noChangeArrowheads="1"/>
          </p:cNvPicPr>
          <p:nvPr/>
        </p:nvPicPr>
        <p:blipFill>
          <a:blip r:embed="rId3" cstate="print"/>
          <a:srcRect/>
          <a:stretch>
            <a:fillRect/>
          </a:stretch>
        </p:blipFill>
        <p:spPr bwMode="auto">
          <a:xfrm>
            <a:off x="11614150" y="2271713"/>
            <a:ext cx="5676900" cy="2924175"/>
          </a:xfrm>
          <a:prstGeom prst="rect">
            <a:avLst/>
          </a:prstGeom>
          <a:noFill/>
          <a:ln w="9525">
            <a:noFill/>
            <a:miter lim="800000"/>
            <a:headEnd/>
            <a:tailEnd/>
          </a:ln>
        </p:spPr>
      </p:pic>
      <p:pic>
        <p:nvPicPr>
          <p:cNvPr id="157700" name="Picture 4"/>
          <p:cNvPicPr>
            <a:picLocks noChangeAspect="1" noChangeArrowheads="1"/>
          </p:cNvPicPr>
          <p:nvPr/>
        </p:nvPicPr>
        <p:blipFill>
          <a:blip r:embed="rId4" cstate="print"/>
          <a:srcRect/>
          <a:stretch>
            <a:fillRect/>
          </a:stretch>
        </p:blipFill>
        <p:spPr bwMode="auto">
          <a:xfrm>
            <a:off x="11167583" y="6496050"/>
            <a:ext cx="6780766" cy="3994150"/>
          </a:xfrm>
          <a:prstGeom prst="rect">
            <a:avLst/>
          </a:prstGeom>
          <a:noFill/>
          <a:ln w="9525">
            <a:noFill/>
            <a:miter lim="800000"/>
            <a:headEnd/>
            <a:tailEnd/>
          </a:ln>
        </p:spPr>
      </p:pic>
    </p:spTree>
    <p:extLst>
      <p:ext uri="{BB962C8B-B14F-4D97-AF65-F5344CB8AC3E}">
        <p14:creationId xmlns:p14="http://schemas.microsoft.com/office/powerpoint/2010/main" xmlns="" val="10971769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300" dirty="0" smtClean="0"/>
              <a:t>Oracle Endeca Information Discovery</a:t>
            </a:r>
            <a:endParaRPr lang="en-US" sz="6300" dirty="0"/>
          </a:p>
        </p:txBody>
      </p:sp>
      <p:sp>
        <p:nvSpPr>
          <p:cNvPr id="4" name="Content Placeholder 3"/>
          <p:cNvSpPr>
            <a:spLocks noGrp="1"/>
          </p:cNvSpPr>
          <p:nvPr>
            <p:ph sz="half" idx="2"/>
          </p:nvPr>
        </p:nvSpPr>
        <p:spPr>
          <a:xfrm>
            <a:off x="1061141" y="1080865"/>
            <a:ext cx="17226859" cy="1543066"/>
          </a:xfrm>
        </p:spPr>
        <p:txBody>
          <a:bodyPr>
            <a:noAutofit/>
          </a:bodyPr>
          <a:lstStyle/>
          <a:p>
            <a:pPr>
              <a:buNone/>
            </a:pPr>
            <a:r>
              <a:rPr lang="ru-RU" sz="5200" b="1" i="1" dirty="0" smtClean="0">
                <a:solidFill>
                  <a:schemeClr val="tx2"/>
                </a:solidFill>
              </a:rPr>
              <a:t>Платформа для исследования информации</a:t>
            </a:r>
            <a:endParaRPr lang="en-US" sz="5200" b="1" i="1" dirty="0">
              <a:solidFill>
                <a:schemeClr val="tx2"/>
              </a:solidFill>
            </a:endParaRPr>
          </a:p>
        </p:txBody>
      </p:sp>
      <p:sp>
        <p:nvSpPr>
          <p:cNvPr id="31" name="Content Placeholder 9"/>
          <p:cNvSpPr>
            <a:spLocks noGrp="1"/>
          </p:cNvSpPr>
          <p:nvPr>
            <p:ph sz="half" idx="4294967295"/>
          </p:nvPr>
        </p:nvSpPr>
        <p:spPr>
          <a:xfrm>
            <a:off x="368430" y="2375642"/>
            <a:ext cx="8110551" cy="9705522"/>
          </a:xfrm>
          <a:prstGeom prst="rect">
            <a:avLst/>
          </a:prstGeom>
        </p:spPr>
        <p:txBody>
          <a:bodyPr>
            <a:normAutofit/>
          </a:bodyPr>
          <a:lstStyle/>
          <a:p>
            <a:r>
              <a:rPr lang="en-US" b="1" dirty="0" err="1" smtClean="0"/>
              <a:t>Endeca</a:t>
            </a:r>
            <a:r>
              <a:rPr lang="en-US" b="1" dirty="0" smtClean="0"/>
              <a:t> Server</a:t>
            </a:r>
          </a:p>
          <a:p>
            <a:pPr lvl="1"/>
            <a:r>
              <a:rPr lang="ru-RU" sz="4200" dirty="0" smtClean="0"/>
              <a:t>Поисково-аналитическая  база данных</a:t>
            </a:r>
          </a:p>
          <a:p>
            <a:r>
              <a:rPr lang="en-US" sz="4800" b="1" dirty="0" smtClean="0"/>
              <a:t>Information Integration Suite</a:t>
            </a:r>
          </a:p>
          <a:p>
            <a:pPr lvl="1"/>
            <a:r>
              <a:rPr lang="ru-RU" sz="4200" dirty="0" smtClean="0"/>
              <a:t>Загрузка данных в </a:t>
            </a:r>
            <a:r>
              <a:rPr lang="en-US" sz="4200" dirty="0" err="1" smtClean="0"/>
              <a:t>Endeca</a:t>
            </a:r>
            <a:r>
              <a:rPr lang="en-US" sz="4200" dirty="0" smtClean="0"/>
              <a:t> Server </a:t>
            </a:r>
          </a:p>
          <a:p>
            <a:r>
              <a:rPr lang="en-US" sz="4800" b="1" dirty="0" err="1" smtClean="0"/>
              <a:t>Endeca</a:t>
            </a:r>
            <a:r>
              <a:rPr lang="en-US" sz="4800" b="1" dirty="0" smtClean="0"/>
              <a:t> Studio </a:t>
            </a:r>
          </a:p>
          <a:p>
            <a:pPr lvl="1"/>
            <a:r>
              <a:rPr lang="ru-RU" sz="4200" dirty="0" smtClean="0"/>
              <a:t>Быстрая компонентная разработка приложений для исследования данных</a:t>
            </a:r>
          </a:p>
          <a:p>
            <a:pPr>
              <a:buNone/>
            </a:pPr>
            <a:endParaRPr lang="en-US" sz="4800" dirty="0" smtClean="0"/>
          </a:p>
        </p:txBody>
      </p:sp>
      <p:grpSp>
        <p:nvGrpSpPr>
          <p:cNvPr id="41" name="Group 40"/>
          <p:cNvGrpSpPr/>
          <p:nvPr/>
        </p:nvGrpSpPr>
        <p:grpSpPr>
          <a:xfrm>
            <a:off x="8866909" y="2401058"/>
            <a:ext cx="8322982" cy="9264469"/>
            <a:chOff x="808070" y="2807458"/>
            <a:chExt cx="8812621" cy="9299201"/>
          </a:xfrm>
        </p:grpSpPr>
        <p:sp>
          <p:nvSpPr>
            <p:cNvPr id="37" name="AutoShape 67"/>
            <p:cNvSpPr>
              <a:spLocks noChangeArrowheads="1"/>
            </p:cNvSpPr>
            <p:nvPr/>
          </p:nvSpPr>
          <p:spPr bwMode="auto">
            <a:xfrm>
              <a:off x="808070" y="3782008"/>
              <a:ext cx="8812620" cy="3986885"/>
            </a:xfrm>
            <a:prstGeom prst="roundRect">
              <a:avLst>
                <a:gd name="adj" fmla="val 11069"/>
              </a:avLst>
            </a:prstGeom>
            <a:gradFill rotWithShape="0">
              <a:gsLst>
                <a:gs pos="0">
                  <a:srgbClr val="818AA0">
                    <a:lumMod val="60000"/>
                    <a:lumOff val="40000"/>
                  </a:srgbClr>
                </a:gs>
                <a:gs pos="76000">
                  <a:sysClr val="window" lastClr="FFFFFF"/>
                </a:gs>
                <a:gs pos="96000">
                  <a:sysClr val="window" lastClr="FFFFFF"/>
                </a:gs>
                <a:gs pos="100000">
                  <a:srgbClr val="818AA0">
                    <a:lumMod val="60000"/>
                    <a:lumOff val="40000"/>
                  </a:srgbClr>
                </a:gs>
              </a:gsLst>
              <a:lin ang="5400000" scaled="1"/>
            </a:gradFill>
            <a:ln w="12700" algn="ctr">
              <a:solidFill>
                <a:srgbClr val="818AA0"/>
              </a:solidFill>
              <a:prstDash val="sysDot"/>
              <a:round/>
              <a:headEnd/>
              <a:tailEnd/>
            </a:ln>
          </p:spPr>
          <p:txBody>
            <a:bodyPr wrap="none" lIns="204826" tIns="102413" rIns="204826" bIns="102413" anchor="b"/>
            <a:lstStyle/>
            <a:p>
              <a:pPr algn="ctr" eaLnBrk="0" hangingPunct="0">
                <a:defRPr/>
              </a:pPr>
              <a:endParaRPr lang="en-US" sz="4500" kern="0" dirty="0">
                <a:solidFill>
                  <a:srgbClr val="000000"/>
                </a:solidFill>
                <a:latin typeface="Calibri" pitchFamily="34" charset="0"/>
                <a:cs typeface="Arial" pitchFamily="34" charset="0"/>
              </a:endParaRPr>
            </a:p>
          </p:txBody>
        </p:sp>
        <p:sp>
          <p:nvSpPr>
            <p:cNvPr id="35" name="AutoShape 67"/>
            <p:cNvSpPr>
              <a:spLocks noChangeArrowheads="1"/>
            </p:cNvSpPr>
            <p:nvPr/>
          </p:nvSpPr>
          <p:spPr bwMode="auto">
            <a:xfrm>
              <a:off x="808070" y="8006319"/>
              <a:ext cx="8812620" cy="1974109"/>
            </a:xfrm>
            <a:prstGeom prst="roundRect">
              <a:avLst>
                <a:gd name="adj" fmla="val 11069"/>
              </a:avLst>
            </a:prstGeom>
            <a:gradFill rotWithShape="0">
              <a:gsLst>
                <a:gs pos="0">
                  <a:srgbClr val="818AA0">
                    <a:lumMod val="60000"/>
                    <a:lumOff val="40000"/>
                  </a:srgbClr>
                </a:gs>
                <a:gs pos="76000">
                  <a:sysClr val="window" lastClr="FFFFFF"/>
                </a:gs>
                <a:gs pos="96000">
                  <a:sysClr val="window" lastClr="FFFFFF"/>
                </a:gs>
                <a:gs pos="100000">
                  <a:srgbClr val="818AA0">
                    <a:lumMod val="60000"/>
                    <a:lumOff val="40000"/>
                  </a:srgbClr>
                </a:gs>
              </a:gsLst>
              <a:lin ang="5400000" scaled="1"/>
            </a:gradFill>
            <a:ln w="12700" algn="ctr">
              <a:solidFill>
                <a:srgbClr val="818AA0"/>
              </a:solidFill>
              <a:prstDash val="sysDot"/>
              <a:round/>
              <a:headEnd/>
              <a:tailEnd/>
            </a:ln>
          </p:spPr>
          <p:txBody>
            <a:bodyPr wrap="none" lIns="204826" tIns="102413" rIns="204826" bIns="102413" anchor="b"/>
            <a:lstStyle/>
            <a:p>
              <a:pPr algn="ctr" eaLnBrk="0" hangingPunct="0">
                <a:defRPr/>
              </a:pPr>
              <a:endParaRPr lang="en-US" sz="4500" kern="0" dirty="0">
                <a:solidFill>
                  <a:srgbClr val="000000"/>
                </a:solidFill>
                <a:latin typeface="Calibri" pitchFamily="34" charset="0"/>
                <a:cs typeface="Arial" pitchFamily="34" charset="0"/>
              </a:endParaRPr>
            </a:p>
          </p:txBody>
        </p:sp>
        <p:pic>
          <p:nvPicPr>
            <p:cNvPr id="36" name="Picture 35" descr="MDEX-engine.png"/>
            <p:cNvPicPr>
              <a:picLocks noChangeAspect="1"/>
            </p:cNvPicPr>
            <p:nvPr/>
          </p:nvPicPr>
          <p:blipFill>
            <a:blip r:embed="rId2" cstate="print"/>
            <a:stretch>
              <a:fillRect/>
            </a:stretch>
          </p:blipFill>
          <p:spPr bwMode="auto">
            <a:xfrm>
              <a:off x="7531541" y="7809467"/>
              <a:ext cx="2089150" cy="1631952"/>
            </a:xfrm>
            <a:prstGeom prst="rect">
              <a:avLst/>
            </a:prstGeom>
            <a:effectLst>
              <a:outerShdw blurRad="177800" dist="101600" dir="5400000" algn="ctr" rotWithShape="0">
                <a:srgbClr val="F06A00">
                  <a:alpha val="52000"/>
                </a:srgbClr>
              </a:outerShdw>
            </a:effectLst>
          </p:spPr>
        </p:pic>
        <p:grpSp>
          <p:nvGrpSpPr>
            <p:cNvPr id="3" name="Group 17"/>
            <p:cNvGrpSpPr/>
            <p:nvPr/>
          </p:nvGrpSpPr>
          <p:grpSpPr>
            <a:xfrm>
              <a:off x="2231364" y="10171155"/>
              <a:ext cx="5889084" cy="1935504"/>
              <a:chOff x="682014" y="3257417"/>
              <a:chExt cx="4115611" cy="1014478"/>
            </a:xfrm>
          </p:grpSpPr>
          <p:cxnSp>
            <p:nvCxnSpPr>
              <p:cNvPr id="5" name="Straight Arrow Connector 4"/>
              <p:cNvCxnSpPr/>
              <p:nvPr/>
            </p:nvCxnSpPr>
            <p:spPr>
              <a:xfrm flipV="1">
                <a:off x="1049432" y="3257417"/>
                <a:ext cx="423764" cy="446789"/>
              </a:xfrm>
              <a:prstGeom prst="straightConnector1">
                <a:avLst/>
              </a:prstGeom>
              <a:ln w="28575">
                <a:solidFill>
                  <a:schemeClr val="bg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6" name="Picture 1"/>
              <p:cNvPicPr>
                <a:picLocks noChangeAspect="1" noChangeArrowheads="1"/>
              </p:cNvPicPr>
              <p:nvPr/>
            </p:nvPicPr>
            <p:blipFill>
              <a:blip r:embed="rId3" cstate="print">
                <a:duotone>
                  <a:prstClr val="black"/>
                  <a:schemeClr val="bg2">
                    <a:tint val="45000"/>
                    <a:satMod val="400000"/>
                  </a:schemeClr>
                </a:duotone>
              </a:blip>
              <a:srcRect/>
              <a:stretch>
                <a:fillRect/>
              </a:stretch>
            </p:blipFill>
            <p:spPr bwMode="auto">
              <a:xfrm>
                <a:off x="682014" y="3508338"/>
                <a:ext cx="507267" cy="468707"/>
              </a:xfrm>
              <a:prstGeom prst="rect">
                <a:avLst/>
              </a:prstGeom>
              <a:noFill/>
              <a:ln w="9525">
                <a:noFill/>
                <a:miter lim="800000"/>
                <a:headEnd/>
                <a:tailEnd/>
              </a:ln>
              <a:effectLst/>
            </p:spPr>
          </p:pic>
          <p:cxnSp>
            <p:nvCxnSpPr>
              <p:cNvPr id="7" name="Straight Arrow Connector 6"/>
              <p:cNvCxnSpPr/>
              <p:nvPr/>
            </p:nvCxnSpPr>
            <p:spPr>
              <a:xfrm flipV="1">
                <a:off x="1582313" y="3303503"/>
                <a:ext cx="259616" cy="398828"/>
              </a:xfrm>
              <a:prstGeom prst="straightConnector1">
                <a:avLst/>
              </a:prstGeom>
              <a:ln w="28575">
                <a:solidFill>
                  <a:schemeClr val="bg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 cstate="print">
                <a:duotone>
                  <a:prstClr val="black"/>
                  <a:schemeClr val="bg2">
                    <a:tint val="45000"/>
                    <a:satMod val="400000"/>
                  </a:schemeClr>
                </a:duotone>
              </a:blip>
              <a:srcRect/>
              <a:stretch>
                <a:fillRect/>
              </a:stretch>
            </p:blipFill>
            <p:spPr bwMode="auto">
              <a:xfrm>
                <a:off x="1392145" y="3696525"/>
                <a:ext cx="348136" cy="465566"/>
              </a:xfrm>
              <a:prstGeom prst="rect">
                <a:avLst/>
              </a:prstGeom>
              <a:noFill/>
              <a:ln w="9525">
                <a:noFill/>
                <a:miter lim="800000"/>
                <a:headEnd/>
                <a:tailEnd/>
              </a:ln>
              <a:effectLst/>
            </p:spPr>
          </p:pic>
          <p:cxnSp>
            <p:nvCxnSpPr>
              <p:cNvPr id="9" name="Straight Arrow Connector 8"/>
              <p:cNvCxnSpPr/>
              <p:nvPr/>
            </p:nvCxnSpPr>
            <p:spPr>
              <a:xfrm flipV="1">
                <a:off x="2344610" y="3395989"/>
                <a:ext cx="1588" cy="373626"/>
              </a:xfrm>
              <a:prstGeom prst="straightConnector1">
                <a:avLst/>
              </a:prstGeom>
              <a:ln w="28575">
                <a:solidFill>
                  <a:schemeClr val="bg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0" name="Picture 4"/>
              <p:cNvPicPr>
                <a:picLocks noChangeAspect="1" noChangeArrowheads="1"/>
              </p:cNvPicPr>
              <p:nvPr/>
            </p:nvPicPr>
            <p:blipFill>
              <a:blip r:embed="rId5" cstate="print">
                <a:duotone>
                  <a:prstClr val="black"/>
                  <a:schemeClr val="bg2">
                    <a:tint val="45000"/>
                    <a:satMod val="400000"/>
                  </a:schemeClr>
                </a:duotone>
              </a:blip>
              <a:srcRect/>
              <a:stretch>
                <a:fillRect/>
              </a:stretch>
            </p:blipFill>
            <p:spPr bwMode="auto">
              <a:xfrm>
                <a:off x="2133362" y="3725101"/>
                <a:ext cx="373055" cy="498423"/>
              </a:xfrm>
              <a:prstGeom prst="rect">
                <a:avLst/>
              </a:prstGeom>
              <a:noFill/>
              <a:ln w="9525">
                <a:noFill/>
                <a:miter lim="800000"/>
                <a:headEnd/>
                <a:tailEnd/>
              </a:ln>
              <a:effectLst/>
            </p:spPr>
          </p:pic>
          <p:cxnSp>
            <p:nvCxnSpPr>
              <p:cNvPr id="11" name="Straight Arrow Connector 10"/>
              <p:cNvCxnSpPr/>
              <p:nvPr/>
            </p:nvCxnSpPr>
            <p:spPr>
              <a:xfrm flipH="1" flipV="1">
                <a:off x="2868991" y="3372484"/>
                <a:ext cx="27914" cy="368849"/>
              </a:xfrm>
              <a:prstGeom prst="straightConnector1">
                <a:avLst/>
              </a:prstGeom>
              <a:ln w="28575">
                <a:solidFill>
                  <a:schemeClr val="bg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2" name="Picture 10"/>
              <p:cNvPicPr>
                <a:picLocks noChangeAspect="1" noChangeArrowheads="1"/>
              </p:cNvPicPr>
              <p:nvPr/>
            </p:nvPicPr>
            <p:blipFill>
              <a:blip r:embed="rId6" cstate="print">
                <a:duotone>
                  <a:prstClr val="black"/>
                  <a:schemeClr val="bg2">
                    <a:tint val="45000"/>
                    <a:satMod val="400000"/>
                  </a:schemeClr>
                </a:duotone>
              </a:blip>
              <a:srcRect/>
              <a:stretch>
                <a:fillRect/>
              </a:stretch>
            </p:blipFill>
            <p:spPr bwMode="auto">
              <a:xfrm>
                <a:off x="2780670" y="3745464"/>
                <a:ext cx="486231" cy="480183"/>
              </a:xfrm>
              <a:prstGeom prst="rect">
                <a:avLst/>
              </a:prstGeom>
              <a:noFill/>
              <a:ln w="9525">
                <a:noFill/>
                <a:miter lim="800000"/>
                <a:headEnd/>
                <a:tailEnd/>
              </a:ln>
              <a:effectLst/>
            </p:spPr>
          </p:pic>
          <p:cxnSp>
            <p:nvCxnSpPr>
              <p:cNvPr id="13" name="Straight Arrow Connector 12"/>
              <p:cNvCxnSpPr/>
              <p:nvPr/>
            </p:nvCxnSpPr>
            <p:spPr>
              <a:xfrm flipH="1" flipV="1">
                <a:off x="3462060" y="3309569"/>
                <a:ext cx="352325" cy="389229"/>
              </a:xfrm>
              <a:prstGeom prst="straightConnector1">
                <a:avLst/>
              </a:prstGeom>
              <a:ln w="28575">
                <a:solidFill>
                  <a:schemeClr val="bg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785048" y="3265327"/>
                <a:ext cx="565743" cy="356740"/>
              </a:xfrm>
              <a:prstGeom prst="straightConnector1">
                <a:avLst/>
              </a:prstGeom>
              <a:ln w="28575">
                <a:solidFill>
                  <a:schemeClr val="bg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7" cstate="print">
                <a:duotone>
                  <a:prstClr val="black"/>
                  <a:schemeClr val="bg2">
                    <a:tint val="45000"/>
                    <a:satMod val="400000"/>
                  </a:schemeClr>
                </a:duotone>
              </a:blip>
              <a:srcRect/>
              <a:stretch>
                <a:fillRect/>
              </a:stretch>
            </p:blipFill>
            <p:spPr bwMode="auto">
              <a:xfrm>
                <a:off x="4356863" y="3547416"/>
                <a:ext cx="440762" cy="441876"/>
              </a:xfrm>
              <a:prstGeom prst="rect">
                <a:avLst/>
              </a:prstGeom>
              <a:noFill/>
              <a:ln w="9525">
                <a:noFill/>
                <a:miter lim="800000"/>
                <a:headEnd/>
                <a:tailEnd/>
              </a:ln>
              <a:effectLst/>
            </p:spPr>
          </p:pic>
          <p:pic>
            <p:nvPicPr>
              <p:cNvPr id="16" name="Picture 9"/>
              <p:cNvPicPr>
                <a:picLocks noChangeAspect="1" noChangeArrowheads="1"/>
              </p:cNvPicPr>
              <p:nvPr/>
            </p:nvPicPr>
            <p:blipFill>
              <a:blip r:embed="rId8" cstate="print">
                <a:duotone>
                  <a:prstClr val="black"/>
                  <a:schemeClr val="bg2">
                    <a:tint val="45000"/>
                    <a:satMod val="400000"/>
                  </a:schemeClr>
                </a:duotone>
              </a:blip>
              <a:srcRect/>
              <a:stretch>
                <a:fillRect/>
              </a:stretch>
            </p:blipFill>
            <p:spPr bwMode="auto">
              <a:xfrm>
                <a:off x="3525611" y="3709000"/>
                <a:ext cx="745307" cy="562895"/>
              </a:xfrm>
              <a:prstGeom prst="rect">
                <a:avLst/>
              </a:prstGeom>
              <a:noFill/>
              <a:ln w="9525">
                <a:noFill/>
                <a:miter lim="800000"/>
                <a:headEnd/>
                <a:tailEnd/>
              </a:ln>
              <a:effectLst/>
            </p:spPr>
          </p:pic>
        </p:grpSp>
        <p:pic>
          <p:nvPicPr>
            <p:cNvPr id="1034" name="Picture 10"/>
            <p:cNvPicPr>
              <a:picLocks noChangeAspect="1" noChangeArrowheads="1"/>
            </p:cNvPicPr>
            <p:nvPr/>
          </p:nvPicPr>
          <p:blipFill>
            <a:blip r:embed="rId9" cstate="print"/>
            <a:srcRect/>
            <a:stretch>
              <a:fillRect/>
            </a:stretch>
          </p:blipFill>
          <p:spPr bwMode="auto">
            <a:xfrm>
              <a:off x="4062100" y="2807458"/>
              <a:ext cx="1618572" cy="199713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30" name="Picture 6" descr="https://latitude.demo.endeca.com/image/image_gallery?uuid=231c9498-9b2f-4e68-a556-f14344b478b1&amp;groupId=11014"/>
            <p:cNvPicPr>
              <a:picLocks noChangeAspect="1" noChangeArrowheads="1"/>
            </p:cNvPicPr>
            <p:nvPr/>
          </p:nvPicPr>
          <p:blipFill>
            <a:blip r:embed="rId10" cstate="print"/>
            <a:srcRect l="25211" t="26169" r="1615"/>
            <a:stretch>
              <a:fillRect/>
            </a:stretch>
          </p:blipFill>
          <p:spPr bwMode="auto">
            <a:xfrm>
              <a:off x="5387371" y="3101351"/>
              <a:ext cx="1899398" cy="2044248"/>
            </a:xfrm>
            <a:prstGeom prst="rect">
              <a:avLst/>
            </a:prstGeom>
            <a:noFill/>
            <a:effectLst>
              <a:outerShdw blurRad="50800" dist="38100" dir="2700000" algn="tl" rotWithShape="0">
                <a:prstClr val="black">
                  <a:alpha val="40000"/>
                </a:prstClr>
              </a:outerShdw>
            </a:effectLst>
          </p:spPr>
        </p:pic>
        <p:pic>
          <p:nvPicPr>
            <p:cNvPr id="1028" name="Picture 4" descr="https://latitude.demo.endeca.com/image/image_gallery?uuid=3bb1eb2e-c981-486f-8777-fe1c64072d7e&amp;groupId=11018"/>
            <p:cNvPicPr>
              <a:picLocks noChangeAspect="1" noChangeArrowheads="1"/>
            </p:cNvPicPr>
            <p:nvPr/>
          </p:nvPicPr>
          <p:blipFill>
            <a:blip r:embed="rId11" cstate="print"/>
            <a:srcRect/>
            <a:stretch>
              <a:fillRect/>
            </a:stretch>
          </p:blipFill>
          <p:spPr bwMode="auto">
            <a:xfrm>
              <a:off x="2595219" y="3114440"/>
              <a:ext cx="1869162" cy="2031157"/>
            </a:xfrm>
            <a:prstGeom prst="rect">
              <a:avLst/>
            </a:prstGeom>
            <a:noFill/>
            <a:effectLst>
              <a:outerShdw blurRad="50800" dist="38100" dir="2700000" algn="tl" rotWithShape="0">
                <a:prstClr val="black">
                  <a:alpha val="40000"/>
                </a:prstClr>
              </a:outerShdw>
            </a:effectLst>
          </p:spPr>
        </p:pic>
        <p:pic>
          <p:nvPicPr>
            <p:cNvPr id="1026" name="Picture 2" descr="https://latitude.demo.endeca.com/image/image_gallery?uuid=eaf72d13-02e6-49ca-b14f-b628d850cde8&amp;groupId=10232"/>
            <p:cNvPicPr>
              <a:picLocks noChangeAspect="1" noChangeArrowheads="1"/>
            </p:cNvPicPr>
            <p:nvPr/>
          </p:nvPicPr>
          <p:blipFill>
            <a:blip r:embed="rId12" cstate="print"/>
            <a:srcRect t="12111" r="31749" b="46235"/>
            <a:stretch>
              <a:fillRect/>
            </a:stretch>
          </p:blipFill>
          <p:spPr bwMode="auto">
            <a:xfrm>
              <a:off x="1379100" y="3975163"/>
              <a:ext cx="1715272" cy="1277157"/>
            </a:xfrm>
            <a:prstGeom prst="rect">
              <a:avLst/>
            </a:prstGeom>
            <a:noFill/>
            <a:effectLst>
              <a:outerShdw blurRad="50800" dist="38100" dir="2700000" algn="tl" rotWithShape="0">
                <a:prstClr val="black">
                  <a:alpha val="40000"/>
                </a:prstClr>
              </a:outerShdw>
            </a:effectLst>
          </p:spPr>
        </p:pic>
        <p:pic>
          <p:nvPicPr>
            <p:cNvPr id="39" name="Picture 2" descr="C:\Users\CHOCHM~1\AppData\Local\Temp\enhtmlclip\ScreenClip(266).png"/>
            <p:cNvPicPr>
              <a:picLocks noChangeAspect="1" noChangeArrowheads="1"/>
            </p:cNvPicPr>
            <p:nvPr/>
          </p:nvPicPr>
          <p:blipFill>
            <a:blip r:embed="rId13" cstate="email"/>
            <a:srcRect l="25617" t="19862" r="3164" b="21437"/>
            <a:stretch>
              <a:fillRect/>
            </a:stretch>
          </p:blipFill>
          <p:spPr bwMode="auto">
            <a:xfrm>
              <a:off x="7010685" y="3628843"/>
              <a:ext cx="1962030" cy="1623477"/>
            </a:xfrm>
            <a:prstGeom prst="rect">
              <a:avLst/>
            </a:prstGeom>
            <a:noFill/>
            <a:effectLst>
              <a:outerShdw blurRad="50800" dist="38100" dir="2700000" algn="tl" rotWithShape="0">
                <a:prstClr val="black">
                  <a:alpha val="40000"/>
                </a:prstClr>
              </a:outerShdw>
            </a:effectLst>
          </p:spPr>
        </p:pic>
        <p:sp>
          <p:nvSpPr>
            <p:cNvPr id="20" name="TextBox 19"/>
            <p:cNvSpPr txBox="1"/>
            <p:nvPr/>
          </p:nvSpPr>
          <p:spPr>
            <a:xfrm>
              <a:off x="1138338" y="9297206"/>
              <a:ext cx="3581109" cy="477054"/>
            </a:xfrm>
            <a:prstGeom prst="rect">
              <a:avLst/>
            </a:prstGeom>
            <a:noFill/>
            <a:ln>
              <a:noFill/>
            </a:ln>
          </p:spPr>
          <p:txBody>
            <a:bodyPr wrap="none" lIns="0" tIns="0" rIns="0" bIns="0" rtlCol="0" anchor="ctr" anchorCtr="1">
              <a:spAutoFit/>
            </a:bodyPr>
            <a:lstStyle/>
            <a:p>
              <a:pPr algn="l"/>
              <a:r>
                <a:rPr lang="en-US" sz="3100" dirty="0" smtClean="0"/>
                <a:t>Faceted Data Model</a:t>
              </a:r>
            </a:p>
          </p:txBody>
        </p:sp>
        <p:sp>
          <p:nvSpPr>
            <p:cNvPr id="28" name="TextBox 27"/>
            <p:cNvSpPr txBox="1"/>
            <p:nvPr/>
          </p:nvSpPr>
          <p:spPr>
            <a:xfrm>
              <a:off x="5014276" y="9297206"/>
              <a:ext cx="1880323" cy="477054"/>
            </a:xfrm>
            <a:prstGeom prst="rect">
              <a:avLst/>
            </a:prstGeom>
            <a:noFill/>
            <a:ln>
              <a:noFill/>
            </a:ln>
          </p:spPr>
          <p:txBody>
            <a:bodyPr wrap="none" lIns="0" tIns="0" rIns="0" bIns="0" rtlCol="0" anchor="ctr" anchorCtr="1">
              <a:spAutoFit/>
            </a:bodyPr>
            <a:lstStyle/>
            <a:p>
              <a:pPr algn="l"/>
              <a:r>
                <a:rPr lang="en-US" sz="3100" dirty="0" smtClean="0"/>
                <a:t>Integration</a:t>
              </a:r>
            </a:p>
          </p:txBody>
        </p:sp>
        <p:sp>
          <p:nvSpPr>
            <p:cNvPr id="29" name="TextBox 28"/>
            <p:cNvSpPr txBox="1"/>
            <p:nvPr/>
          </p:nvSpPr>
          <p:spPr>
            <a:xfrm>
              <a:off x="7365006" y="9297206"/>
              <a:ext cx="2011769" cy="477054"/>
            </a:xfrm>
            <a:prstGeom prst="rect">
              <a:avLst/>
            </a:prstGeom>
            <a:noFill/>
            <a:ln>
              <a:noFill/>
            </a:ln>
          </p:spPr>
          <p:txBody>
            <a:bodyPr wrap="none" lIns="0" tIns="0" rIns="0" bIns="0" rtlCol="0" anchor="ctr" anchorCtr="1">
              <a:spAutoFit/>
            </a:bodyPr>
            <a:lstStyle/>
            <a:p>
              <a:pPr algn="l"/>
              <a:r>
                <a:rPr lang="en-US" sz="3100" dirty="0" smtClean="0"/>
                <a:t>Enrichment</a:t>
              </a:r>
            </a:p>
          </p:txBody>
        </p:sp>
        <p:sp>
          <p:nvSpPr>
            <p:cNvPr id="32" name="TextBox 31"/>
            <p:cNvSpPr txBox="1"/>
            <p:nvPr/>
          </p:nvSpPr>
          <p:spPr>
            <a:xfrm>
              <a:off x="1181829" y="6374623"/>
              <a:ext cx="1905570" cy="954107"/>
            </a:xfrm>
            <a:prstGeom prst="rect">
              <a:avLst/>
            </a:prstGeom>
            <a:noFill/>
            <a:ln>
              <a:noFill/>
            </a:ln>
          </p:spPr>
          <p:txBody>
            <a:bodyPr wrap="square" lIns="0" tIns="0" rIns="0" bIns="0" rtlCol="0" anchor="ctr" anchorCtr="1">
              <a:spAutoFit/>
            </a:bodyPr>
            <a:lstStyle/>
            <a:p>
              <a:pPr algn="ctr"/>
              <a:r>
                <a:rPr lang="en-US" sz="3100" dirty="0" smtClean="0"/>
                <a:t>Unified Querying</a:t>
              </a:r>
            </a:p>
          </p:txBody>
        </p:sp>
        <p:sp>
          <p:nvSpPr>
            <p:cNvPr id="33" name="TextBox 32"/>
            <p:cNvSpPr txBox="1"/>
            <p:nvPr/>
          </p:nvSpPr>
          <p:spPr>
            <a:xfrm>
              <a:off x="3546359" y="6374623"/>
              <a:ext cx="3047698" cy="954107"/>
            </a:xfrm>
            <a:prstGeom prst="rect">
              <a:avLst/>
            </a:prstGeom>
            <a:noFill/>
            <a:ln>
              <a:noFill/>
            </a:ln>
          </p:spPr>
          <p:txBody>
            <a:bodyPr wrap="square" lIns="0" tIns="0" rIns="0" bIns="0" rtlCol="0" anchor="ctr" anchorCtr="1">
              <a:spAutoFit/>
            </a:bodyPr>
            <a:lstStyle/>
            <a:p>
              <a:pPr algn="ctr"/>
              <a:r>
                <a:rPr lang="en-US" sz="3100" dirty="0" smtClean="0"/>
                <a:t>Interactive Exploration</a:t>
              </a:r>
            </a:p>
          </p:txBody>
        </p:sp>
        <p:sp>
          <p:nvSpPr>
            <p:cNvPr id="34" name="TextBox 33"/>
            <p:cNvSpPr txBox="1"/>
            <p:nvPr/>
          </p:nvSpPr>
          <p:spPr>
            <a:xfrm>
              <a:off x="7053015" y="6374623"/>
              <a:ext cx="2325514" cy="954107"/>
            </a:xfrm>
            <a:prstGeom prst="rect">
              <a:avLst/>
            </a:prstGeom>
            <a:noFill/>
            <a:ln>
              <a:noFill/>
            </a:ln>
          </p:spPr>
          <p:txBody>
            <a:bodyPr wrap="square" lIns="0" tIns="0" rIns="0" bIns="0" rtlCol="0" anchor="ctr" anchorCtr="1">
              <a:spAutoFit/>
            </a:bodyPr>
            <a:lstStyle/>
            <a:p>
              <a:pPr algn="ctr"/>
              <a:r>
                <a:rPr lang="en-US" sz="3100" dirty="0" smtClean="0"/>
                <a:t>App Composition</a:t>
              </a:r>
            </a:p>
          </p:txBody>
        </p:sp>
        <p:sp>
          <p:nvSpPr>
            <p:cNvPr id="38" name="Rectangle 37"/>
            <p:cNvSpPr/>
            <p:nvPr/>
          </p:nvSpPr>
          <p:spPr>
            <a:xfrm>
              <a:off x="1330130" y="5336688"/>
              <a:ext cx="7915470" cy="822379"/>
            </a:xfrm>
            <a:prstGeom prst="rect">
              <a:avLst/>
            </a:prstGeom>
          </p:spPr>
          <p:txBody>
            <a:bodyPr wrap="square" lIns="204826" tIns="102413" rIns="204826" bIns="102413">
              <a:spAutoFit/>
            </a:bodyPr>
            <a:lstStyle/>
            <a:p>
              <a:pPr algn="ctr"/>
              <a:r>
                <a:rPr lang="en-US" sz="4000" dirty="0" smtClean="0">
                  <a:solidFill>
                    <a:srgbClr val="000000"/>
                  </a:solidFill>
                  <a:latin typeface="Arial" charset="0"/>
                  <a:ea typeface="ＭＳ Ｐゴシック" pitchFamily="127" charset="-128"/>
                </a:rPr>
                <a:t>Endeca Information Discovery</a:t>
              </a:r>
              <a:endParaRPr lang="en-US" dirty="0"/>
            </a:p>
          </p:txBody>
        </p:sp>
        <p:sp>
          <p:nvSpPr>
            <p:cNvPr id="40" name="Rectangle 39"/>
            <p:cNvSpPr/>
            <p:nvPr/>
          </p:nvSpPr>
          <p:spPr>
            <a:xfrm>
              <a:off x="2142930" y="8023904"/>
              <a:ext cx="6534540" cy="822379"/>
            </a:xfrm>
            <a:prstGeom prst="rect">
              <a:avLst/>
            </a:prstGeom>
          </p:spPr>
          <p:txBody>
            <a:bodyPr wrap="square" lIns="204826" tIns="102413" rIns="204826" bIns="102413">
              <a:spAutoFit/>
            </a:bodyPr>
            <a:lstStyle/>
            <a:p>
              <a:pPr algn="ctr"/>
              <a:r>
                <a:rPr lang="en-US" sz="4000" dirty="0" smtClean="0">
                  <a:solidFill>
                    <a:srgbClr val="000000"/>
                  </a:solidFill>
                  <a:latin typeface="Arial" charset="0"/>
                  <a:ea typeface="ＭＳ Ｐゴシック" pitchFamily="127" charset="-128"/>
                </a:rPr>
                <a:t>Endeca Server</a:t>
              </a:r>
              <a:endParaRPr lang="en-US" dirty="0"/>
            </a:p>
          </p:txBody>
        </p:sp>
      </p:gr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309" y="0"/>
            <a:ext cx="16760691" cy="1266325"/>
          </a:xfrm>
        </p:spPr>
        <p:txBody>
          <a:bodyPr>
            <a:normAutofit fontScale="90000"/>
          </a:bodyPr>
          <a:lstStyle/>
          <a:p>
            <a:r>
              <a:rPr lang="ru-RU" sz="6300" dirty="0" smtClean="0"/>
              <a:t>Особенности интерфейса пользователей</a:t>
            </a:r>
            <a:endParaRPr lang="en-US" sz="6300" dirty="0"/>
          </a:p>
        </p:txBody>
      </p:sp>
      <p:sp>
        <p:nvSpPr>
          <p:cNvPr id="7" name="Content Placeholder 2"/>
          <p:cNvSpPr>
            <a:spLocks noGrp="1"/>
          </p:cNvSpPr>
          <p:nvPr>
            <p:ph sz="half" idx="1"/>
          </p:nvPr>
        </p:nvSpPr>
        <p:spPr>
          <a:xfrm>
            <a:off x="487524" y="1828801"/>
            <a:ext cx="9342276" cy="10144124"/>
          </a:xfrm>
        </p:spPr>
        <p:txBody>
          <a:bodyPr>
            <a:normAutofit/>
          </a:bodyPr>
          <a:lstStyle/>
          <a:p>
            <a:r>
              <a:rPr lang="ru-RU" sz="4500" dirty="0" smtClean="0"/>
              <a:t>Удобство и простота использования</a:t>
            </a:r>
            <a:endParaRPr lang="en-US" sz="4500" dirty="0" smtClean="0"/>
          </a:p>
          <a:p>
            <a:pPr lvl="1"/>
            <a:r>
              <a:rPr lang="ru-RU" sz="4000" dirty="0" smtClean="0"/>
              <a:t>На основе </a:t>
            </a:r>
            <a:r>
              <a:rPr lang="en-US" sz="4000" dirty="0" smtClean="0"/>
              <a:t>10</a:t>
            </a:r>
            <a:r>
              <a:rPr lang="ru-RU" sz="4000" dirty="0" smtClean="0"/>
              <a:t>-летнего опыта работы в области разработки поисковых систем для электронной коммерции</a:t>
            </a:r>
            <a:endParaRPr lang="en-US" sz="4000" dirty="0" smtClean="0"/>
          </a:p>
          <a:p>
            <a:r>
              <a:rPr lang="ru-RU" sz="4500" dirty="0" smtClean="0"/>
              <a:t>Поиск</a:t>
            </a:r>
            <a:r>
              <a:rPr lang="en-US" sz="4500" dirty="0" smtClean="0"/>
              <a:t> + </a:t>
            </a:r>
            <a:r>
              <a:rPr lang="ru-RU" sz="4500" dirty="0" smtClean="0"/>
              <a:t>Фасетная навигация</a:t>
            </a:r>
            <a:r>
              <a:rPr lang="en-US" sz="4500" dirty="0" smtClean="0"/>
              <a:t> + </a:t>
            </a:r>
            <a:r>
              <a:rPr lang="ru-RU" sz="4500" dirty="0" smtClean="0"/>
              <a:t>Визуальный анализ</a:t>
            </a:r>
            <a:endParaRPr lang="en-US" sz="4500" dirty="0" smtClean="0"/>
          </a:p>
          <a:p>
            <a:pPr lvl="1"/>
            <a:r>
              <a:rPr lang="ru-RU" sz="4000" dirty="0" smtClean="0"/>
              <a:t>Поиск и выбор атрибутов в стиле  вэб сайтов</a:t>
            </a:r>
            <a:endParaRPr lang="en-US" sz="4000" dirty="0" smtClean="0"/>
          </a:p>
          <a:p>
            <a:r>
              <a:rPr lang="ru-RU" sz="4500" dirty="0" smtClean="0"/>
              <a:t>Интерактивные исследования</a:t>
            </a:r>
            <a:endParaRPr lang="en-US" sz="4500" dirty="0" smtClean="0"/>
          </a:p>
          <a:p>
            <a:pPr lvl="1"/>
            <a:r>
              <a:rPr lang="ru-RU" sz="4000" dirty="0" smtClean="0"/>
              <a:t>Без заранее определенного сценария</a:t>
            </a:r>
            <a:endParaRPr lang="en-US" sz="4000" dirty="0" smtClean="0"/>
          </a:p>
        </p:txBody>
      </p:sp>
      <p:pic>
        <p:nvPicPr>
          <p:cNvPr id="5" name="Picture 4" descr="Latitude Screenshot for home page -JJ -2.png"/>
          <p:cNvPicPr>
            <a:picLocks noChangeAspect="1"/>
          </p:cNvPicPr>
          <p:nvPr/>
        </p:nvPicPr>
        <p:blipFill>
          <a:blip r:embed="rId2" cstate="print"/>
          <a:srcRect b="3630"/>
          <a:stretch>
            <a:fillRect/>
          </a:stretch>
        </p:blipFill>
        <p:spPr>
          <a:xfrm>
            <a:off x="9858375" y="1568594"/>
            <a:ext cx="7543800" cy="103952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19795444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t>Фасетный поиск, фасетная навигация</a:t>
            </a:r>
            <a:endParaRPr lang="en-US" dirty="0"/>
          </a:p>
        </p:txBody>
      </p:sp>
      <p:sp>
        <p:nvSpPr>
          <p:cNvPr id="6" name="Content Placeholder 5"/>
          <p:cNvSpPr>
            <a:spLocks noGrp="1"/>
          </p:cNvSpPr>
          <p:nvPr>
            <p:ph idx="1"/>
          </p:nvPr>
        </p:nvSpPr>
        <p:spPr>
          <a:xfrm>
            <a:off x="961505" y="1606379"/>
            <a:ext cx="15769544" cy="3435178"/>
          </a:xfrm>
        </p:spPr>
        <p:txBody>
          <a:bodyPr>
            <a:normAutofit fontScale="77500" lnSpcReduction="20000"/>
          </a:bodyPr>
          <a:lstStyle/>
          <a:p>
            <a:r>
              <a:rPr lang="ru-RU" sz="4800" dirty="0" smtClean="0"/>
              <a:t>Технологии доступа к  информации, организованной на основе системы фасетной классификации</a:t>
            </a:r>
          </a:p>
          <a:p>
            <a:r>
              <a:rPr lang="ru-RU" sz="4800" dirty="0" smtClean="0"/>
              <a:t>Поиск путем уточнений, навигация по независимым параметрам</a:t>
            </a:r>
          </a:p>
          <a:p>
            <a:r>
              <a:rPr lang="ru-RU" sz="4800" dirty="0" smtClean="0"/>
              <a:t>Модель информационного поиска – набор характеристик</a:t>
            </a:r>
          </a:p>
          <a:p>
            <a:r>
              <a:rPr lang="ru-RU" sz="4800" dirty="0" smtClean="0"/>
              <a:t>Теоретические основы фасетной классификации -- Ш. Р. Ранганатан («Классификация двоеточием», 1933)</a:t>
            </a:r>
            <a:endParaRPr lang="en-US" sz="4800" dirty="0"/>
          </a:p>
        </p:txBody>
      </p:sp>
      <p:pic>
        <p:nvPicPr>
          <p:cNvPr id="158722" name="Picture 2"/>
          <p:cNvPicPr>
            <a:picLocks noChangeAspect="1" noChangeArrowheads="1"/>
          </p:cNvPicPr>
          <p:nvPr/>
        </p:nvPicPr>
        <p:blipFill>
          <a:blip r:embed="rId2" cstate="print"/>
          <a:srcRect/>
          <a:stretch>
            <a:fillRect/>
          </a:stretch>
        </p:blipFill>
        <p:spPr bwMode="auto">
          <a:xfrm>
            <a:off x="1668637" y="5207000"/>
            <a:ext cx="12910963" cy="6477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План</a:t>
            </a:r>
            <a:endParaRPr lang="en-US" dirty="0"/>
          </a:p>
        </p:txBody>
      </p:sp>
      <p:sp>
        <p:nvSpPr>
          <p:cNvPr id="4" name="Content Placeholder 3"/>
          <p:cNvSpPr>
            <a:spLocks noGrp="1"/>
          </p:cNvSpPr>
          <p:nvPr>
            <p:ph idx="1"/>
          </p:nvPr>
        </p:nvSpPr>
        <p:spPr>
          <a:xfrm>
            <a:off x="573765" y="2112491"/>
            <a:ext cx="16626840" cy="9051926"/>
          </a:xfrm>
        </p:spPr>
        <p:txBody>
          <a:bodyPr/>
          <a:lstStyle/>
          <a:p>
            <a:r>
              <a:rPr lang="ru-RU" b="1" dirty="0" smtClean="0">
                <a:solidFill>
                  <a:schemeClr val="tx2"/>
                </a:solidFill>
              </a:rPr>
              <a:t>Бизнес-анализ Больших Данных -- </a:t>
            </a:r>
            <a:r>
              <a:rPr lang="ru-RU" b="1" dirty="0" smtClean="0">
                <a:solidFill>
                  <a:schemeClr val="tx2"/>
                </a:solidFill>
              </a:rPr>
              <a:t>Аналитическая </a:t>
            </a:r>
            <a:r>
              <a:rPr lang="en-US" b="1" dirty="0" smtClean="0">
                <a:solidFill>
                  <a:schemeClr val="tx2"/>
                </a:solidFill>
              </a:rPr>
              <a:t>in-memory </a:t>
            </a:r>
            <a:r>
              <a:rPr lang="ru-RU" b="1" dirty="0" smtClean="0">
                <a:solidFill>
                  <a:schemeClr val="tx2"/>
                </a:solidFill>
              </a:rPr>
              <a:t>машина </a:t>
            </a:r>
            <a:r>
              <a:rPr lang="en-US" b="1" dirty="0" smtClean="0">
                <a:solidFill>
                  <a:schemeClr val="tx2"/>
                </a:solidFill>
              </a:rPr>
              <a:t>Oracle </a:t>
            </a:r>
            <a:r>
              <a:rPr lang="en-US" b="1" dirty="0" err="1" smtClean="0">
                <a:solidFill>
                  <a:schemeClr val="tx2"/>
                </a:solidFill>
              </a:rPr>
              <a:t>Exalytics</a:t>
            </a:r>
            <a:endParaRPr lang="en-US" b="1" dirty="0" smtClean="0">
              <a:solidFill>
                <a:schemeClr val="tx2"/>
              </a:solidFill>
            </a:endParaRPr>
          </a:p>
          <a:p>
            <a:r>
              <a:rPr lang="ru-RU" dirty="0" smtClean="0"/>
              <a:t>От бизнес-анализа к исследованию данных – </a:t>
            </a:r>
            <a:r>
              <a:rPr lang="en-US" dirty="0" smtClean="0"/>
              <a:t>Oracle </a:t>
            </a:r>
            <a:r>
              <a:rPr lang="en-US" dirty="0" err="1" smtClean="0"/>
              <a:t>Endeca</a:t>
            </a:r>
            <a:r>
              <a:rPr lang="en-US" dirty="0" smtClean="0"/>
              <a:t> Information </a:t>
            </a:r>
            <a:r>
              <a:rPr lang="en-US" dirty="0" smtClean="0"/>
              <a:t>Discovery</a:t>
            </a:r>
          </a:p>
          <a:p>
            <a:r>
              <a:rPr lang="ru-RU" dirty="0" smtClean="0"/>
              <a:t>Статистические исследования, предиктивная аналитика – </a:t>
            </a:r>
            <a:r>
              <a:rPr lang="en-US" dirty="0" smtClean="0"/>
              <a:t>Oracle Advanced Analytics</a:t>
            </a:r>
            <a:endParaRPr lang="en-US" dirty="0" smtClean="0"/>
          </a:p>
          <a:p>
            <a:endParaRPr lang="en-US"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Rounded Rectangle 27"/>
          <p:cNvSpPr/>
          <p:nvPr/>
        </p:nvSpPr>
        <p:spPr>
          <a:xfrm>
            <a:off x="466530" y="6319938"/>
            <a:ext cx="17317616" cy="58471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r>
              <a:rPr lang="ru-RU" dirty="0" smtClean="0"/>
              <a:t>Интерактивные исследования и анализ</a:t>
            </a:r>
            <a:endParaRPr lang="en-US" sz="6300" dirty="0"/>
          </a:p>
        </p:txBody>
      </p:sp>
      <p:sp>
        <p:nvSpPr>
          <p:cNvPr id="4" name="Content Placeholder 3"/>
          <p:cNvSpPr>
            <a:spLocks noGrp="1"/>
          </p:cNvSpPr>
          <p:nvPr>
            <p:ph sz="half" idx="2"/>
          </p:nvPr>
        </p:nvSpPr>
        <p:spPr>
          <a:xfrm>
            <a:off x="1136822" y="1124466"/>
            <a:ext cx="17151178" cy="1396312"/>
          </a:xfrm>
        </p:spPr>
        <p:txBody>
          <a:bodyPr>
            <a:normAutofit fontScale="92500" lnSpcReduction="10000"/>
          </a:bodyPr>
          <a:lstStyle/>
          <a:p>
            <a:pPr>
              <a:buNone/>
            </a:pPr>
            <a:r>
              <a:rPr lang="ru-RU" sz="4500" i="1" dirty="0" smtClean="0">
                <a:solidFill>
                  <a:srgbClr val="FF0000"/>
                </a:solidFill>
              </a:rPr>
              <a:t>Средства расширенного поиска  в сочетании с </a:t>
            </a:r>
            <a:r>
              <a:rPr lang="ru-RU" sz="4500" i="1" dirty="0" smtClean="0">
                <a:solidFill>
                  <a:srgbClr val="FF0000"/>
                </a:solidFill>
              </a:rPr>
              <a:t>аналитическими вычислениями</a:t>
            </a:r>
            <a:endParaRPr lang="en-US" sz="4500" i="1" dirty="0">
              <a:solidFill>
                <a:srgbClr val="FF0000"/>
              </a:solidFill>
            </a:endParaRPr>
          </a:p>
        </p:txBody>
      </p:sp>
      <p:pic>
        <p:nvPicPr>
          <p:cNvPr id="9" name="Picture 10"/>
          <p:cNvPicPr>
            <a:picLocks noChangeAspect="1" noChangeArrowheads="1"/>
          </p:cNvPicPr>
          <p:nvPr/>
        </p:nvPicPr>
        <p:blipFill>
          <a:blip r:embed="rId2" cstate="print"/>
          <a:srcRect/>
          <a:stretch>
            <a:fillRect/>
          </a:stretch>
        </p:blipFill>
        <p:spPr bwMode="auto">
          <a:xfrm>
            <a:off x="1390009" y="3175673"/>
            <a:ext cx="3096330" cy="382051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2339" name="Picture 3"/>
          <p:cNvPicPr>
            <a:picLocks noChangeAspect="1" noChangeArrowheads="1"/>
          </p:cNvPicPr>
          <p:nvPr/>
        </p:nvPicPr>
        <p:blipFill>
          <a:blip r:embed="rId3" cstate="print"/>
          <a:srcRect/>
          <a:stretch>
            <a:fillRect/>
          </a:stretch>
        </p:blipFill>
        <p:spPr bwMode="auto">
          <a:xfrm>
            <a:off x="2709922" y="2715070"/>
            <a:ext cx="2722024" cy="478186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 name="TextBox 13"/>
          <p:cNvSpPr txBox="1"/>
          <p:nvPr/>
        </p:nvSpPr>
        <p:spPr>
          <a:xfrm>
            <a:off x="328773" y="8921578"/>
            <a:ext cx="4984631" cy="3462206"/>
          </a:xfrm>
          <a:prstGeom prst="rect">
            <a:avLst/>
          </a:prstGeom>
          <a:noFill/>
          <a:ln>
            <a:noFill/>
          </a:ln>
        </p:spPr>
        <p:txBody>
          <a:bodyPr wrap="square" lIns="0" tIns="0" rIns="0" bIns="0" rtlCol="0">
            <a:noAutofit/>
          </a:bodyPr>
          <a:lstStyle/>
          <a:p>
            <a:pPr algn="ctr" fontAlgn="base">
              <a:spcBef>
                <a:spcPct val="0"/>
              </a:spcBef>
              <a:spcAft>
                <a:spcPct val="0"/>
              </a:spcAft>
            </a:pPr>
            <a:r>
              <a:rPr lang="ru-RU" sz="3200" b="1" dirty="0" smtClean="0">
                <a:solidFill>
                  <a:srgbClr val="FF0000"/>
                </a:solidFill>
                <a:latin typeface="Arial" pitchFamily="34" charset="0"/>
                <a:ea typeface="ＭＳ Ｐゴシック" pitchFamily="34" charset="-128"/>
              </a:rPr>
              <a:t>Расширенный поиск</a:t>
            </a:r>
            <a:endParaRPr lang="en-US" sz="3200" b="1" dirty="0">
              <a:solidFill>
                <a:srgbClr val="FF0000"/>
              </a:solidFill>
              <a:latin typeface="Arial" pitchFamily="34" charset="0"/>
              <a:ea typeface="ＭＳ Ｐゴシック" pitchFamily="34" charset="-128"/>
            </a:endParaRPr>
          </a:p>
          <a:p>
            <a:pPr marL="252477" indent="-252477" fontAlgn="base">
              <a:spcBef>
                <a:spcPct val="0"/>
              </a:spcBef>
              <a:spcAft>
                <a:spcPct val="0"/>
              </a:spcAft>
              <a:buFont typeface="Arial" pitchFamily="34" charset="0"/>
              <a:buChar char="•"/>
            </a:pPr>
            <a:r>
              <a:rPr lang="en-US" sz="3200" dirty="0">
                <a:solidFill>
                  <a:srgbClr val="000000"/>
                </a:solidFill>
                <a:latin typeface="Arial" pitchFamily="34" charset="0"/>
                <a:ea typeface="ＭＳ Ｐゴシック" pitchFamily="34" charset="-128"/>
              </a:rPr>
              <a:t>Search look-ahead</a:t>
            </a:r>
          </a:p>
          <a:p>
            <a:pPr marL="252477" indent="-252477" fontAlgn="base">
              <a:spcBef>
                <a:spcPct val="0"/>
              </a:spcBef>
              <a:spcAft>
                <a:spcPct val="0"/>
              </a:spcAft>
              <a:buFont typeface="Arial" pitchFamily="34" charset="0"/>
              <a:buChar char="•"/>
            </a:pPr>
            <a:r>
              <a:rPr lang="ru-RU" sz="3200" dirty="0" smtClean="0">
                <a:solidFill>
                  <a:srgbClr val="000000"/>
                </a:solidFill>
                <a:latin typeface="Arial" pitchFamily="34" charset="0"/>
                <a:ea typeface="ＭＳ Ｐゴシック" pitchFamily="34" charset="-128"/>
              </a:rPr>
              <a:t>Исправление неправильного написания</a:t>
            </a:r>
            <a:endParaRPr lang="en-US" sz="3200" dirty="0">
              <a:solidFill>
                <a:srgbClr val="000000"/>
              </a:solidFill>
              <a:latin typeface="Arial" pitchFamily="34" charset="0"/>
              <a:ea typeface="ＭＳ Ｐゴシック" pitchFamily="34" charset="-128"/>
            </a:endParaRPr>
          </a:p>
          <a:p>
            <a:pPr marL="252477" indent="-252477" fontAlgn="base">
              <a:spcBef>
                <a:spcPct val="0"/>
              </a:spcBef>
              <a:spcAft>
                <a:spcPct val="0"/>
              </a:spcAft>
              <a:buFont typeface="Arial" pitchFamily="34" charset="0"/>
              <a:buChar char="•"/>
            </a:pPr>
            <a:r>
              <a:rPr lang="en-US" sz="3200" dirty="0">
                <a:solidFill>
                  <a:srgbClr val="000000"/>
                </a:solidFill>
                <a:latin typeface="Arial" pitchFamily="34" charset="0"/>
                <a:ea typeface="ＭＳ Ｐゴシック" pitchFamily="34" charset="-128"/>
              </a:rPr>
              <a:t>Data-driven </a:t>
            </a:r>
            <a:r>
              <a:rPr lang="ru-RU" sz="3200" dirty="0" smtClean="0">
                <a:solidFill>
                  <a:srgbClr val="000000"/>
                </a:solidFill>
                <a:latin typeface="Arial" pitchFamily="34" charset="0"/>
                <a:ea typeface="ＭＳ Ｐゴシック" pitchFamily="34" charset="-128"/>
              </a:rPr>
              <a:t>фильтры</a:t>
            </a:r>
            <a:endParaRPr lang="en-US" sz="3200" dirty="0">
              <a:solidFill>
                <a:srgbClr val="000000"/>
              </a:solidFill>
              <a:latin typeface="Arial" pitchFamily="34" charset="0"/>
              <a:ea typeface="ＭＳ Ｐゴシック" pitchFamily="34" charset="-128"/>
            </a:endParaRPr>
          </a:p>
        </p:txBody>
      </p:sp>
      <p:pic>
        <p:nvPicPr>
          <p:cNvPr id="142342" name="Picture 6"/>
          <p:cNvPicPr>
            <a:picLocks noChangeAspect="1" noChangeArrowheads="1"/>
          </p:cNvPicPr>
          <p:nvPr/>
        </p:nvPicPr>
        <p:blipFill>
          <a:blip r:embed="rId4" cstate="print"/>
          <a:srcRect/>
          <a:stretch>
            <a:fillRect/>
          </a:stretch>
        </p:blipFill>
        <p:spPr bwMode="auto">
          <a:xfrm>
            <a:off x="13158551" y="2814979"/>
            <a:ext cx="3736974" cy="28925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2341" name="Picture 5"/>
          <p:cNvPicPr>
            <a:picLocks noChangeAspect="1" noChangeArrowheads="1"/>
          </p:cNvPicPr>
          <p:nvPr/>
        </p:nvPicPr>
        <p:blipFill>
          <a:blip r:embed="rId5" cstate="print"/>
          <a:srcRect/>
          <a:stretch>
            <a:fillRect/>
          </a:stretch>
        </p:blipFill>
        <p:spPr bwMode="auto">
          <a:xfrm>
            <a:off x="13163455" y="4791779"/>
            <a:ext cx="4430942" cy="246833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2344" name="Picture 8"/>
          <p:cNvPicPr>
            <a:picLocks noChangeAspect="1" noChangeArrowheads="1"/>
          </p:cNvPicPr>
          <p:nvPr/>
        </p:nvPicPr>
        <p:blipFill>
          <a:blip r:embed="rId6" cstate="print"/>
          <a:srcRect/>
          <a:stretch>
            <a:fillRect/>
          </a:stretch>
        </p:blipFill>
        <p:spPr bwMode="auto">
          <a:xfrm>
            <a:off x="12739559" y="4140805"/>
            <a:ext cx="3183730" cy="225530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7" name="TextBox 16"/>
          <p:cNvSpPr txBox="1"/>
          <p:nvPr/>
        </p:nvSpPr>
        <p:spPr>
          <a:xfrm>
            <a:off x="12966749" y="8872151"/>
            <a:ext cx="4889734" cy="3045873"/>
          </a:xfrm>
          <a:prstGeom prst="rect">
            <a:avLst/>
          </a:prstGeom>
          <a:noFill/>
          <a:ln>
            <a:noFill/>
          </a:ln>
        </p:spPr>
        <p:txBody>
          <a:bodyPr wrap="square" lIns="0" tIns="0" rIns="0" bIns="0" rtlCol="0">
            <a:noAutofit/>
          </a:bodyPr>
          <a:lstStyle/>
          <a:p>
            <a:pPr algn="ctr" fontAlgn="base">
              <a:spcBef>
                <a:spcPct val="0"/>
              </a:spcBef>
              <a:spcAft>
                <a:spcPct val="0"/>
              </a:spcAft>
            </a:pPr>
            <a:r>
              <a:rPr lang="ru-RU" sz="3200" b="1" dirty="0" smtClean="0">
                <a:solidFill>
                  <a:srgbClr val="FF0000"/>
                </a:solidFill>
                <a:latin typeface="Arial" pitchFamily="34" charset="0"/>
                <a:ea typeface="ＭＳ Ｐゴシック" pitchFamily="34" charset="-128"/>
              </a:rPr>
              <a:t>Визуальный анализ</a:t>
            </a:r>
            <a:endParaRPr lang="en-US" sz="3200" b="1" dirty="0">
              <a:solidFill>
                <a:srgbClr val="FF0000"/>
              </a:solidFill>
              <a:latin typeface="Arial" pitchFamily="34" charset="0"/>
              <a:ea typeface="ＭＳ Ｐゴシック" pitchFamily="34" charset="-128"/>
            </a:endParaRPr>
          </a:p>
          <a:p>
            <a:pPr marL="252477" indent="-252477">
              <a:buFont typeface="Arial" pitchFamily="34" charset="0"/>
              <a:buChar char="•"/>
            </a:pPr>
            <a:r>
              <a:rPr lang="ru-RU" sz="3200" dirty="0" smtClean="0">
                <a:solidFill>
                  <a:srgbClr val="000000"/>
                </a:solidFill>
              </a:rPr>
              <a:t>Диаграммы и кросс-таблицы</a:t>
            </a:r>
            <a:endParaRPr lang="en-US" sz="3200" dirty="0">
              <a:solidFill>
                <a:srgbClr val="000000"/>
              </a:solidFill>
            </a:endParaRPr>
          </a:p>
          <a:p>
            <a:pPr marL="252477" indent="-252477">
              <a:buFont typeface="Arial" pitchFamily="34" charset="0"/>
              <a:buChar char="•"/>
            </a:pPr>
            <a:r>
              <a:rPr lang="ru-RU" sz="3200" dirty="0" smtClean="0">
                <a:solidFill>
                  <a:srgbClr val="000000"/>
                </a:solidFill>
              </a:rPr>
              <a:t>Пространственная аналитика</a:t>
            </a:r>
            <a:endParaRPr lang="en-US" sz="3200" dirty="0" smtClean="0">
              <a:solidFill>
                <a:srgbClr val="000000"/>
              </a:solidFill>
            </a:endParaRPr>
          </a:p>
          <a:p>
            <a:pPr marL="252477" indent="-252477">
              <a:buFont typeface="Arial" pitchFamily="34" charset="0"/>
              <a:buChar char="•"/>
            </a:pPr>
            <a:r>
              <a:rPr lang="en-US" sz="3200" dirty="0" smtClean="0">
                <a:solidFill>
                  <a:srgbClr val="000000"/>
                </a:solidFill>
              </a:rPr>
              <a:t>Tag clouds</a:t>
            </a:r>
            <a:endParaRPr lang="en-US" sz="3200" dirty="0">
              <a:solidFill>
                <a:srgbClr val="000000"/>
              </a:solidFill>
            </a:endParaRPr>
          </a:p>
        </p:txBody>
      </p:sp>
      <p:sp>
        <p:nvSpPr>
          <p:cNvPr id="18" name="TextBox 17"/>
          <p:cNvSpPr txBox="1"/>
          <p:nvPr/>
        </p:nvSpPr>
        <p:spPr>
          <a:xfrm>
            <a:off x="6668224" y="8896865"/>
            <a:ext cx="4597496" cy="2470610"/>
          </a:xfrm>
          <a:prstGeom prst="rect">
            <a:avLst/>
          </a:prstGeom>
          <a:noFill/>
          <a:ln>
            <a:noFill/>
          </a:ln>
        </p:spPr>
        <p:txBody>
          <a:bodyPr wrap="square" lIns="0" tIns="0" rIns="0" bIns="0" rtlCol="0">
            <a:noAutofit/>
          </a:bodyPr>
          <a:lstStyle/>
          <a:p>
            <a:pPr algn="ctr"/>
            <a:r>
              <a:rPr lang="ru-RU" sz="3200" b="1" dirty="0" smtClean="0">
                <a:solidFill>
                  <a:srgbClr val="FF0000"/>
                </a:solidFill>
              </a:rPr>
              <a:t>Фасетная навигация</a:t>
            </a:r>
            <a:endParaRPr lang="en-US" sz="3200" b="1" dirty="0">
              <a:solidFill>
                <a:srgbClr val="FF0000"/>
              </a:solidFill>
            </a:endParaRPr>
          </a:p>
          <a:p>
            <a:pPr marL="252477" indent="-252477">
              <a:buFont typeface="Arial" pitchFamily="34" charset="0"/>
              <a:buChar char="•"/>
            </a:pPr>
            <a:r>
              <a:rPr lang="ru-RU" sz="3200" dirty="0" smtClean="0">
                <a:solidFill>
                  <a:srgbClr val="000000"/>
                </a:solidFill>
              </a:rPr>
              <a:t>Выбор атрибутов, стиль </a:t>
            </a:r>
            <a:r>
              <a:rPr lang="en-US" sz="3200" dirty="0" smtClean="0">
                <a:solidFill>
                  <a:srgbClr val="000000"/>
                </a:solidFill>
              </a:rPr>
              <a:t>Web</a:t>
            </a:r>
            <a:r>
              <a:rPr lang="ru-RU" sz="3200" dirty="0" smtClean="0">
                <a:solidFill>
                  <a:srgbClr val="000000"/>
                </a:solidFill>
              </a:rPr>
              <a:t>-поиска</a:t>
            </a:r>
            <a:endParaRPr lang="en-US" sz="3200" dirty="0" smtClean="0">
              <a:solidFill>
                <a:srgbClr val="000000"/>
              </a:solidFill>
            </a:endParaRPr>
          </a:p>
        </p:txBody>
      </p:sp>
      <p:pic>
        <p:nvPicPr>
          <p:cNvPr id="27" name="Picture 16"/>
          <p:cNvPicPr>
            <a:picLocks noChangeAspect="1" noChangeArrowheads="1"/>
          </p:cNvPicPr>
          <p:nvPr/>
        </p:nvPicPr>
        <p:blipFill>
          <a:blip r:embed="rId7" cstate="print"/>
          <a:srcRect/>
          <a:stretch>
            <a:fillRect/>
          </a:stretch>
        </p:blipFill>
        <p:spPr bwMode="auto">
          <a:xfrm>
            <a:off x="6356537" y="2378307"/>
            <a:ext cx="5563446" cy="336335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6" name="Picture 18" descr="CPG Spell Correct.png"/>
          <p:cNvPicPr>
            <a:picLocks noChangeAspect="1"/>
          </p:cNvPicPr>
          <p:nvPr/>
        </p:nvPicPr>
        <p:blipFill>
          <a:blip r:embed="rId8" cstate="print"/>
          <a:srcRect/>
          <a:stretch>
            <a:fillRect/>
          </a:stretch>
        </p:blipFill>
        <p:spPr bwMode="auto">
          <a:xfrm>
            <a:off x="6163782" y="3615382"/>
            <a:ext cx="3103404" cy="49763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9" name="TextBox 28"/>
          <p:cNvSpPr txBox="1"/>
          <p:nvPr/>
        </p:nvSpPr>
        <p:spPr>
          <a:xfrm>
            <a:off x="5319318" y="9874647"/>
            <a:ext cx="673261" cy="1384995"/>
          </a:xfrm>
          <a:prstGeom prst="rect">
            <a:avLst/>
          </a:prstGeom>
          <a:noFill/>
          <a:ln>
            <a:noFill/>
          </a:ln>
        </p:spPr>
        <p:txBody>
          <a:bodyPr wrap="none" lIns="0" tIns="0" rIns="0" bIns="0" rtlCol="0" anchor="ctr" anchorCtr="1">
            <a:spAutoFit/>
          </a:bodyPr>
          <a:lstStyle/>
          <a:p>
            <a:pPr algn="l"/>
            <a:r>
              <a:rPr lang="en-US" sz="9000" b="1" dirty="0" smtClean="0"/>
              <a:t>+</a:t>
            </a:r>
          </a:p>
        </p:txBody>
      </p:sp>
      <p:sp>
        <p:nvSpPr>
          <p:cNvPr id="30" name="TextBox 29"/>
          <p:cNvSpPr txBox="1"/>
          <p:nvPr/>
        </p:nvSpPr>
        <p:spPr>
          <a:xfrm>
            <a:off x="11819644" y="9874647"/>
            <a:ext cx="673261" cy="1384995"/>
          </a:xfrm>
          <a:prstGeom prst="rect">
            <a:avLst/>
          </a:prstGeom>
          <a:noFill/>
          <a:ln>
            <a:noFill/>
          </a:ln>
        </p:spPr>
        <p:txBody>
          <a:bodyPr wrap="none" lIns="0" tIns="0" rIns="0" bIns="0" rtlCol="0" anchor="ctr" anchorCtr="1">
            <a:spAutoFit/>
          </a:bodyPr>
          <a:lstStyle/>
          <a:p>
            <a:pPr algn="l"/>
            <a:r>
              <a:rPr lang="en-US" sz="9000" b="1" dirty="0" smtClean="0"/>
              <a:t>+</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459" y="0"/>
            <a:ext cx="15712440" cy="1809249"/>
          </a:xfrm>
        </p:spPr>
        <p:txBody>
          <a:bodyPr>
            <a:normAutofit/>
          </a:bodyPr>
          <a:lstStyle/>
          <a:p>
            <a:r>
              <a:rPr lang="ru-RU" sz="6300" dirty="0" smtClean="0"/>
              <a:t>Разработка приложений</a:t>
            </a:r>
            <a:endParaRPr lang="en-US" sz="6300" dirty="0"/>
          </a:p>
        </p:txBody>
      </p:sp>
      <p:grpSp>
        <p:nvGrpSpPr>
          <p:cNvPr id="3" name="Group 206"/>
          <p:cNvGrpSpPr/>
          <p:nvPr/>
        </p:nvGrpSpPr>
        <p:grpSpPr>
          <a:xfrm>
            <a:off x="769438" y="4410235"/>
            <a:ext cx="5285702" cy="7267275"/>
            <a:chOff x="384718" y="825444"/>
            <a:chExt cx="2863384" cy="2952634"/>
          </a:xfrm>
        </p:grpSpPr>
        <p:cxnSp>
          <p:nvCxnSpPr>
            <p:cNvPr id="96" name="Straight Connector 95"/>
            <p:cNvCxnSpPr/>
            <p:nvPr/>
          </p:nvCxnSpPr>
          <p:spPr>
            <a:xfrm rot="16200000">
              <a:off x="1838543" y="2851141"/>
              <a:ext cx="0" cy="167014"/>
            </a:xfrm>
            <a:prstGeom prst="line">
              <a:avLst/>
            </a:prstGeom>
            <a:ln w="635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52" idx="3"/>
              <a:endCxn id="72" idx="0"/>
            </p:cNvCxnSpPr>
            <p:nvPr/>
          </p:nvCxnSpPr>
          <p:spPr>
            <a:xfrm>
              <a:off x="1830192" y="3156371"/>
              <a:ext cx="281142" cy="1324"/>
            </a:xfrm>
            <a:prstGeom prst="line">
              <a:avLst/>
            </a:prstGeom>
            <a:ln w="635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a:off x="1869163" y="3330609"/>
              <a:ext cx="0" cy="167014"/>
            </a:xfrm>
            <a:prstGeom prst="line">
              <a:avLst/>
            </a:prstGeom>
            <a:ln w="635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6" name="Picture 5" descr="CMS.png"/>
            <p:cNvPicPr>
              <a:picLocks noChangeAspect="1"/>
            </p:cNvPicPr>
            <p:nvPr/>
          </p:nvPicPr>
          <p:blipFill>
            <a:blip r:embed="rId2" cstate="print"/>
            <a:stretch>
              <a:fillRect/>
            </a:stretch>
          </p:blipFill>
          <p:spPr>
            <a:xfrm>
              <a:off x="508531" y="1873253"/>
              <a:ext cx="626227" cy="578634"/>
            </a:xfrm>
            <a:prstGeom prst="rect">
              <a:avLst/>
            </a:prstGeom>
            <a:effectLst>
              <a:outerShdw blurRad="50800" dist="38100" dir="5400000" algn="t" rotWithShape="0">
                <a:schemeClr val="accent4">
                  <a:alpha val="40000"/>
                </a:schemeClr>
              </a:outerShdw>
            </a:effectLst>
          </p:spPr>
        </p:pic>
        <p:grpSp>
          <p:nvGrpSpPr>
            <p:cNvPr id="4" name="Group 17"/>
            <p:cNvGrpSpPr/>
            <p:nvPr/>
          </p:nvGrpSpPr>
          <p:grpSpPr>
            <a:xfrm>
              <a:off x="569316" y="1018731"/>
              <a:ext cx="504657" cy="517272"/>
              <a:chOff x="1446701" y="937847"/>
              <a:chExt cx="3976321" cy="4075724"/>
            </a:xfrm>
          </p:grpSpPr>
          <p:pic>
            <p:nvPicPr>
              <p:cNvPr id="8" name="Picture 7" descr="DB.png"/>
              <p:cNvPicPr>
                <a:picLocks noChangeAspect="1"/>
              </p:cNvPicPr>
              <p:nvPr/>
            </p:nvPicPr>
            <p:blipFill>
              <a:blip r:embed="rId3" cstate="print"/>
              <a:stretch>
                <a:fillRect/>
              </a:stretch>
            </p:blipFill>
            <p:spPr>
              <a:xfrm>
                <a:off x="2693539" y="937847"/>
                <a:ext cx="2729483" cy="3110522"/>
              </a:xfrm>
              <a:prstGeom prst="rect">
                <a:avLst/>
              </a:prstGeom>
              <a:effectLst>
                <a:outerShdw blurRad="50800" dist="38100" dir="5400000" algn="t" rotWithShape="0">
                  <a:schemeClr val="accent4">
                    <a:alpha val="40000"/>
                  </a:schemeClr>
                </a:outerShdw>
              </a:effectLst>
            </p:spPr>
          </p:pic>
          <p:pic>
            <p:nvPicPr>
              <p:cNvPr id="9" name="Picture 8" descr="DB.png"/>
              <p:cNvPicPr>
                <a:picLocks noChangeAspect="1"/>
              </p:cNvPicPr>
              <p:nvPr/>
            </p:nvPicPr>
            <p:blipFill>
              <a:blip r:embed="rId4" cstate="print"/>
              <a:stretch>
                <a:fillRect/>
              </a:stretch>
            </p:blipFill>
            <p:spPr>
              <a:xfrm>
                <a:off x="1446701" y="1203571"/>
                <a:ext cx="3343275" cy="3810000"/>
              </a:xfrm>
              <a:prstGeom prst="rect">
                <a:avLst/>
              </a:prstGeom>
              <a:effectLst>
                <a:outerShdw blurRad="50800" dist="38100" dir="5400000" algn="t" rotWithShape="0">
                  <a:schemeClr val="accent4">
                    <a:alpha val="40000"/>
                  </a:schemeClr>
                </a:outerShdw>
              </a:effectLst>
            </p:spPr>
          </p:pic>
        </p:grpSp>
        <p:grpSp>
          <p:nvGrpSpPr>
            <p:cNvPr id="5" name="Group 11"/>
            <p:cNvGrpSpPr/>
            <p:nvPr/>
          </p:nvGrpSpPr>
          <p:grpSpPr>
            <a:xfrm>
              <a:off x="384718" y="2822474"/>
              <a:ext cx="873853" cy="533050"/>
              <a:chOff x="3429000" y="819150"/>
              <a:chExt cx="1905000" cy="1162050"/>
            </a:xfrm>
          </p:grpSpPr>
          <p:pic>
            <p:nvPicPr>
              <p:cNvPr id="12" name="Picture 11"/>
              <p:cNvPicPr>
                <a:picLocks noChangeAspect="1"/>
              </p:cNvPicPr>
              <p:nvPr/>
            </p:nvPicPr>
            <p:blipFill>
              <a:blip r:embed="rId5" cstate="print"/>
              <a:stretch>
                <a:fillRect/>
              </a:stretch>
            </p:blipFill>
            <p:spPr>
              <a:xfrm>
                <a:off x="3429000" y="819150"/>
                <a:ext cx="1352000" cy="1162050"/>
              </a:xfrm>
              <a:prstGeom prst="rect">
                <a:avLst/>
              </a:prstGeom>
            </p:spPr>
          </p:pic>
          <p:pic>
            <p:nvPicPr>
              <p:cNvPr id="13" name="Picture 12"/>
              <p:cNvPicPr>
                <a:picLocks noChangeAspect="1"/>
              </p:cNvPicPr>
              <p:nvPr/>
            </p:nvPicPr>
            <p:blipFill>
              <a:blip r:embed="rId6" cstate="print"/>
              <a:stretch>
                <a:fillRect/>
              </a:stretch>
            </p:blipFill>
            <p:spPr>
              <a:xfrm>
                <a:off x="4876800" y="819150"/>
                <a:ext cx="438150" cy="438150"/>
              </a:xfrm>
              <a:prstGeom prst="rect">
                <a:avLst/>
              </a:prstGeom>
            </p:spPr>
          </p:pic>
          <p:pic>
            <p:nvPicPr>
              <p:cNvPr id="14" name="Picture 13"/>
              <p:cNvPicPr>
                <a:picLocks noChangeAspect="1"/>
              </p:cNvPicPr>
              <p:nvPr/>
            </p:nvPicPr>
            <p:blipFill>
              <a:blip r:embed="rId7" cstate="print"/>
              <a:stretch>
                <a:fillRect/>
              </a:stretch>
            </p:blipFill>
            <p:spPr>
              <a:xfrm>
                <a:off x="4953000" y="1428750"/>
                <a:ext cx="381000" cy="333375"/>
              </a:xfrm>
              <a:prstGeom prst="rect">
                <a:avLst/>
              </a:prstGeom>
            </p:spPr>
          </p:pic>
          <p:pic>
            <p:nvPicPr>
              <p:cNvPr id="15" name="Picture 14"/>
              <p:cNvPicPr>
                <a:picLocks noChangeAspect="1"/>
              </p:cNvPicPr>
              <p:nvPr/>
            </p:nvPicPr>
            <p:blipFill>
              <a:blip r:embed="rId8" cstate="print"/>
              <a:stretch>
                <a:fillRect/>
              </a:stretch>
            </p:blipFill>
            <p:spPr>
              <a:xfrm>
                <a:off x="4876800" y="1276350"/>
                <a:ext cx="338931" cy="208573"/>
              </a:xfrm>
              <a:prstGeom prst="rect">
                <a:avLst/>
              </a:prstGeom>
            </p:spPr>
          </p:pic>
        </p:grpSp>
        <p:grpSp>
          <p:nvGrpSpPr>
            <p:cNvPr id="7" name="Group 49"/>
            <p:cNvGrpSpPr/>
            <p:nvPr/>
          </p:nvGrpSpPr>
          <p:grpSpPr>
            <a:xfrm>
              <a:off x="1248833" y="1178539"/>
              <a:ext cx="984250" cy="181484"/>
              <a:chOff x="1248833" y="1026583"/>
              <a:chExt cx="984250" cy="181484"/>
            </a:xfrm>
          </p:grpSpPr>
          <p:sp>
            <p:nvSpPr>
              <p:cNvPr id="24" name="Rectangle 23"/>
              <p:cNvSpPr/>
              <p:nvPr/>
            </p:nvSpPr>
            <p:spPr>
              <a:xfrm>
                <a:off x="1248833" y="1026583"/>
                <a:ext cx="984250" cy="181484"/>
              </a:xfrm>
              <a:prstGeom prst="rect">
                <a:avLst/>
              </a:prstGeom>
              <a:solidFill>
                <a:schemeClr val="bg1"/>
              </a:solidFill>
              <a:ln w="63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sp>
            <p:nvSpPr>
              <p:cNvPr id="23" name="Rectangle 22"/>
              <p:cNvSpPr/>
              <p:nvPr/>
            </p:nvSpPr>
            <p:spPr>
              <a:xfrm>
                <a:off x="1248833" y="1026583"/>
                <a:ext cx="984250" cy="5552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cxnSp>
            <p:nvCxnSpPr>
              <p:cNvPr id="26" name="Straight Connector 25"/>
              <p:cNvCxnSpPr/>
              <p:nvPr/>
            </p:nvCxnSpPr>
            <p:spPr>
              <a:xfrm>
                <a:off x="1402219" y="1040356"/>
                <a:ext cx="0" cy="167014"/>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740421" y="1040356"/>
                <a:ext cx="0" cy="167014"/>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909522" y="1040356"/>
                <a:ext cx="0" cy="167014"/>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078624" y="1040356"/>
                <a:ext cx="0" cy="167014"/>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571320" y="1040356"/>
                <a:ext cx="0" cy="167014"/>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 name="Group 46"/>
            <p:cNvGrpSpPr/>
            <p:nvPr/>
          </p:nvGrpSpPr>
          <p:grpSpPr>
            <a:xfrm>
              <a:off x="1296850" y="1906141"/>
              <a:ext cx="984250" cy="181484"/>
              <a:chOff x="1296850" y="1634791"/>
              <a:chExt cx="984250" cy="181484"/>
            </a:xfrm>
          </p:grpSpPr>
          <p:sp>
            <p:nvSpPr>
              <p:cNvPr id="32" name="Rectangle 31"/>
              <p:cNvSpPr/>
              <p:nvPr/>
            </p:nvSpPr>
            <p:spPr>
              <a:xfrm>
                <a:off x="1296850" y="1634791"/>
                <a:ext cx="984250" cy="181484"/>
              </a:xfrm>
              <a:prstGeom prst="rect">
                <a:avLst/>
              </a:prstGeom>
              <a:solidFill>
                <a:schemeClr val="bg1"/>
              </a:solidFill>
              <a:ln w="635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sp>
            <p:nvSpPr>
              <p:cNvPr id="33" name="Rectangle 32"/>
              <p:cNvSpPr/>
              <p:nvPr/>
            </p:nvSpPr>
            <p:spPr>
              <a:xfrm>
                <a:off x="1296850" y="1634791"/>
                <a:ext cx="984250" cy="55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cxnSp>
            <p:nvCxnSpPr>
              <p:cNvPr id="34" name="Straight Connector 33"/>
              <p:cNvCxnSpPr/>
              <p:nvPr/>
            </p:nvCxnSpPr>
            <p:spPr>
              <a:xfrm>
                <a:off x="1450236" y="1648564"/>
                <a:ext cx="0" cy="167014"/>
              </a:xfrm>
              <a:prstGeom prst="line">
                <a:avLst/>
              </a:prstGeom>
              <a:ln w="6350"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788438" y="1648564"/>
                <a:ext cx="0" cy="167014"/>
              </a:xfrm>
              <a:prstGeom prst="line">
                <a:avLst/>
              </a:prstGeom>
              <a:ln w="6350"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957539" y="1648564"/>
                <a:ext cx="0" cy="167014"/>
              </a:xfrm>
              <a:prstGeom prst="line">
                <a:avLst/>
              </a:prstGeom>
              <a:ln w="6350"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126641" y="1648564"/>
                <a:ext cx="0" cy="167014"/>
              </a:xfrm>
              <a:prstGeom prst="line">
                <a:avLst/>
              </a:prstGeom>
              <a:ln w="6350"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619337" y="1648564"/>
                <a:ext cx="0" cy="167014"/>
              </a:xfrm>
              <a:prstGeom prst="line">
                <a:avLst/>
              </a:prstGeom>
              <a:ln w="6350" cmpd="sng">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11" name="Group 47"/>
            <p:cNvGrpSpPr/>
            <p:nvPr/>
          </p:nvGrpSpPr>
          <p:grpSpPr>
            <a:xfrm>
              <a:off x="1791222" y="2086927"/>
              <a:ext cx="167014" cy="302712"/>
              <a:chOff x="1791222" y="1815577"/>
              <a:chExt cx="167014" cy="302712"/>
            </a:xfrm>
          </p:grpSpPr>
          <p:sp>
            <p:nvSpPr>
              <p:cNvPr id="39" name="Rectangle 38"/>
              <p:cNvSpPr/>
              <p:nvPr/>
            </p:nvSpPr>
            <p:spPr>
              <a:xfrm rot="16200000">
                <a:off x="1722330" y="1885165"/>
                <a:ext cx="302712" cy="163535"/>
              </a:xfrm>
              <a:prstGeom prst="rect">
                <a:avLst/>
              </a:prstGeom>
              <a:solidFill>
                <a:schemeClr val="bg1"/>
              </a:solidFill>
              <a:ln w="635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cxnSp>
            <p:nvCxnSpPr>
              <p:cNvPr id="40" name="Straight Connector 39"/>
              <p:cNvCxnSpPr/>
              <p:nvPr/>
            </p:nvCxnSpPr>
            <p:spPr>
              <a:xfrm rot="16200000">
                <a:off x="1874729" y="1880991"/>
                <a:ext cx="0" cy="167014"/>
              </a:xfrm>
              <a:prstGeom prst="line">
                <a:avLst/>
              </a:prstGeom>
              <a:ln w="6350" cmpd="sng">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16" name="Group 45"/>
            <p:cNvGrpSpPr/>
            <p:nvPr/>
          </p:nvGrpSpPr>
          <p:grpSpPr>
            <a:xfrm>
              <a:off x="2134702" y="2208155"/>
              <a:ext cx="168695" cy="181484"/>
              <a:chOff x="2134702" y="1936805"/>
              <a:chExt cx="168695" cy="181484"/>
            </a:xfrm>
          </p:grpSpPr>
          <p:sp>
            <p:nvSpPr>
              <p:cNvPr id="41" name="Rectangle 40"/>
              <p:cNvSpPr/>
              <p:nvPr/>
            </p:nvSpPr>
            <p:spPr>
              <a:xfrm>
                <a:off x="2134702" y="1936805"/>
                <a:ext cx="168695" cy="181484"/>
              </a:xfrm>
              <a:prstGeom prst="rect">
                <a:avLst/>
              </a:prstGeom>
              <a:solidFill>
                <a:schemeClr val="bg1"/>
              </a:solidFill>
              <a:ln w="635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sp>
            <p:nvSpPr>
              <p:cNvPr id="42" name="Rectangle 41"/>
              <p:cNvSpPr/>
              <p:nvPr/>
            </p:nvSpPr>
            <p:spPr>
              <a:xfrm>
                <a:off x="2134702" y="1936805"/>
                <a:ext cx="168695" cy="55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grpSp>
        <p:cxnSp>
          <p:nvCxnSpPr>
            <p:cNvPr id="44" name="Elbow Connector 43"/>
            <p:cNvCxnSpPr>
              <a:endCxn id="41" idx="1"/>
            </p:cNvCxnSpPr>
            <p:nvPr/>
          </p:nvCxnSpPr>
          <p:spPr>
            <a:xfrm rot="16200000" flipH="1">
              <a:off x="1974510" y="2138705"/>
              <a:ext cx="210726" cy="109658"/>
            </a:xfrm>
            <a:prstGeom prst="bentConnector2">
              <a:avLst/>
            </a:prstGeom>
            <a:ln w="6350" cmpd="sng">
              <a:solidFill>
                <a:schemeClr val="accent5"/>
              </a:solidFill>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1331643" y="2825547"/>
              <a:ext cx="498549" cy="661648"/>
            </a:xfrm>
            <a:prstGeom prst="rect">
              <a:avLst/>
            </a:prstGeom>
            <a:solidFill>
              <a:schemeClr val="bg1"/>
            </a:solidFill>
            <a:ln w="635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cxnSp>
          <p:nvCxnSpPr>
            <p:cNvPr id="54" name="Straight Connector 53"/>
            <p:cNvCxnSpPr/>
            <p:nvPr/>
          </p:nvCxnSpPr>
          <p:spPr>
            <a:xfrm>
              <a:off x="1408480" y="2912389"/>
              <a:ext cx="359082" cy="0"/>
            </a:xfrm>
            <a:prstGeom prst="line">
              <a:avLst/>
            </a:prstGeom>
            <a:ln w="635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1408480" y="2998215"/>
              <a:ext cx="359082" cy="0"/>
            </a:xfrm>
            <a:prstGeom prst="line">
              <a:avLst/>
            </a:prstGeom>
            <a:ln w="635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408480" y="3084041"/>
              <a:ext cx="359082" cy="0"/>
            </a:xfrm>
            <a:prstGeom prst="line">
              <a:avLst/>
            </a:prstGeom>
            <a:ln w="635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408480" y="3169867"/>
              <a:ext cx="359082" cy="0"/>
            </a:xfrm>
            <a:prstGeom prst="line">
              <a:avLst/>
            </a:prstGeom>
            <a:ln w="635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nvGrpSpPr>
            <p:cNvPr id="17" name="Group 73"/>
            <p:cNvGrpSpPr/>
            <p:nvPr/>
          </p:nvGrpSpPr>
          <p:grpSpPr>
            <a:xfrm>
              <a:off x="1907146" y="2830420"/>
              <a:ext cx="168695" cy="181484"/>
              <a:chOff x="1907146" y="2519962"/>
              <a:chExt cx="168695" cy="181484"/>
            </a:xfrm>
          </p:grpSpPr>
          <p:sp>
            <p:nvSpPr>
              <p:cNvPr id="68" name="Rectangle 67"/>
              <p:cNvSpPr/>
              <p:nvPr/>
            </p:nvSpPr>
            <p:spPr>
              <a:xfrm>
                <a:off x="1907146" y="2519962"/>
                <a:ext cx="168695" cy="181484"/>
              </a:xfrm>
              <a:prstGeom prst="rect">
                <a:avLst/>
              </a:prstGeom>
              <a:solidFill>
                <a:schemeClr val="bg1"/>
              </a:solidFill>
              <a:ln w="6350" cmpd="sng">
                <a:solidFill>
                  <a:srgbClr val="5F7A5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sp>
            <p:nvSpPr>
              <p:cNvPr id="69" name="Rectangle 68"/>
              <p:cNvSpPr/>
              <p:nvPr/>
            </p:nvSpPr>
            <p:spPr>
              <a:xfrm>
                <a:off x="1907146" y="2519962"/>
                <a:ext cx="168695" cy="555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grpSp>
        <p:grpSp>
          <p:nvGrpSpPr>
            <p:cNvPr id="18" name="Group 75"/>
            <p:cNvGrpSpPr/>
            <p:nvPr/>
          </p:nvGrpSpPr>
          <p:grpSpPr>
            <a:xfrm>
              <a:off x="2107157" y="2979201"/>
              <a:ext cx="169796" cy="356991"/>
              <a:chOff x="2079322" y="2519123"/>
              <a:chExt cx="169796" cy="356991"/>
            </a:xfrm>
          </p:grpSpPr>
          <p:grpSp>
            <p:nvGrpSpPr>
              <p:cNvPr id="19" name="Group 70"/>
              <p:cNvGrpSpPr/>
              <p:nvPr/>
            </p:nvGrpSpPr>
            <p:grpSpPr>
              <a:xfrm>
                <a:off x="2079322" y="2519123"/>
                <a:ext cx="167711" cy="356991"/>
                <a:chOff x="1965195" y="1606811"/>
                <a:chExt cx="167711" cy="302712"/>
              </a:xfrm>
            </p:grpSpPr>
            <p:sp>
              <p:nvSpPr>
                <p:cNvPr id="72" name="Rectangle 71"/>
                <p:cNvSpPr/>
                <p:nvPr/>
              </p:nvSpPr>
              <p:spPr>
                <a:xfrm rot="16200000">
                  <a:off x="1899783" y="1676399"/>
                  <a:ext cx="302712" cy="163535"/>
                </a:xfrm>
                <a:prstGeom prst="rect">
                  <a:avLst/>
                </a:prstGeom>
                <a:solidFill>
                  <a:schemeClr val="bg1"/>
                </a:solidFill>
                <a:ln w="635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cxnSp>
              <p:nvCxnSpPr>
                <p:cNvPr id="73" name="Straight Connector 72"/>
                <p:cNvCxnSpPr/>
                <p:nvPr/>
              </p:nvCxnSpPr>
              <p:spPr>
                <a:xfrm rot="16200000">
                  <a:off x="2048702" y="1674947"/>
                  <a:ext cx="0" cy="167014"/>
                </a:xfrm>
                <a:prstGeom prst="line">
                  <a:avLst/>
                </a:prstGeom>
                <a:ln w="635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75" name="Rectangle 74"/>
              <p:cNvSpPr/>
              <p:nvPr/>
            </p:nvSpPr>
            <p:spPr>
              <a:xfrm>
                <a:off x="2080423" y="2519267"/>
                <a:ext cx="168695" cy="555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grpSp>
        <p:grpSp>
          <p:nvGrpSpPr>
            <p:cNvPr id="20" name="Group 80"/>
            <p:cNvGrpSpPr/>
            <p:nvPr/>
          </p:nvGrpSpPr>
          <p:grpSpPr>
            <a:xfrm>
              <a:off x="1906450" y="3309887"/>
              <a:ext cx="357972" cy="468191"/>
              <a:chOff x="1913410" y="2762828"/>
              <a:chExt cx="357972" cy="468191"/>
            </a:xfrm>
          </p:grpSpPr>
          <p:grpSp>
            <p:nvGrpSpPr>
              <p:cNvPr id="21" name="Group 62"/>
              <p:cNvGrpSpPr/>
              <p:nvPr/>
            </p:nvGrpSpPr>
            <p:grpSpPr>
              <a:xfrm>
                <a:off x="2102687" y="3049535"/>
                <a:ext cx="168695" cy="181484"/>
                <a:chOff x="2134702" y="1936805"/>
                <a:chExt cx="168695" cy="181484"/>
              </a:xfrm>
            </p:grpSpPr>
            <p:sp>
              <p:nvSpPr>
                <p:cNvPr id="64" name="Rectangle 63"/>
                <p:cNvSpPr/>
                <p:nvPr/>
              </p:nvSpPr>
              <p:spPr>
                <a:xfrm>
                  <a:off x="2134702" y="1936805"/>
                  <a:ext cx="168695" cy="181484"/>
                </a:xfrm>
                <a:prstGeom prst="rect">
                  <a:avLst/>
                </a:prstGeom>
                <a:solidFill>
                  <a:schemeClr val="bg1"/>
                </a:solidFill>
                <a:ln w="6350" cmpd="sng">
                  <a:solidFill>
                    <a:srgbClr val="5F7A5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sp>
              <p:nvSpPr>
                <p:cNvPr id="65" name="Rectangle 64"/>
                <p:cNvSpPr/>
                <p:nvPr/>
              </p:nvSpPr>
              <p:spPr>
                <a:xfrm>
                  <a:off x="2134702" y="1936805"/>
                  <a:ext cx="168695" cy="55527"/>
                </a:xfrm>
                <a:prstGeom prst="rect">
                  <a:avLst/>
                </a:prstGeom>
                <a:solidFill>
                  <a:srgbClr val="5F7A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grpSp>
          <p:cxnSp>
            <p:nvCxnSpPr>
              <p:cNvPr id="66" name="Elbow Connector 65"/>
              <p:cNvCxnSpPr>
                <a:stCxn id="78" idx="2"/>
                <a:endCxn id="64" idx="1"/>
              </p:cNvCxnSpPr>
              <p:nvPr/>
            </p:nvCxnSpPr>
            <p:spPr>
              <a:xfrm rot="16200000" flipH="1">
                <a:off x="1952240" y="2989829"/>
                <a:ext cx="195965" cy="104929"/>
              </a:xfrm>
              <a:prstGeom prst="bentConnector2">
                <a:avLst/>
              </a:prstGeom>
              <a:ln w="6350" cmpd="sng">
                <a:solidFill>
                  <a:srgbClr val="5F7A5B"/>
                </a:solidFill>
              </a:ln>
            </p:spPr>
            <p:style>
              <a:lnRef idx="2">
                <a:schemeClr val="accent1"/>
              </a:lnRef>
              <a:fillRef idx="0">
                <a:schemeClr val="accent1"/>
              </a:fillRef>
              <a:effectRef idx="1">
                <a:schemeClr val="accent1"/>
              </a:effectRef>
              <a:fontRef idx="minor">
                <a:schemeClr val="tx1"/>
              </a:fontRef>
            </p:style>
          </p:cxnSp>
          <p:grpSp>
            <p:nvGrpSpPr>
              <p:cNvPr id="22" name="Group 76"/>
              <p:cNvGrpSpPr/>
              <p:nvPr/>
            </p:nvGrpSpPr>
            <p:grpSpPr>
              <a:xfrm>
                <a:off x="1913410" y="2762828"/>
                <a:ext cx="168695" cy="181484"/>
                <a:chOff x="1907146" y="2519962"/>
                <a:chExt cx="168695" cy="181484"/>
              </a:xfrm>
            </p:grpSpPr>
            <p:sp>
              <p:nvSpPr>
                <p:cNvPr id="78" name="Rectangle 77"/>
                <p:cNvSpPr/>
                <p:nvPr/>
              </p:nvSpPr>
              <p:spPr>
                <a:xfrm>
                  <a:off x="1907146" y="2519962"/>
                  <a:ext cx="168695" cy="181484"/>
                </a:xfrm>
                <a:prstGeom prst="rect">
                  <a:avLst/>
                </a:prstGeom>
                <a:solidFill>
                  <a:schemeClr val="bg1"/>
                </a:solidFill>
                <a:ln w="6350" cmpd="sng">
                  <a:solidFill>
                    <a:srgbClr val="5F7A5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sp>
              <p:nvSpPr>
                <p:cNvPr id="79" name="Rectangle 78"/>
                <p:cNvSpPr/>
                <p:nvPr/>
              </p:nvSpPr>
              <p:spPr>
                <a:xfrm>
                  <a:off x="1907146" y="2519962"/>
                  <a:ext cx="168695" cy="555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grpSp>
        </p:grpSp>
        <p:cxnSp>
          <p:nvCxnSpPr>
            <p:cNvPr id="82" name="Straight Connector 81"/>
            <p:cNvCxnSpPr/>
            <p:nvPr/>
          </p:nvCxnSpPr>
          <p:spPr>
            <a:xfrm>
              <a:off x="1408480" y="3255694"/>
              <a:ext cx="359082" cy="0"/>
            </a:xfrm>
            <a:prstGeom prst="line">
              <a:avLst/>
            </a:prstGeom>
            <a:ln w="635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1408480" y="3341520"/>
              <a:ext cx="359082" cy="0"/>
            </a:xfrm>
            <a:prstGeom prst="line">
              <a:avLst/>
            </a:prstGeom>
            <a:ln w="635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1408480" y="3427348"/>
              <a:ext cx="359082" cy="0"/>
            </a:xfrm>
            <a:prstGeom prst="line">
              <a:avLst/>
            </a:prstGeom>
            <a:ln w="635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96" name="TextBox 195"/>
            <p:cNvSpPr txBox="1"/>
            <p:nvPr/>
          </p:nvSpPr>
          <p:spPr>
            <a:xfrm>
              <a:off x="427560" y="825444"/>
              <a:ext cx="2182524" cy="193823"/>
            </a:xfrm>
            <a:prstGeom prst="rect">
              <a:avLst/>
            </a:prstGeom>
            <a:noFill/>
            <a:ln>
              <a:noFill/>
            </a:ln>
          </p:spPr>
          <p:txBody>
            <a:bodyPr wrap="none" lIns="0" tIns="0" rIns="0" bIns="0" rtlCol="0">
              <a:spAutoFit/>
            </a:bodyPr>
            <a:lstStyle/>
            <a:p>
              <a:pPr algn="l"/>
              <a:r>
                <a:rPr lang="ru-RU" sz="3100" b="1" dirty="0" smtClean="0"/>
                <a:t>Структурированны</a:t>
              </a:r>
              <a:r>
                <a:rPr lang="ru-RU" sz="3100" dirty="0" smtClean="0"/>
                <a:t>е</a:t>
              </a:r>
              <a:endParaRPr lang="en-US" sz="3100" dirty="0" smtClean="0"/>
            </a:p>
          </p:txBody>
        </p:sp>
        <p:sp>
          <p:nvSpPr>
            <p:cNvPr id="197" name="TextBox 196"/>
            <p:cNvSpPr txBox="1"/>
            <p:nvPr/>
          </p:nvSpPr>
          <p:spPr>
            <a:xfrm>
              <a:off x="427560" y="1650266"/>
              <a:ext cx="2820542" cy="193823"/>
            </a:xfrm>
            <a:prstGeom prst="rect">
              <a:avLst/>
            </a:prstGeom>
            <a:noFill/>
            <a:ln>
              <a:noFill/>
            </a:ln>
          </p:spPr>
          <p:txBody>
            <a:bodyPr wrap="none" lIns="0" tIns="0" rIns="0" bIns="0" rtlCol="0">
              <a:spAutoFit/>
            </a:bodyPr>
            <a:lstStyle/>
            <a:p>
              <a:pPr algn="l"/>
              <a:r>
                <a:rPr lang="ru-RU" sz="3100" b="1" dirty="0" smtClean="0"/>
                <a:t>Слабоструктурированные</a:t>
              </a:r>
              <a:endParaRPr lang="en-US" sz="3100" b="1" dirty="0" smtClean="0"/>
            </a:p>
          </p:txBody>
        </p:sp>
        <p:sp>
          <p:nvSpPr>
            <p:cNvPr id="198" name="TextBox 197"/>
            <p:cNvSpPr txBox="1"/>
            <p:nvPr/>
          </p:nvSpPr>
          <p:spPr>
            <a:xfrm>
              <a:off x="427560" y="2562012"/>
              <a:ext cx="2550475" cy="193823"/>
            </a:xfrm>
            <a:prstGeom prst="rect">
              <a:avLst/>
            </a:prstGeom>
            <a:noFill/>
            <a:ln>
              <a:noFill/>
            </a:ln>
          </p:spPr>
          <p:txBody>
            <a:bodyPr wrap="none" lIns="0" tIns="0" rIns="0" bIns="0" rtlCol="0">
              <a:spAutoFit/>
            </a:bodyPr>
            <a:lstStyle/>
            <a:p>
              <a:pPr algn="l"/>
              <a:r>
                <a:rPr lang="ru-RU" sz="3100" b="1" dirty="0" smtClean="0"/>
                <a:t>Неструктурированные</a:t>
              </a:r>
              <a:r>
                <a:rPr lang="en-US" sz="3100" b="1" dirty="0" smtClean="0"/>
                <a:t>d</a:t>
              </a:r>
            </a:p>
          </p:txBody>
        </p:sp>
      </p:grpSp>
      <p:sp>
        <p:nvSpPr>
          <p:cNvPr id="203" name="TextBox 202"/>
          <p:cNvSpPr txBox="1"/>
          <p:nvPr/>
        </p:nvSpPr>
        <p:spPr>
          <a:xfrm>
            <a:off x="491352" y="2585881"/>
            <a:ext cx="4298588" cy="553998"/>
          </a:xfrm>
          <a:prstGeom prst="rect">
            <a:avLst/>
          </a:prstGeom>
          <a:noFill/>
          <a:ln>
            <a:noFill/>
          </a:ln>
        </p:spPr>
        <p:txBody>
          <a:bodyPr wrap="square" lIns="0" tIns="0" rIns="0" bIns="0" rtlCol="0">
            <a:spAutoFit/>
          </a:bodyPr>
          <a:lstStyle/>
          <a:p>
            <a:pPr algn="ctr"/>
            <a:r>
              <a:rPr lang="ru-RU" b="1" dirty="0" smtClean="0">
                <a:solidFill>
                  <a:schemeClr val="tx2"/>
                </a:solidFill>
              </a:rPr>
              <a:t>Источники</a:t>
            </a:r>
            <a:r>
              <a:rPr lang="ru-RU" b="1" dirty="0" smtClean="0"/>
              <a:t> </a:t>
            </a:r>
            <a:r>
              <a:rPr lang="ru-RU" b="1" dirty="0" smtClean="0">
                <a:solidFill>
                  <a:schemeClr val="tx2"/>
                </a:solidFill>
              </a:rPr>
              <a:t>данных</a:t>
            </a:r>
            <a:endParaRPr lang="en-US" b="1" dirty="0" smtClean="0">
              <a:solidFill>
                <a:schemeClr val="tx2"/>
              </a:solidFill>
            </a:endParaRPr>
          </a:p>
        </p:txBody>
      </p:sp>
      <p:sp>
        <p:nvSpPr>
          <p:cNvPr id="199" name="Right Arrow 198"/>
          <p:cNvSpPr/>
          <p:nvPr/>
        </p:nvSpPr>
        <p:spPr>
          <a:xfrm>
            <a:off x="4928181" y="7638655"/>
            <a:ext cx="955242" cy="81044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sp>
        <p:nvSpPr>
          <p:cNvPr id="204" name="TextBox 203"/>
          <p:cNvSpPr txBox="1"/>
          <p:nvPr/>
        </p:nvSpPr>
        <p:spPr>
          <a:xfrm>
            <a:off x="5029611" y="2555796"/>
            <a:ext cx="4714463" cy="1107996"/>
          </a:xfrm>
          <a:prstGeom prst="rect">
            <a:avLst/>
          </a:prstGeom>
          <a:noFill/>
          <a:ln>
            <a:noFill/>
          </a:ln>
        </p:spPr>
        <p:txBody>
          <a:bodyPr wrap="square" lIns="0" tIns="0" rIns="0" bIns="0" rtlCol="0">
            <a:spAutoFit/>
          </a:bodyPr>
          <a:lstStyle/>
          <a:p>
            <a:pPr algn="ctr"/>
            <a:r>
              <a:rPr lang="ru-RU" b="1" dirty="0" smtClean="0">
                <a:solidFill>
                  <a:schemeClr val="tx2"/>
                </a:solidFill>
              </a:rPr>
              <a:t>Загрузка в </a:t>
            </a:r>
            <a:r>
              <a:rPr lang="en-US" b="1" dirty="0" err="1" smtClean="0">
                <a:solidFill>
                  <a:schemeClr val="tx2"/>
                </a:solidFill>
              </a:rPr>
              <a:t>Endeca</a:t>
            </a:r>
            <a:r>
              <a:rPr lang="en-US" b="1" dirty="0" smtClean="0">
                <a:solidFill>
                  <a:schemeClr val="tx2"/>
                </a:solidFill>
              </a:rPr>
              <a:t> Server </a:t>
            </a:r>
            <a:r>
              <a:rPr lang="ru-RU" b="1" dirty="0" smtClean="0">
                <a:solidFill>
                  <a:schemeClr val="tx2"/>
                </a:solidFill>
              </a:rPr>
              <a:t>(без модели</a:t>
            </a:r>
            <a:r>
              <a:rPr lang="ru-RU" dirty="0" smtClean="0"/>
              <a:t>)</a:t>
            </a:r>
            <a:endParaRPr lang="en-US" dirty="0" smtClean="0"/>
          </a:p>
        </p:txBody>
      </p:sp>
      <p:grpSp>
        <p:nvGrpSpPr>
          <p:cNvPr id="25" name="Group 201"/>
          <p:cNvGrpSpPr/>
          <p:nvPr/>
        </p:nvGrpSpPr>
        <p:grpSpPr>
          <a:xfrm>
            <a:off x="9922390" y="6508388"/>
            <a:ext cx="2630424" cy="3070973"/>
            <a:chOff x="4722384" y="1297083"/>
            <a:chExt cx="2040366" cy="1786568"/>
          </a:xfrm>
        </p:grpSpPr>
        <p:pic>
          <p:nvPicPr>
            <p:cNvPr id="180" name="Picture 10" descr="C:\Users\CHOCHM~1\AppData\Local\Temp\enhtmlclip\ScreenClip(180).png"/>
            <p:cNvPicPr>
              <a:picLocks noChangeAspect="1" noChangeArrowheads="1"/>
            </p:cNvPicPr>
            <p:nvPr/>
          </p:nvPicPr>
          <p:blipFill>
            <a:blip r:embed="rId9" cstate="print">
              <a:grayscl/>
            </a:blip>
            <a:srcRect/>
            <a:stretch>
              <a:fillRect/>
            </a:stretch>
          </p:blipFill>
          <p:spPr bwMode="auto">
            <a:xfrm>
              <a:off x="4722384" y="1790930"/>
              <a:ext cx="561029" cy="449027"/>
            </a:xfrm>
            <a:prstGeom prst="rect">
              <a:avLst/>
            </a:prstGeom>
            <a:ln>
              <a:noFill/>
            </a:ln>
            <a:effectLst>
              <a:outerShdw blurRad="292100" dist="139700" dir="2700000" algn="tl" rotWithShape="0">
                <a:srgbClr val="333333">
                  <a:alpha val="65000"/>
                </a:srgbClr>
              </a:outerShdw>
            </a:effectLst>
          </p:spPr>
        </p:pic>
        <p:pic>
          <p:nvPicPr>
            <p:cNvPr id="182" name="Picture 19" descr="C:\Users\CHOCHM~1\AppData\Local\Temp\enhtmlclip\ScreenClip(184).png"/>
            <p:cNvPicPr>
              <a:picLocks noChangeAspect="1" noChangeArrowheads="1"/>
            </p:cNvPicPr>
            <p:nvPr/>
          </p:nvPicPr>
          <p:blipFill>
            <a:blip r:embed="rId10" cstate="print">
              <a:grayscl/>
            </a:blip>
            <a:srcRect/>
            <a:stretch>
              <a:fillRect/>
            </a:stretch>
          </p:blipFill>
          <p:spPr bwMode="auto">
            <a:xfrm>
              <a:off x="4752883" y="2761437"/>
              <a:ext cx="1474842" cy="322214"/>
            </a:xfrm>
            <a:prstGeom prst="rect">
              <a:avLst/>
            </a:prstGeom>
            <a:ln>
              <a:noFill/>
            </a:ln>
            <a:effectLst>
              <a:outerShdw blurRad="292100" dist="139700" dir="2700000" algn="tl" rotWithShape="0">
                <a:srgbClr val="333333">
                  <a:alpha val="65000"/>
                </a:srgbClr>
              </a:outerShdw>
            </a:effectLst>
          </p:spPr>
        </p:pic>
        <p:grpSp>
          <p:nvGrpSpPr>
            <p:cNvPr id="27" name="Group 192"/>
            <p:cNvGrpSpPr/>
            <p:nvPr/>
          </p:nvGrpSpPr>
          <p:grpSpPr>
            <a:xfrm>
              <a:off x="5552281" y="1297083"/>
              <a:ext cx="1210469" cy="1329531"/>
              <a:chOff x="5552281" y="1801813"/>
              <a:chExt cx="1210469" cy="1329531"/>
            </a:xfrm>
          </p:grpSpPr>
          <p:sp>
            <p:nvSpPr>
              <p:cNvPr id="191" name="Rectangle 190"/>
              <p:cNvSpPr/>
              <p:nvPr/>
            </p:nvSpPr>
            <p:spPr>
              <a:xfrm>
                <a:off x="5552281" y="1801813"/>
                <a:ext cx="1210469" cy="13295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sp>
            <p:nvSpPr>
              <p:cNvPr id="192" name="Rounded Rectangle 191"/>
              <p:cNvSpPr/>
              <p:nvPr/>
            </p:nvSpPr>
            <p:spPr>
              <a:xfrm>
                <a:off x="5572124" y="1912938"/>
                <a:ext cx="1170782" cy="1190624"/>
              </a:xfrm>
              <a:prstGeom prst="roundRect">
                <a:avLst>
                  <a:gd name="adj" fmla="val 548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grpSp>
        <p:pic>
          <p:nvPicPr>
            <p:cNvPr id="181" name="Picture 12" descr="C:\Users\CHOCHM~1\AppData\Local\Temp\enhtmlclip\ScreenClip(181).png"/>
            <p:cNvPicPr>
              <a:picLocks noChangeAspect="1" noChangeArrowheads="1"/>
            </p:cNvPicPr>
            <p:nvPr/>
          </p:nvPicPr>
          <p:blipFill>
            <a:blip r:embed="rId11" cstate="print">
              <a:grayscl/>
            </a:blip>
            <a:srcRect/>
            <a:stretch>
              <a:fillRect/>
            </a:stretch>
          </p:blipFill>
          <p:spPr bwMode="auto">
            <a:xfrm>
              <a:off x="4838731" y="2281523"/>
              <a:ext cx="586484" cy="450554"/>
            </a:xfrm>
            <a:prstGeom prst="rect">
              <a:avLst/>
            </a:prstGeom>
            <a:ln>
              <a:noFill/>
            </a:ln>
            <a:effectLst>
              <a:outerShdw blurRad="292100" dist="139700" dir="2700000" algn="tl" rotWithShape="0">
                <a:srgbClr val="333333">
                  <a:alpha val="65000"/>
                </a:srgbClr>
              </a:outerShdw>
            </a:effectLst>
          </p:spPr>
        </p:pic>
        <p:sp>
          <p:nvSpPr>
            <p:cNvPr id="195" name="Notched Right Arrow 194"/>
            <p:cNvSpPr/>
            <p:nvPr/>
          </p:nvSpPr>
          <p:spPr>
            <a:xfrm rot="19390668">
              <a:off x="5297244" y="1862324"/>
              <a:ext cx="541387" cy="204793"/>
            </a:xfrm>
            <a:prstGeom prst="notchedRightArrow">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grpSp>
      <p:sp>
        <p:nvSpPr>
          <p:cNvPr id="200" name="Right Arrow 199"/>
          <p:cNvSpPr/>
          <p:nvPr/>
        </p:nvSpPr>
        <p:spPr>
          <a:xfrm>
            <a:off x="8576329" y="7638655"/>
            <a:ext cx="955242" cy="81044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sp>
        <p:nvSpPr>
          <p:cNvPr id="205" name="TextBox 204"/>
          <p:cNvSpPr txBox="1"/>
          <p:nvPr/>
        </p:nvSpPr>
        <p:spPr>
          <a:xfrm>
            <a:off x="9655826" y="2471581"/>
            <a:ext cx="4631673" cy="2215991"/>
          </a:xfrm>
          <a:prstGeom prst="rect">
            <a:avLst/>
          </a:prstGeom>
          <a:noFill/>
          <a:ln>
            <a:noFill/>
          </a:ln>
        </p:spPr>
        <p:txBody>
          <a:bodyPr wrap="square" lIns="0" tIns="0" rIns="0" bIns="0" rtlCol="0">
            <a:spAutoFit/>
          </a:bodyPr>
          <a:lstStyle/>
          <a:p>
            <a:pPr algn="ctr"/>
            <a:r>
              <a:rPr lang="en-US" b="1" dirty="0" smtClean="0">
                <a:solidFill>
                  <a:schemeClr val="tx2"/>
                </a:solidFill>
              </a:rPr>
              <a:t>Drag-and-drop</a:t>
            </a:r>
            <a:r>
              <a:rPr lang="ru-RU" b="1" dirty="0" smtClean="0">
                <a:solidFill>
                  <a:schemeClr val="tx2"/>
                </a:solidFill>
              </a:rPr>
              <a:t> инструменты</a:t>
            </a:r>
            <a:r>
              <a:rPr lang="en-US" b="1" dirty="0" smtClean="0">
                <a:solidFill>
                  <a:schemeClr val="tx2"/>
                </a:solidFill>
              </a:rPr>
              <a:t> </a:t>
            </a:r>
            <a:r>
              <a:rPr lang="ru-RU" b="1" dirty="0" smtClean="0">
                <a:solidFill>
                  <a:schemeClr val="tx2"/>
                </a:solidFill>
              </a:rPr>
              <a:t>создания  приложения</a:t>
            </a:r>
            <a:endParaRPr lang="en-US" b="1" dirty="0" smtClean="0">
              <a:solidFill>
                <a:schemeClr val="tx2"/>
              </a:solidFill>
            </a:endParaRPr>
          </a:p>
        </p:txBody>
      </p:sp>
      <p:grpSp>
        <p:nvGrpSpPr>
          <p:cNvPr id="43" name="Group 7"/>
          <p:cNvGrpSpPr/>
          <p:nvPr/>
        </p:nvGrpSpPr>
        <p:grpSpPr>
          <a:xfrm>
            <a:off x="14516100" y="5572126"/>
            <a:ext cx="2895355" cy="4268838"/>
            <a:chOff x="3082414" y="1412722"/>
            <a:chExt cx="3274429" cy="4383394"/>
          </a:xfrm>
        </p:grpSpPr>
        <p:pic>
          <p:nvPicPr>
            <p:cNvPr id="185" name="Picture 2" descr="C:\Users\CHOCHM~1\AppData\Local\Temp\enhtmlclip\ScreenClip(273).png"/>
            <p:cNvPicPr>
              <a:picLocks noChangeAspect="1" noChangeArrowheads="1"/>
            </p:cNvPicPr>
            <p:nvPr/>
          </p:nvPicPr>
          <p:blipFill>
            <a:blip r:embed="rId12" cstate="email"/>
            <a:srcRect/>
            <a:stretch>
              <a:fillRect/>
            </a:stretch>
          </p:blipFill>
          <p:spPr bwMode="auto">
            <a:xfrm>
              <a:off x="3088272" y="3691964"/>
              <a:ext cx="3268571" cy="2104152"/>
            </a:xfrm>
            <a:prstGeom prst="rect">
              <a:avLst/>
            </a:prstGeom>
            <a:noFill/>
          </p:spPr>
        </p:pic>
        <p:pic>
          <p:nvPicPr>
            <p:cNvPr id="186" name="Picture 4" descr="C:\Users\CHOCHM~1\AppData\Local\Temp\enhtmlclip\ScreenClip(274).png"/>
            <p:cNvPicPr>
              <a:picLocks noChangeAspect="1" noChangeArrowheads="1"/>
            </p:cNvPicPr>
            <p:nvPr/>
          </p:nvPicPr>
          <p:blipFill>
            <a:blip r:embed="rId13" cstate="email"/>
            <a:srcRect/>
            <a:stretch>
              <a:fillRect/>
            </a:stretch>
          </p:blipFill>
          <p:spPr bwMode="auto">
            <a:xfrm>
              <a:off x="3082414" y="1412722"/>
              <a:ext cx="3274429" cy="3591094"/>
            </a:xfrm>
            <a:prstGeom prst="rect">
              <a:avLst/>
            </a:prstGeom>
            <a:noFill/>
          </p:spPr>
        </p:pic>
      </p:grpSp>
      <p:sp>
        <p:nvSpPr>
          <p:cNvPr id="201" name="Right Arrow 200"/>
          <p:cNvSpPr/>
          <p:nvPr/>
        </p:nvSpPr>
        <p:spPr>
          <a:xfrm>
            <a:off x="13178857" y="7638655"/>
            <a:ext cx="955242" cy="81044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smtClean="0">
              <a:solidFill>
                <a:schemeClr val="tx1"/>
              </a:solidFill>
              <a:latin typeface="Arial" pitchFamily="34" charset="0"/>
              <a:cs typeface="Arial" pitchFamily="34" charset="0"/>
            </a:endParaRPr>
          </a:p>
        </p:txBody>
      </p:sp>
      <p:sp>
        <p:nvSpPr>
          <p:cNvPr id="206" name="TextBox 205"/>
          <p:cNvSpPr txBox="1"/>
          <p:nvPr/>
        </p:nvSpPr>
        <p:spPr>
          <a:xfrm>
            <a:off x="14120805" y="2727246"/>
            <a:ext cx="4167195" cy="1661993"/>
          </a:xfrm>
          <a:prstGeom prst="rect">
            <a:avLst/>
          </a:prstGeom>
          <a:noFill/>
          <a:ln>
            <a:noFill/>
          </a:ln>
        </p:spPr>
        <p:txBody>
          <a:bodyPr wrap="square" lIns="0" tIns="0" rIns="0" bIns="0" rtlCol="0">
            <a:spAutoFit/>
          </a:bodyPr>
          <a:lstStyle/>
          <a:p>
            <a:pPr algn="ctr"/>
            <a:r>
              <a:rPr lang="ru-RU" b="1" dirty="0" smtClean="0">
                <a:solidFill>
                  <a:schemeClr val="tx2"/>
                </a:solidFill>
              </a:rPr>
              <a:t>Интерактивный поиск</a:t>
            </a:r>
            <a:r>
              <a:rPr lang="en-US" b="1" dirty="0" smtClean="0">
                <a:solidFill>
                  <a:schemeClr val="tx2"/>
                </a:solidFill>
              </a:rPr>
              <a:t>, </a:t>
            </a:r>
            <a:r>
              <a:rPr lang="ru-RU" b="1" dirty="0" smtClean="0">
                <a:solidFill>
                  <a:schemeClr val="tx2"/>
                </a:solidFill>
              </a:rPr>
              <a:t>навигация и анализ</a:t>
            </a:r>
            <a:endParaRPr lang="en-US" b="1" dirty="0" smtClean="0">
              <a:solidFill>
                <a:schemeClr val="tx2"/>
              </a:solidFill>
            </a:endParaRPr>
          </a:p>
        </p:txBody>
      </p:sp>
      <p:pic>
        <p:nvPicPr>
          <p:cNvPr id="151" name="Picture 150" descr="MDEX-engine.png"/>
          <p:cNvPicPr>
            <a:picLocks noChangeAspect="1"/>
          </p:cNvPicPr>
          <p:nvPr/>
        </p:nvPicPr>
        <p:blipFill>
          <a:blip r:embed="rId14" cstate="print"/>
          <a:stretch>
            <a:fillRect/>
          </a:stretch>
        </p:blipFill>
        <p:spPr bwMode="auto">
          <a:xfrm>
            <a:off x="6133935" y="6781424"/>
            <a:ext cx="2089150" cy="1631952"/>
          </a:xfrm>
          <a:prstGeom prst="rect">
            <a:avLst/>
          </a:prstGeom>
          <a:effectLst>
            <a:outerShdw blurRad="177800" dist="101600" dir="5400000" algn="ctr" rotWithShape="0">
              <a:srgbClr val="F06A00">
                <a:alpha val="52000"/>
              </a:srgbClr>
            </a:outerShdw>
          </a:effectLst>
        </p:spPr>
      </p:pic>
    </p:spTree>
    <p:extLst>
      <p:ext uri="{BB962C8B-B14F-4D97-AF65-F5344CB8AC3E}">
        <p14:creationId xmlns:p14="http://schemas.microsoft.com/office/powerpoint/2010/main" xmlns="" val="139736724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4270" y="2562807"/>
            <a:ext cx="9761837" cy="9504787"/>
          </a:xfrm>
        </p:spPr>
        <p:txBody>
          <a:bodyPr>
            <a:normAutofit lnSpcReduction="10000"/>
          </a:bodyPr>
          <a:lstStyle/>
          <a:p>
            <a:r>
              <a:rPr lang="ru-RU" sz="4800" dirty="0" smtClean="0"/>
              <a:t>Один из видов «</a:t>
            </a:r>
            <a:r>
              <a:rPr lang="en-US" sz="4800" dirty="0" smtClean="0"/>
              <a:t>Key Value</a:t>
            </a:r>
            <a:r>
              <a:rPr lang="ru-RU" sz="4800" dirty="0" smtClean="0"/>
              <a:t>»</a:t>
            </a:r>
            <a:r>
              <a:rPr lang="en-US" sz="4800" dirty="0" smtClean="0"/>
              <a:t> </a:t>
            </a:r>
            <a:r>
              <a:rPr lang="ru-RU" sz="4800" dirty="0" smtClean="0"/>
              <a:t>модели</a:t>
            </a:r>
            <a:endParaRPr lang="en-US" sz="4800" dirty="0" smtClean="0"/>
          </a:p>
          <a:p>
            <a:r>
              <a:rPr lang="ru-RU" sz="4800" dirty="0" smtClean="0"/>
              <a:t>Набор </a:t>
            </a:r>
            <a:r>
              <a:rPr lang="ru-RU" sz="4800" dirty="0" smtClean="0"/>
              <a:t>записей, каждая из которых  имеет собственную «структуру»</a:t>
            </a:r>
            <a:endParaRPr lang="en-US" sz="4800" dirty="0" smtClean="0"/>
          </a:p>
          <a:p>
            <a:pPr lvl="1"/>
            <a:r>
              <a:rPr lang="ru-RU" sz="3600" dirty="0" smtClean="0"/>
              <a:t>Многозначные поля</a:t>
            </a:r>
            <a:endParaRPr lang="en-US" sz="3600" dirty="0" smtClean="0"/>
          </a:p>
          <a:p>
            <a:pPr lvl="1"/>
            <a:r>
              <a:rPr lang="ru-RU" sz="3600" dirty="0" smtClean="0"/>
              <a:t>Неструктурированные поля (тексты)</a:t>
            </a:r>
            <a:endParaRPr lang="en-US" sz="3600" dirty="0" smtClean="0"/>
          </a:p>
          <a:p>
            <a:r>
              <a:rPr lang="ru-RU" sz="4800" dirty="0" smtClean="0"/>
              <a:t>Модель</a:t>
            </a:r>
            <a:r>
              <a:rPr lang="en-US" sz="4800" dirty="0" smtClean="0"/>
              <a:t>: </a:t>
            </a:r>
            <a:r>
              <a:rPr lang="ru-RU" sz="4800" dirty="0" smtClean="0"/>
              <a:t>записи и атрибуты</a:t>
            </a:r>
            <a:endParaRPr lang="en-US" sz="4800" dirty="0" smtClean="0"/>
          </a:p>
          <a:p>
            <a:r>
              <a:rPr lang="ru-RU" sz="4800" dirty="0" smtClean="0"/>
              <a:t>Каждая запись – это набор пар (атрибут, значение)</a:t>
            </a:r>
            <a:endParaRPr lang="en-US" sz="4800" dirty="0" smtClean="0"/>
          </a:p>
          <a:p>
            <a:r>
              <a:rPr lang="ru-RU" sz="4800" dirty="0" smtClean="0"/>
              <a:t>Нет никакойго разбиения на таблицы </a:t>
            </a:r>
            <a:endParaRPr lang="en-US" sz="4800" dirty="0" smtClean="0"/>
          </a:p>
          <a:p>
            <a:r>
              <a:rPr lang="ru-RU" sz="4800" dirty="0" smtClean="0"/>
              <a:t>Нет понятия схемы данных</a:t>
            </a:r>
            <a:endParaRPr lang="en-US" sz="4800" dirty="0" smtClean="0"/>
          </a:p>
        </p:txBody>
      </p:sp>
      <p:sp>
        <p:nvSpPr>
          <p:cNvPr id="3" name="Rounded Rectangle 2"/>
          <p:cNvSpPr/>
          <p:nvPr/>
        </p:nvSpPr>
        <p:spPr>
          <a:xfrm>
            <a:off x="10675262" y="2300294"/>
            <a:ext cx="7242628" cy="5502629"/>
          </a:xfrm>
          <a:prstGeom prst="roundRect">
            <a:avLst>
              <a:gd name="adj" fmla="val 6667"/>
            </a:avLst>
          </a:prstGeom>
          <a:solidFill>
            <a:schemeClr val="bg1">
              <a:lumMod val="85000"/>
            </a:schemeClr>
          </a:soli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4826" tIns="102413" rIns="204826" bIns="102413" rtlCol="0" anchor="t" anchorCtr="0"/>
          <a:lstStyle/>
          <a:p>
            <a:pPr marL="259589" indent="-259589" fontAlgn="base">
              <a:spcBef>
                <a:spcPct val="0"/>
              </a:spcBef>
              <a:spcAft>
                <a:spcPct val="0"/>
              </a:spcAft>
              <a:buFont typeface="Arial" pitchFamily="34" charset="0"/>
              <a:buChar char="•"/>
            </a:pPr>
            <a:r>
              <a:rPr lang="en-US" sz="1800" dirty="0">
                <a:solidFill>
                  <a:prstClr val="black"/>
                </a:solidFill>
              </a:rPr>
              <a:t>TxnID = 12324</a:t>
            </a:r>
          </a:p>
          <a:p>
            <a:pPr marL="259589" indent="-259589" fontAlgn="base">
              <a:spcBef>
                <a:spcPct val="0"/>
              </a:spcBef>
              <a:spcAft>
                <a:spcPct val="0"/>
              </a:spcAft>
              <a:buFont typeface="Arial" pitchFamily="34" charset="0"/>
              <a:buChar char="•"/>
            </a:pPr>
            <a:r>
              <a:rPr lang="en-US" sz="1800" dirty="0">
                <a:solidFill>
                  <a:prstClr val="black"/>
                </a:solidFill>
              </a:rPr>
              <a:t>ProductID = 506</a:t>
            </a:r>
          </a:p>
          <a:p>
            <a:pPr marL="259589" indent="-259589" fontAlgn="base">
              <a:spcBef>
                <a:spcPct val="0"/>
              </a:spcBef>
              <a:spcAft>
                <a:spcPct val="0"/>
              </a:spcAft>
              <a:buFont typeface="Arial" pitchFamily="34" charset="0"/>
              <a:buChar char="•"/>
            </a:pPr>
            <a:r>
              <a:rPr lang="en-US" sz="1800" dirty="0">
                <a:solidFill>
                  <a:prstClr val="black"/>
                </a:solidFill>
              </a:rPr>
              <a:t>Category = Mountain Bike</a:t>
            </a:r>
          </a:p>
          <a:p>
            <a:pPr marL="259589" indent="-259589" fontAlgn="base">
              <a:spcBef>
                <a:spcPct val="0"/>
              </a:spcBef>
              <a:spcAft>
                <a:spcPct val="0"/>
              </a:spcAft>
              <a:buFont typeface="Arial" pitchFamily="34" charset="0"/>
              <a:buChar char="•"/>
            </a:pPr>
            <a:r>
              <a:rPr lang="en-US" sz="1800" dirty="0">
                <a:solidFill>
                  <a:prstClr val="black"/>
                </a:solidFill>
              </a:rPr>
              <a:t>Amount = $499.99</a:t>
            </a:r>
          </a:p>
          <a:p>
            <a:pPr marL="259589" indent="-259589" fontAlgn="base">
              <a:spcBef>
                <a:spcPct val="0"/>
              </a:spcBef>
              <a:spcAft>
                <a:spcPct val="0"/>
              </a:spcAft>
              <a:buFont typeface="Arial" pitchFamily="34" charset="0"/>
              <a:buChar char="•"/>
            </a:pPr>
            <a:r>
              <a:rPr lang="en-US" sz="1800" dirty="0">
                <a:solidFill>
                  <a:prstClr val="black"/>
                </a:solidFill>
              </a:rPr>
              <a:t>Suspension = Fox 32 F-Series</a:t>
            </a:r>
          </a:p>
          <a:p>
            <a:pPr marL="259589" indent="-259589" fontAlgn="base">
              <a:spcBef>
                <a:spcPct val="0"/>
              </a:spcBef>
              <a:spcAft>
                <a:spcPct val="0"/>
              </a:spcAft>
              <a:buFont typeface="Arial" pitchFamily="34" charset="0"/>
              <a:buChar char="•"/>
            </a:pPr>
            <a:r>
              <a:rPr lang="en-US" sz="1800" dirty="0">
                <a:solidFill>
                  <a:prstClr val="black"/>
                </a:solidFill>
              </a:rPr>
              <a:t>FrameType = Aluminium</a:t>
            </a:r>
          </a:p>
          <a:p>
            <a:pPr marL="259589" indent="-259589" fontAlgn="base">
              <a:spcBef>
                <a:spcPct val="0"/>
              </a:spcBef>
              <a:spcAft>
                <a:spcPct val="0"/>
              </a:spcAft>
              <a:buFont typeface="Arial" pitchFamily="34" charset="0"/>
              <a:buChar char="•"/>
            </a:pPr>
            <a:r>
              <a:rPr lang="en-US" sz="1800" dirty="0">
                <a:solidFill>
                  <a:prstClr val="black"/>
                </a:solidFill>
              </a:rPr>
              <a:t>Saddle = </a:t>
            </a:r>
            <a:r>
              <a:rPr lang="en-US" sz="1800" dirty="0" err="1">
                <a:solidFill>
                  <a:prstClr val="black"/>
                </a:solidFill>
              </a:rPr>
              <a:t>Bontrager</a:t>
            </a:r>
            <a:r>
              <a:rPr lang="en-US" sz="1800" dirty="0">
                <a:solidFill>
                  <a:prstClr val="black"/>
                </a:solidFill>
              </a:rPr>
              <a:t> SSR</a:t>
            </a:r>
          </a:p>
          <a:p>
            <a:pPr marL="259589" indent="-259589" fontAlgn="base">
              <a:spcBef>
                <a:spcPct val="0"/>
              </a:spcBef>
              <a:spcAft>
                <a:spcPct val="0"/>
              </a:spcAft>
              <a:buFont typeface="Arial" pitchFamily="34" charset="0"/>
              <a:buChar char="•"/>
            </a:pPr>
            <a:r>
              <a:rPr lang="en-US" sz="1800" dirty="0">
                <a:solidFill>
                  <a:prstClr val="black"/>
                </a:solidFill>
              </a:rPr>
              <a:t>Mountain Accessories = Fork and shock sag meter</a:t>
            </a:r>
          </a:p>
          <a:p>
            <a:pPr marL="259589" indent="-259589" fontAlgn="base">
              <a:spcBef>
                <a:spcPct val="0"/>
              </a:spcBef>
              <a:spcAft>
                <a:spcPct val="0"/>
              </a:spcAft>
              <a:buFont typeface="Arial" pitchFamily="34" charset="0"/>
              <a:buChar char="•"/>
            </a:pPr>
            <a:r>
              <a:rPr lang="en-US" sz="1800" dirty="0">
                <a:solidFill>
                  <a:prstClr val="black"/>
                </a:solidFill>
              </a:rPr>
              <a:t>Mountain Accessories = Water Bottle</a:t>
            </a:r>
          </a:p>
          <a:p>
            <a:pPr marL="259589" indent="-259589" fontAlgn="base">
              <a:spcBef>
                <a:spcPct val="0"/>
              </a:spcBef>
              <a:spcAft>
                <a:spcPct val="0"/>
              </a:spcAft>
              <a:buFont typeface="Arial" pitchFamily="34" charset="0"/>
              <a:buChar char="•"/>
            </a:pPr>
            <a:r>
              <a:rPr lang="en-US" sz="1800" dirty="0">
                <a:solidFill>
                  <a:prstClr val="black"/>
                </a:solidFill>
              </a:rPr>
              <a:t>Review = A great bike for off road. Smooth ride over the bumps</a:t>
            </a:r>
          </a:p>
          <a:p>
            <a:pPr marL="259589" indent="-259589" fontAlgn="base">
              <a:spcBef>
                <a:spcPct val="0"/>
              </a:spcBef>
              <a:spcAft>
                <a:spcPct val="0"/>
              </a:spcAft>
              <a:buFont typeface="Arial" pitchFamily="34" charset="0"/>
              <a:buChar char="•"/>
            </a:pPr>
            <a:r>
              <a:rPr lang="en-US" sz="1800" dirty="0" err="1">
                <a:solidFill>
                  <a:prstClr val="black"/>
                </a:solidFill>
              </a:rPr>
              <a:t>ReviewSentiment</a:t>
            </a:r>
            <a:r>
              <a:rPr lang="en-US" sz="1800" dirty="0">
                <a:solidFill>
                  <a:prstClr val="black"/>
                </a:solidFill>
              </a:rPr>
              <a:t> = Positive</a:t>
            </a:r>
          </a:p>
          <a:p>
            <a:pPr marL="259589" indent="-259589" fontAlgn="base">
              <a:spcBef>
                <a:spcPct val="0"/>
              </a:spcBef>
              <a:spcAft>
                <a:spcPct val="0"/>
              </a:spcAft>
              <a:buFont typeface="Arial" pitchFamily="34" charset="0"/>
              <a:buChar char="•"/>
            </a:pPr>
            <a:r>
              <a:rPr lang="en-US" sz="1800" dirty="0" err="1">
                <a:solidFill>
                  <a:prstClr val="black"/>
                </a:solidFill>
              </a:rPr>
              <a:t>ReviewTerm</a:t>
            </a:r>
            <a:r>
              <a:rPr lang="en-US" sz="1800" dirty="0">
                <a:solidFill>
                  <a:prstClr val="black"/>
                </a:solidFill>
              </a:rPr>
              <a:t> = Great</a:t>
            </a:r>
          </a:p>
          <a:p>
            <a:pPr marL="259589" indent="-259589" fontAlgn="base">
              <a:spcBef>
                <a:spcPct val="0"/>
              </a:spcBef>
              <a:spcAft>
                <a:spcPct val="0"/>
              </a:spcAft>
              <a:buFont typeface="Arial" pitchFamily="34" charset="0"/>
              <a:buChar char="•"/>
            </a:pPr>
            <a:r>
              <a:rPr lang="en-US" sz="1800" dirty="0" err="1">
                <a:solidFill>
                  <a:prstClr val="black"/>
                </a:solidFill>
              </a:rPr>
              <a:t>ReviewTerm</a:t>
            </a:r>
            <a:r>
              <a:rPr lang="en-US" sz="1800" dirty="0">
                <a:solidFill>
                  <a:prstClr val="black"/>
                </a:solidFill>
              </a:rPr>
              <a:t> = Off Road</a:t>
            </a:r>
          </a:p>
          <a:p>
            <a:pPr marL="259589" indent="-259589" fontAlgn="base">
              <a:spcBef>
                <a:spcPct val="0"/>
              </a:spcBef>
              <a:spcAft>
                <a:spcPct val="0"/>
              </a:spcAft>
              <a:buFont typeface="Arial" pitchFamily="34" charset="0"/>
              <a:buChar char="•"/>
            </a:pPr>
            <a:r>
              <a:rPr lang="en-US" sz="1800" dirty="0" err="1">
                <a:solidFill>
                  <a:prstClr val="black"/>
                </a:solidFill>
              </a:rPr>
              <a:t>ReviewTerm</a:t>
            </a:r>
            <a:r>
              <a:rPr lang="en-US" sz="1800" dirty="0">
                <a:solidFill>
                  <a:prstClr val="black"/>
                </a:solidFill>
              </a:rPr>
              <a:t> = Smooth</a:t>
            </a:r>
          </a:p>
          <a:p>
            <a:pPr marL="259589" indent="-259589" fontAlgn="base">
              <a:spcBef>
                <a:spcPct val="0"/>
              </a:spcBef>
              <a:spcAft>
                <a:spcPct val="0"/>
              </a:spcAft>
              <a:buFont typeface="Arial" pitchFamily="34" charset="0"/>
              <a:buChar char="•"/>
            </a:pPr>
            <a:r>
              <a:rPr lang="en-US" sz="1800" dirty="0" err="1">
                <a:solidFill>
                  <a:prstClr val="black"/>
                </a:solidFill>
              </a:rPr>
              <a:t>ReviewTerm</a:t>
            </a:r>
            <a:r>
              <a:rPr lang="en-US" sz="1800" dirty="0">
                <a:solidFill>
                  <a:prstClr val="black"/>
                </a:solidFill>
              </a:rPr>
              <a:t> = Bumps</a:t>
            </a:r>
          </a:p>
        </p:txBody>
      </p:sp>
      <p:sp>
        <p:nvSpPr>
          <p:cNvPr id="4" name="Rounded Rectangle 3"/>
          <p:cNvSpPr/>
          <p:nvPr/>
        </p:nvSpPr>
        <p:spPr>
          <a:xfrm>
            <a:off x="10675263" y="8020739"/>
            <a:ext cx="7242630" cy="4310747"/>
          </a:xfrm>
          <a:prstGeom prst="roundRect">
            <a:avLst>
              <a:gd name="adj" fmla="val 6667"/>
            </a:avLst>
          </a:prstGeom>
          <a:solidFill>
            <a:schemeClr val="bg1">
              <a:lumMod val="85000"/>
            </a:schemeClr>
          </a:soli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4826" tIns="102413" rIns="204826" bIns="102413" rtlCol="0" anchor="t" anchorCtr="0"/>
          <a:lstStyle/>
          <a:p>
            <a:pPr marL="259589" indent="-259589" fontAlgn="base">
              <a:spcBef>
                <a:spcPct val="0"/>
              </a:spcBef>
              <a:spcAft>
                <a:spcPct val="0"/>
              </a:spcAft>
              <a:buFont typeface="Arial" pitchFamily="34" charset="0"/>
              <a:buChar char="•"/>
            </a:pPr>
            <a:r>
              <a:rPr lang="en-US" sz="1800" dirty="0" err="1">
                <a:solidFill>
                  <a:prstClr val="black"/>
                </a:solidFill>
              </a:rPr>
              <a:t>TxnID</a:t>
            </a:r>
            <a:r>
              <a:rPr lang="en-US" sz="1800" dirty="0">
                <a:solidFill>
                  <a:prstClr val="black"/>
                </a:solidFill>
              </a:rPr>
              <a:t> = 12325</a:t>
            </a:r>
          </a:p>
          <a:p>
            <a:pPr marL="259589" indent="-259589" fontAlgn="base">
              <a:spcBef>
                <a:spcPct val="0"/>
              </a:spcBef>
              <a:spcAft>
                <a:spcPct val="0"/>
              </a:spcAft>
              <a:buFont typeface="Arial" pitchFamily="34" charset="0"/>
              <a:buChar char="•"/>
            </a:pPr>
            <a:r>
              <a:rPr lang="en-US" sz="1800" dirty="0" err="1">
                <a:solidFill>
                  <a:prstClr val="black"/>
                </a:solidFill>
              </a:rPr>
              <a:t>ProductID</a:t>
            </a:r>
            <a:r>
              <a:rPr lang="en-US" sz="1800" dirty="0">
                <a:solidFill>
                  <a:prstClr val="black"/>
                </a:solidFill>
              </a:rPr>
              <a:t> = 507</a:t>
            </a:r>
          </a:p>
          <a:p>
            <a:pPr marL="259589" indent="-259589" fontAlgn="base">
              <a:spcBef>
                <a:spcPct val="0"/>
              </a:spcBef>
              <a:spcAft>
                <a:spcPct val="0"/>
              </a:spcAft>
              <a:buFont typeface="Arial" pitchFamily="34" charset="0"/>
              <a:buChar char="•"/>
            </a:pPr>
            <a:r>
              <a:rPr lang="en-US" sz="1800" dirty="0">
                <a:solidFill>
                  <a:prstClr val="black"/>
                </a:solidFill>
              </a:rPr>
              <a:t>Category = Road Bike</a:t>
            </a:r>
          </a:p>
          <a:p>
            <a:pPr marL="259589" indent="-259589" fontAlgn="base">
              <a:spcBef>
                <a:spcPct val="0"/>
              </a:spcBef>
              <a:spcAft>
                <a:spcPct val="0"/>
              </a:spcAft>
              <a:buFont typeface="Arial" pitchFamily="34" charset="0"/>
              <a:buChar char="•"/>
            </a:pPr>
            <a:r>
              <a:rPr lang="en-US" sz="1800" dirty="0">
                <a:solidFill>
                  <a:prstClr val="black"/>
                </a:solidFill>
              </a:rPr>
              <a:t>Amount = $1399.49</a:t>
            </a:r>
          </a:p>
          <a:p>
            <a:pPr marL="259589" indent="-259589" fontAlgn="base">
              <a:spcBef>
                <a:spcPct val="0"/>
              </a:spcBef>
              <a:spcAft>
                <a:spcPct val="0"/>
              </a:spcAft>
              <a:buFont typeface="Arial" pitchFamily="34" charset="0"/>
              <a:buChar char="•"/>
            </a:pPr>
            <a:r>
              <a:rPr lang="en-US" sz="1800" dirty="0">
                <a:solidFill>
                  <a:prstClr val="black"/>
                </a:solidFill>
              </a:rPr>
              <a:t>Weight = 20lb.</a:t>
            </a:r>
          </a:p>
          <a:p>
            <a:pPr marL="259589" indent="-259589" fontAlgn="base">
              <a:spcBef>
                <a:spcPct val="0"/>
              </a:spcBef>
              <a:spcAft>
                <a:spcPct val="0"/>
              </a:spcAft>
              <a:buFont typeface="Arial" pitchFamily="34" charset="0"/>
              <a:buChar char="•"/>
            </a:pPr>
            <a:r>
              <a:rPr lang="en-US" sz="1800" dirty="0" err="1">
                <a:solidFill>
                  <a:prstClr val="black"/>
                </a:solidFill>
              </a:rPr>
              <a:t>FrameType</a:t>
            </a:r>
            <a:r>
              <a:rPr lang="en-US" sz="1800" dirty="0">
                <a:solidFill>
                  <a:prstClr val="black"/>
                </a:solidFill>
              </a:rPr>
              <a:t> = Composite</a:t>
            </a:r>
          </a:p>
          <a:p>
            <a:pPr marL="259589" indent="-259589" fontAlgn="base">
              <a:spcBef>
                <a:spcPct val="0"/>
              </a:spcBef>
              <a:spcAft>
                <a:spcPct val="0"/>
              </a:spcAft>
              <a:buFont typeface="Arial" pitchFamily="34" charset="0"/>
              <a:buChar char="•"/>
            </a:pPr>
            <a:r>
              <a:rPr lang="en-US" sz="1800" dirty="0">
                <a:solidFill>
                  <a:prstClr val="black"/>
                </a:solidFill>
              </a:rPr>
              <a:t>Saddle = </a:t>
            </a:r>
            <a:r>
              <a:rPr lang="en-US" sz="1800" dirty="0" err="1">
                <a:solidFill>
                  <a:prstClr val="black"/>
                </a:solidFill>
              </a:rPr>
              <a:t>Bontrager</a:t>
            </a:r>
            <a:r>
              <a:rPr lang="en-US" sz="1800" dirty="0">
                <a:solidFill>
                  <a:prstClr val="black"/>
                </a:solidFill>
              </a:rPr>
              <a:t> Race</a:t>
            </a:r>
          </a:p>
          <a:p>
            <a:pPr marL="259589" indent="-259589" fontAlgn="base">
              <a:spcBef>
                <a:spcPct val="0"/>
              </a:spcBef>
              <a:spcAft>
                <a:spcPct val="0"/>
              </a:spcAft>
              <a:buFont typeface="Arial" pitchFamily="34" charset="0"/>
              <a:buChar char="•"/>
            </a:pPr>
            <a:r>
              <a:rPr lang="en-US" sz="1800" dirty="0">
                <a:solidFill>
                  <a:prstClr val="black"/>
                </a:solidFill>
              </a:rPr>
              <a:t>Review = Disappointing for the price. The frame feels heavier than I expected.</a:t>
            </a:r>
          </a:p>
          <a:p>
            <a:pPr marL="259589" indent="-259589" fontAlgn="base">
              <a:spcBef>
                <a:spcPct val="0"/>
              </a:spcBef>
              <a:spcAft>
                <a:spcPct val="0"/>
              </a:spcAft>
              <a:buFont typeface="Arial" pitchFamily="34" charset="0"/>
              <a:buChar char="•"/>
            </a:pPr>
            <a:r>
              <a:rPr lang="en-US" sz="1800" dirty="0" err="1">
                <a:solidFill>
                  <a:prstClr val="black"/>
                </a:solidFill>
              </a:rPr>
              <a:t>ReviewSentiment</a:t>
            </a:r>
            <a:r>
              <a:rPr lang="en-US" sz="1800" dirty="0">
                <a:solidFill>
                  <a:prstClr val="black"/>
                </a:solidFill>
              </a:rPr>
              <a:t> = Negative</a:t>
            </a:r>
          </a:p>
          <a:p>
            <a:pPr marL="259589" indent="-259589" fontAlgn="base">
              <a:spcBef>
                <a:spcPct val="0"/>
              </a:spcBef>
              <a:spcAft>
                <a:spcPct val="0"/>
              </a:spcAft>
              <a:buFont typeface="Arial" pitchFamily="34" charset="0"/>
              <a:buChar char="•"/>
            </a:pPr>
            <a:r>
              <a:rPr lang="en-US" sz="1800" dirty="0" err="1">
                <a:solidFill>
                  <a:prstClr val="black"/>
                </a:solidFill>
              </a:rPr>
              <a:t>ReviewTerm</a:t>
            </a:r>
            <a:r>
              <a:rPr lang="en-US" sz="1800" dirty="0">
                <a:solidFill>
                  <a:prstClr val="black"/>
                </a:solidFill>
              </a:rPr>
              <a:t> = Disappointing</a:t>
            </a:r>
          </a:p>
          <a:p>
            <a:pPr marL="259589" indent="-259589" fontAlgn="base">
              <a:spcBef>
                <a:spcPct val="0"/>
              </a:spcBef>
              <a:spcAft>
                <a:spcPct val="0"/>
              </a:spcAft>
              <a:buFont typeface="Arial" pitchFamily="34" charset="0"/>
              <a:buChar char="•"/>
            </a:pPr>
            <a:r>
              <a:rPr lang="en-US" sz="1800" dirty="0" err="1">
                <a:solidFill>
                  <a:prstClr val="black"/>
                </a:solidFill>
              </a:rPr>
              <a:t>ReviewTerm</a:t>
            </a:r>
            <a:r>
              <a:rPr lang="en-US" sz="1800" dirty="0">
                <a:solidFill>
                  <a:prstClr val="black"/>
                </a:solidFill>
              </a:rPr>
              <a:t> = Price</a:t>
            </a:r>
          </a:p>
          <a:p>
            <a:pPr marL="259589" indent="-259589" fontAlgn="base">
              <a:spcBef>
                <a:spcPct val="0"/>
              </a:spcBef>
              <a:spcAft>
                <a:spcPct val="0"/>
              </a:spcAft>
              <a:buFont typeface="Arial" pitchFamily="34" charset="0"/>
              <a:buChar char="•"/>
            </a:pPr>
            <a:r>
              <a:rPr lang="en-US" sz="1800" dirty="0" err="1">
                <a:solidFill>
                  <a:prstClr val="black"/>
                </a:solidFill>
              </a:rPr>
              <a:t>ReviewTerm</a:t>
            </a:r>
            <a:r>
              <a:rPr lang="en-US" sz="1800" dirty="0">
                <a:solidFill>
                  <a:prstClr val="black"/>
                </a:solidFill>
              </a:rPr>
              <a:t> = Heavier</a:t>
            </a:r>
          </a:p>
        </p:txBody>
      </p:sp>
      <p:sp>
        <p:nvSpPr>
          <p:cNvPr id="6" name="Title 5"/>
          <p:cNvSpPr>
            <a:spLocks noGrp="1"/>
          </p:cNvSpPr>
          <p:nvPr>
            <p:ph type="title"/>
          </p:nvPr>
        </p:nvSpPr>
        <p:spPr>
          <a:xfrm>
            <a:off x="1640789" y="0"/>
            <a:ext cx="16265524" cy="2348101"/>
          </a:xfrm>
        </p:spPr>
        <p:txBody>
          <a:bodyPr>
            <a:normAutofit/>
          </a:bodyPr>
          <a:lstStyle/>
          <a:p>
            <a:r>
              <a:rPr lang="ru-RU" dirty="0" smtClean="0"/>
              <a:t>Фасетная модель </a:t>
            </a:r>
            <a:r>
              <a:rPr lang="ru-RU" dirty="0" smtClean="0"/>
              <a:t>данных</a:t>
            </a:r>
            <a:r>
              <a:rPr lang="ru-RU" dirty="0" smtClean="0"/>
              <a:t/>
            </a:r>
            <a:br>
              <a:rPr lang="ru-RU" dirty="0" smtClean="0"/>
            </a:br>
            <a:r>
              <a:rPr lang="ru-RU" sz="4800" i="1" dirty="0" smtClean="0">
                <a:solidFill>
                  <a:srgbClr val="FF0000"/>
                </a:solidFill>
              </a:rPr>
              <a:t>Унифицированная структура для хранения неоднородных данных          </a:t>
            </a:r>
            <a:endParaRPr lang="en-US" sz="4800" i="1" dirty="0">
              <a:solidFill>
                <a:srgbClr val="FF0000"/>
              </a:solidFill>
            </a:endParaRPr>
          </a:p>
        </p:txBody>
      </p:sp>
    </p:spTree>
    <p:extLst>
      <p:ext uri="{BB962C8B-B14F-4D97-AF65-F5344CB8AC3E}">
        <p14:creationId xmlns:p14="http://schemas.microsoft.com/office/powerpoint/2010/main" xmlns="" val="1159385714"/>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8208334" y="7150867"/>
            <a:ext cx="1844928" cy="1451429"/>
          </a:xfrm>
          <a:prstGeom prst="rightArrow">
            <a:avLst/>
          </a:prstGeom>
          <a:solidFill>
            <a:srgbClr val="1F497D">
              <a:lumMod val="20000"/>
              <a:lumOff val="80000"/>
            </a:srgbClr>
          </a:solidFill>
          <a:ln w="25400" cap="flat" cmpd="sng" algn="ctr">
            <a:solidFill>
              <a:srgbClr val="4F81BD">
                <a:shade val="50000"/>
              </a:srgbClr>
            </a:solidFill>
            <a:prstDash val="solid"/>
          </a:ln>
          <a:effectLst/>
        </p:spPr>
        <p:txBody>
          <a:bodyPr lIns="204826" tIns="102413" rIns="204826" bIns="102413" rtlCol="0" anchor="ctr"/>
          <a:lstStyle/>
          <a:p>
            <a:pPr algn="ctr">
              <a:defRPr/>
            </a:pPr>
            <a:r>
              <a:rPr lang="en-US" sz="2700" b="1" kern="0" dirty="0">
                <a:solidFill>
                  <a:prstClr val="white">
                    <a:lumMod val="50000"/>
                  </a:prstClr>
                </a:solidFill>
                <a:ea typeface="ＭＳ Ｐゴシック" charset="-128"/>
              </a:rPr>
              <a:t>ETL</a:t>
            </a:r>
            <a:endParaRPr lang="en-US" sz="2200" b="1" kern="0" dirty="0">
              <a:solidFill>
                <a:prstClr val="white">
                  <a:lumMod val="50000"/>
                </a:prstClr>
              </a:solidFill>
              <a:ea typeface="ＭＳ Ｐゴシック" charset="-128"/>
            </a:endParaRPr>
          </a:p>
        </p:txBody>
      </p:sp>
      <p:sp>
        <p:nvSpPr>
          <p:cNvPr id="2" name="Title 1"/>
          <p:cNvSpPr>
            <a:spLocks noGrp="1"/>
          </p:cNvSpPr>
          <p:nvPr>
            <p:ph type="title"/>
          </p:nvPr>
        </p:nvSpPr>
        <p:spPr>
          <a:xfrm>
            <a:off x="1661159" y="96254"/>
            <a:ext cx="15959575" cy="1633691"/>
          </a:xfrm>
        </p:spPr>
        <p:txBody>
          <a:bodyPr>
            <a:normAutofit/>
          </a:bodyPr>
          <a:lstStyle/>
          <a:p>
            <a:r>
              <a:rPr lang="ru-RU" dirty="0" smtClean="0"/>
              <a:t>Загрузка данных </a:t>
            </a:r>
            <a:r>
              <a:rPr lang="en-US" dirty="0" smtClean="0"/>
              <a:t>:</a:t>
            </a:r>
            <a:r>
              <a:rPr lang="ru-RU" dirty="0" smtClean="0"/>
              <a:t/>
            </a:r>
            <a:br>
              <a:rPr lang="ru-RU" dirty="0" smtClean="0"/>
            </a:br>
            <a:r>
              <a:rPr lang="ru-RU" sz="5400" i="1" dirty="0" smtClean="0">
                <a:solidFill>
                  <a:schemeClr val="tx2"/>
                </a:solidFill>
              </a:rPr>
              <a:t>Структурированные источники</a:t>
            </a:r>
            <a:endParaRPr lang="en-US" sz="5400" i="1" dirty="0">
              <a:solidFill>
                <a:schemeClr val="tx2"/>
              </a:solidFill>
            </a:endParaRPr>
          </a:p>
        </p:txBody>
      </p:sp>
      <p:sp>
        <p:nvSpPr>
          <p:cNvPr id="5" name="Content Placeholder 4"/>
          <p:cNvSpPr>
            <a:spLocks noGrp="1"/>
          </p:cNvSpPr>
          <p:nvPr>
            <p:ph idx="1"/>
          </p:nvPr>
        </p:nvSpPr>
        <p:spPr>
          <a:xfrm>
            <a:off x="939113" y="2057296"/>
            <a:ext cx="8773297" cy="4664780"/>
          </a:xfrm>
        </p:spPr>
        <p:txBody>
          <a:bodyPr>
            <a:noAutofit/>
          </a:bodyPr>
          <a:lstStyle/>
          <a:p>
            <a:r>
              <a:rPr lang="ru-RU" sz="4000" dirty="0" smtClean="0"/>
              <a:t>Структурированные данные загружаются в фасетную модель естественным образом</a:t>
            </a:r>
            <a:endParaRPr lang="en-US" sz="4000" dirty="0" smtClean="0"/>
          </a:p>
          <a:p>
            <a:pPr lvl="1"/>
            <a:r>
              <a:rPr lang="ru-RU" sz="4000" dirty="0" smtClean="0"/>
              <a:t>Каждый кортеж становится записью</a:t>
            </a:r>
            <a:endParaRPr lang="en-US" sz="4000" dirty="0" smtClean="0"/>
          </a:p>
          <a:p>
            <a:pPr lvl="1"/>
            <a:r>
              <a:rPr lang="ru-RU" sz="4000" dirty="0" smtClean="0"/>
              <a:t>Каждый столбец становится атрибутом</a:t>
            </a:r>
            <a:endParaRPr lang="en-US" sz="4000" dirty="0" smtClean="0"/>
          </a:p>
        </p:txBody>
      </p:sp>
      <p:sp>
        <p:nvSpPr>
          <p:cNvPr id="3" name="Rounded Rectangle 2"/>
          <p:cNvSpPr/>
          <p:nvPr/>
        </p:nvSpPr>
        <p:spPr>
          <a:xfrm>
            <a:off x="10675262" y="2016747"/>
            <a:ext cx="7242628" cy="5502629"/>
          </a:xfrm>
          <a:prstGeom prst="roundRect">
            <a:avLst>
              <a:gd name="adj" fmla="val 6667"/>
            </a:avLst>
          </a:prstGeom>
          <a:solidFill>
            <a:schemeClr val="bg1">
              <a:lumMod val="85000"/>
            </a:schemeClr>
          </a:soli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4826" tIns="102413" rIns="204826" bIns="102413" rtlCol="0" anchor="t" anchorCtr="0"/>
          <a:lstStyle/>
          <a:p>
            <a:pPr marL="259589" indent="-259589" fontAlgn="base">
              <a:spcBef>
                <a:spcPct val="0"/>
              </a:spcBef>
              <a:spcAft>
                <a:spcPct val="0"/>
              </a:spcAft>
              <a:buFont typeface="Arial" pitchFamily="34" charset="0"/>
              <a:buChar char="•"/>
            </a:pPr>
            <a:r>
              <a:rPr lang="en-US" sz="1800" b="1" dirty="0" err="1">
                <a:solidFill>
                  <a:srgbClr val="FF0000"/>
                </a:solidFill>
              </a:rPr>
              <a:t>TxnID</a:t>
            </a:r>
            <a:r>
              <a:rPr lang="en-US" sz="1800" b="1" dirty="0">
                <a:solidFill>
                  <a:srgbClr val="FF0000"/>
                </a:solidFill>
              </a:rPr>
              <a:t> = 12324</a:t>
            </a:r>
          </a:p>
          <a:p>
            <a:pPr marL="259589" indent="-259589" fontAlgn="base">
              <a:spcBef>
                <a:spcPct val="0"/>
              </a:spcBef>
              <a:spcAft>
                <a:spcPct val="0"/>
              </a:spcAft>
              <a:buFont typeface="Arial" pitchFamily="34" charset="0"/>
              <a:buChar char="•"/>
            </a:pPr>
            <a:r>
              <a:rPr lang="en-US" sz="1800" b="1" dirty="0" err="1">
                <a:solidFill>
                  <a:srgbClr val="FF0000"/>
                </a:solidFill>
              </a:rPr>
              <a:t>ProductID</a:t>
            </a:r>
            <a:r>
              <a:rPr lang="en-US" sz="1800" b="1" dirty="0">
                <a:solidFill>
                  <a:srgbClr val="FF0000"/>
                </a:solidFill>
              </a:rPr>
              <a:t> = 506</a:t>
            </a:r>
          </a:p>
          <a:p>
            <a:pPr marL="259589" indent="-259589" fontAlgn="base">
              <a:spcBef>
                <a:spcPct val="0"/>
              </a:spcBef>
              <a:spcAft>
                <a:spcPct val="0"/>
              </a:spcAft>
              <a:buFont typeface="Arial" pitchFamily="34" charset="0"/>
              <a:buChar char="•"/>
            </a:pPr>
            <a:r>
              <a:rPr lang="en-US" sz="1800" b="1" dirty="0">
                <a:solidFill>
                  <a:srgbClr val="FF0000"/>
                </a:solidFill>
              </a:rPr>
              <a:t>Category = Mountain Bike</a:t>
            </a:r>
          </a:p>
          <a:p>
            <a:pPr marL="259589" indent="-259589" fontAlgn="base">
              <a:spcBef>
                <a:spcPct val="0"/>
              </a:spcBef>
              <a:spcAft>
                <a:spcPct val="0"/>
              </a:spcAft>
              <a:buFont typeface="Arial" pitchFamily="34" charset="0"/>
              <a:buChar char="•"/>
            </a:pPr>
            <a:r>
              <a:rPr lang="en-US" sz="1800" b="1" dirty="0">
                <a:solidFill>
                  <a:srgbClr val="FF0000"/>
                </a:solidFill>
              </a:rPr>
              <a:t>Amount = $499.99</a:t>
            </a:r>
          </a:p>
          <a:p>
            <a:pPr marL="259589" indent="-259589" fontAlgn="base">
              <a:spcBef>
                <a:spcPct val="0"/>
              </a:spcBef>
              <a:spcAft>
                <a:spcPct val="0"/>
              </a:spcAft>
              <a:buFont typeface="Arial" pitchFamily="34" charset="0"/>
              <a:buChar char="•"/>
            </a:pPr>
            <a:r>
              <a:rPr lang="en-US" sz="1800" dirty="0">
                <a:solidFill>
                  <a:prstClr val="white">
                    <a:lumMod val="65000"/>
                  </a:prstClr>
                </a:solidFill>
              </a:rPr>
              <a:t>Suspension = Fox 32 F-Series</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FrameType</a:t>
            </a:r>
            <a:r>
              <a:rPr lang="en-US" sz="1800" dirty="0">
                <a:solidFill>
                  <a:prstClr val="white">
                    <a:lumMod val="65000"/>
                  </a:prstClr>
                </a:solidFill>
              </a:rPr>
              <a:t> = </a:t>
            </a:r>
            <a:r>
              <a:rPr lang="en-US" sz="1800" dirty="0" err="1">
                <a:solidFill>
                  <a:prstClr val="white">
                    <a:lumMod val="65000"/>
                  </a:prstClr>
                </a:solidFill>
              </a:rPr>
              <a:t>Aluminium</a:t>
            </a:r>
            <a:endParaRPr lang="en-US" sz="1800" dirty="0">
              <a:solidFill>
                <a:prstClr val="white">
                  <a:lumMod val="65000"/>
                </a:prstClr>
              </a:solidFill>
            </a:endParaRPr>
          </a:p>
          <a:p>
            <a:pPr marL="259589" indent="-259589" fontAlgn="base">
              <a:spcBef>
                <a:spcPct val="0"/>
              </a:spcBef>
              <a:spcAft>
                <a:spcPct val="0"/>
              </a:spcAft>
              <a:buFont typeface="Arial" pitchFamily="34" charset="0"/>
              <a:buChar char="•"/>
            </a:pPr>
            <a:r>
              <a:rPr lang="en-US" sz="1800" dirty="0">
                <a:solidFill>
                  <a:prstClr val="white">
                    <a:lumMod val="65000"/>
                  </a:prstClr>
                </a:solidFill>
              </a:rPr>
              <a:t>Saddle = </a:t>
            </a:r>
            <a:r>
              <a:rPr lang="en-US" sz="1800" dirty="0" err="1">
                <a:solidFill>
                  <a:prstClr val="white">
                    <a:lumMod val="65000"/>
                  </a:prstClr>
                </a:solidFill>
              </a:rPr>
              <a:t>Bontrager</a:t>
            </a:r>
            <a:r>
              <a:rPr lang="en-US" sz="1800" dirty="0">
                <a:solidFill>
                  <a:prstClr val="white">
                    <a:lumMod val="65000"/>
                  </a:prstClr>
                </a:solidFill>
              </a:rPr>
              <a:t> SSR</a:t>
            </a:r>
          </a:p>
          <a:p>
            <a:pPr marL="259589" indent="-259589" fontAlgn="base">
              <a:spcBef>
                <a:spcPct val="0"/>
              </a:spcBef>
              <a:spcAft>
                <a:spcPct val="0"/>
              </a:spcAft>
              <a:buFont typeface="Arial" pitchFamily="34" charset="0"/>
              <a:buChar char="•"/>
            </a:pPr>
            <a:r>
              <a:rPr lang="en-US" sz="1800" dirty="0">
                <a:solidFill>
                  <a:prstClr val="white">
                    <a:lumMod val="65000"/>
                  </a:prstClr>
                </a:solidFill>
              </a:rPr>
              <a:t>Mountain Accessories = Fork and shock sag meter</a:t>
            </a:r>
          </a:p>
          <a:p>
            <a:pPr marL="259589" indent="-259589" fontAlgn="base">
              <a:spcBef>
                <a:spcPct val="0"/>
              </a:spcBef>
              <a:spcAft>
                <a:spcPct val="0"/>
              </a:spcAft>
              <a:buFont typeface="Arial" pitchFamily="34" charset="0"/>
              <a:buChar char="•"/>
            </a:pPr>
            <a:r>
              <a:rPr lang="en-US" sz="1800" dirty="0">
                <a:solidFill>
                  <a:prstClr val="white">
                    <a:lumMod val="65000"/>
                  </a:prstClr>
                </a:solidFill>
              </a:rPr>
              <a:t>Mountain Accessories = Water Bottle</a:t>
            </a:r>
          </a:p>
          <a:p>
            <a:pPr marL="259589" indent="-259589" fontAlgn="base">
              <a:spcBef>
                <a:spcPct val="0"/>
              </a:spcBef>
              <a:spcAft>
                <a:spcPct val="0"/>
              </a:spcAft>
              <a:buFont typeface="Arial" pitchFamily="34" charset="0"/>
              <a:buChar char="•"/>
            </a:pPr>
            <a:r>
              <a:rPr lang="en-US" sz="1800" dirty="0">
                <a:solidFill>
                  <a:prstClr val="white">
                    <a:lumMod val="65000"/>
                  </a:prstClr>
                </a:solidFill>
              </a:rPr>
              <a:t>Review = A great bike for off road. Smooth ride over the bumps</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ReviewSentiment</a:t>
            </a:r>
            <a:r>
              <a:rPr lang="en-US" sz="1800" dirty="0">
                <a:solidFill>
                  <a:prstClr val="white">
                    <a:lumMod val="65000"/>
                  </a:prstClr>
                </a:solidFill>
              </a:rPr>
              <a:t> = Positive</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Great</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Off Road</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Smooth</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Bumps</a:t>
            </a:r>
          </a:p>
        </p:txBody>
      </p:sp>
      <p:sp>
        <p:nvSpPr>
          <p:cNvPr id="4" name="Rounded Rectangle 3"/>
          <p:cNvSpPr/>
          <p:nvPr/>
        </p:nvSpPr>
        <p:spPr>
          <a:xfrm>
            <a:off x="10675263" y="7737192"/>
            <a:ext cx="7242630" cy="4310747"/>
          </a:xfrm>
          <a:prstGeom prst="roundRect">
            <a:avLst>
              <a:gd name="adj" fmla="val 6667"/>
            </a:avLst>
          </a:prstGeom>
          <a:solidFill>
            <a:schemeClr val="bg1">
              <a:lumMod val="85000"/>
            </a:schemeClr>
          </a:soli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4826" tIns="102413" rIns="204826" bIns="102413" rtlCol="0" anchor="t" anchorCtr="0"/>
          <a:lstStyle/>
          <a:p>
            <a:pPr marL="259589" indent="-259589" fontAlgn="base">
              <a:spcBef>
                <a:spcPct val="0"/>
              </a:spcBef>
              <a:spcAft>
                <a:spcPct val="0"/>
              </a:spcAft>
              <a:buFont typeface="Arial" pitchFamily="34" charset="0"/>
              <a:buChar char="•"/>
            </a:pPr>
            <a:r>
              <a:rPr lang="en-US" sz="1800" b="1" dirty="0" err="1">
                <a:solidFill>
                  <a:srgbClr val="FF0000"/>
                </a:solidFill>
              </a:rPr>
              <a:t>TxnID</a:t>
            </a:r>
            <a:r>
              <a:rPr lang="en-US" sz="1800" b="1" dirty="0">
                <a:solidFill>
                  <a:srgbClr val="FF0000"/>
                </a:solidFill>
              </a:rPr>
              <a:t> = 12325</a:t>
            </a:r>
          </a:p>
          <a:p>
            <a:pPr marL="259589" indent="-259589" fontAlgn="base">
              <a:spcBef>
                <a:spcPct val="0"/>
              </a:spcBef>
              <a:spcAft>
                <a:spcPct val="0"/>
              </a:spcAft>
              <a:buFont typeface="Arial" pitchFamily="34" charset="0"/>
              <a:buChar char="•"/>
            </a:pPr>
            <a:r>
              <a:rPr lang="en-US" sz="1800" b="1" dirty="0" err="1">
                <a:solidFill>
                  <a:srgbClr val="FF0000"/>
                </a:solidFill>
              </a:rPr>
              <a:t>ProductID</a:t>
            </a:r>
            <a:r>
              <a:rPr lang="en-US" sz="1800" b="1" dirty="0">
                <a:solidFill>
                  <a:srgbClr val="FF0000"/>
                </a:solidFill>
              </a:rPr>
              <a:t> = 507</a:t>
            </a:r>
          </a:p>
          <a:p>
            <a:pPr marL="259589" indent="-259589" fontAlgn="base">
              <a:spcBef>
                <a:spcPct val="0"/>
              </a:spcBef>
              <a:spcAft>
                <a:spcPct val="0"/>
              </a:spcAft>
              <a:buFont typeface="Arial" pitchFamily="34" charset="0"/>
              <a:buChar char="•"/>
            </a:pPr>
            <a:r>
              <a:rPr lang="en-US" sz="1800" b="1" dirty="0">
                <a:solidFill>
                  <a:srgbClr val="FF0000"/>
                </a:solidFill>
              </a:rPr>
              <a:t>Category = Road Bike</a:t>
            </a:r>
          </a:p>
          <a:p>
            <a:pPr marL="259589" indent="-259589" fontAlgn="base">
              <a:spcBef>
                <a:spcPct val="0"/>
              </a:spcBef>
              <a:spcAft>
                <a:spcPct val="0"/>
              </a:spcAft>
              <a:buFont typeface="Arial" pitchFamily="34" charset="0"/>
              <a:buChar char="•"/>
            </a:pPr>
            <a:r>
              <a:rPr lang="en-US" sz="1800" b="1" dirty="0">
                <a:solidFill>
                  <a:srgbClr val="FF0000"/>
                </a:solidFill>
              </a:rPr>
              <a:t>Amount = $1399.49</a:t>
            </a:r>
          </a:p>
          <a:p>
            <a:pPr marL="259589" indent="-259589" fontAlgn="base">
              <a:spcBef>
                <a:spcPct val="0"/>
              </a:spcBef>
              <a:spcAft>
                <a:spcPct val="0"/>
              </a:spcAft>
              <a:buFont typeface="Arial" pitchFamily="34" charset="0"/>
              <a:buChar char="•"/>
            </a:pPr>
            <a:r>
              <a:rPr lang="en-US" sz="1800" dirty="0">
                <a:solidFill>
                  <a:prstClr val="white">
                    <a:lumMod val="65000"/>
                  </a:prstClr>
                </a:solidFill>
              </a:rPr>
              <a:t>Weight = 20lb.</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FrameType</a:t>
            </a:r>
            <a:r>
              <a:rPr lang="en-US" sz="1800" dirty="0">
                <a:solidFill>
                  <a:prstClr val="white">
                    <a:lumMod val="65000"/>
                  </a:prstClr>
                </a:solidFill>
              </a:rPr>
              <a:t> = Composite</a:t>
            </a:r>
          </a:p>
          <a:p>
            <a:pPr marL="259589" indent="-259589" fontAlgn="base">
              <a:spcBef>
                <a:spcPct val="0"/>
              </a:spcBef>
              <a:spcAft>
                <a:spcPct val="0"/>
              </a:spcAft>
              <a:buFont typeface="Arial" pitchFamily="34" charset="0"/>
              <a:buChar char="•"/>
            </a:pPr>
            <a:r>
              <a:rPr lang="en-US" sz="1800" dirty="0">
                <a:solidFill>
                  <a:prstClr val="white">
                    <a:lumMod val="65000"/>
                  </a:prstClr>
                </a:solidFill>
              </a:rPr>
              <a:t>Saddle = </a:t>
            </a:r>
            <a:r>
              <a:rPr lang="en-US" sz="1800" dirty="0" err="1">
                <a:solidFill>
                  <a:prstClr val="white">
                    <a:lumMod val="65000"/>
                  </a:prstClr>
                </a:solidFill>
              </a:rPr>
              <a:t>Bontrager</a:t>
            </a:r>
            <a:r>
              <a:rPr lang="en-US" sz="1800" dirty="0">
                <a:solidFill>
                  <a:prstClr val="white">
                    <a:lumMod val="65000"/>
                  </a:prstClr>
                </a:solidFill>
              </a:rPr>
              <a:t> Race</a:t>
            </a:r>
          </a:p>
          <a:p>
            <a:pPr marL="259589" indent="-259589" fontAlgn="base">
              <a:spcBef>
                <a:spcPct val="0"/>
              </a:spcBef>
              <a:spcAft>
                <a:spcPct val="0"/>
              </a:spcAft>
              <a:buFont typeface="Arial" pitchFamily="34" charset="0"/>
              <a:buChar char="•"/>
            </a:pPr>
            <a:r>
              <a:rPr lang="en-US" sz="1800" dirty="0">
                <a:solidFill>
                  <a:prstClr val="white">
                    <a:lumMod val="65000"/>
                  </a:prstClr>
                </a:solidFill>
              </a:rPr>
              <a:t>Review = Disappointing for the price. The frame feels heavier than I expected.</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ReviewSentiment</a:t>
            </a:r>
            <a:r>
              <a:rPr lang="en-US" sz="1800" dirty="0">
                <a:solidFill>
                  <a:prstClr val="white">
                    <a:lumMod val="65000"/>
                  </a:prstClr>
                </a:solidFill>
              </a:rPr>
              <a:t> = Negative</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Disappointing</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Price</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Heavier</a:t>
            </a:r>
          </a:p>
        </p:txBody>
      </p:sp>
      <p:graphicFrame>
        <p:nvGraphicFramePr>
          <p:cNvPr id="6" name="Table 5"/>
          <p:cNvGraphicFramePr>
            <a:graphicFrameLocks noGrp="1"/>
          </p:cNvGraphicFramePr>
          <p:nvPr/>
        </p:nvGraphicFramePr>
        <p:xfrm>
          <a:off x="1135191" y="6937827"/>
          <a:ext cx="6531426" cy="2344788"/>
        </p:xfrm>
        <a:graphic>
          <a:graphicData uri="http://schemas.openxmlformats.org/drawingml/2006/table">
            <a:tbl>
              <a:tblPr/>
              <a:tblGrid>
                <a:gridCol w="1234046"/>
                <a:gridCol w="1685530"/>
                <a:gridCol w="2167110"/>
                <a:gridCol w="1444740"/>
              </a:tblGrid>
              <a:tr h="478973">
                <a:tc gridSpan="4">
                  <a:txBody>
                    <a:bodyPr/>
                    <a:lstStyle/>
                    <a:p>
                      <a:pPr algn="ctr" fontAlgn="b"/>
                      <a:r>
                        <a:rPr lang="en-US" sz="2900" b="0" i="0" u="none" strike="noStrike">
                          <a:solidFill>
                            <a:srgbClr val="000000"/>
                          </a:solidFill>
                          <a:latin typeface="Calibri"/>
                        </a:rPr>
                        <a:t>Transaction</a:t>
                      </a:r>
                    </a:p>
                  </a:txBody>
                  <a:tcPr marL="23948" marR="23948" marT="23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78973">
                <a:tc>
                  <a:txBody>
                    <a:bodyPr/>
                    <a:lstStyle/>
                    <a:p>
                      <a:pPr algn="ctr" fontAlgn="b"/>
                      <a:r>
                        <a:rPr lang="en-US" sz="2900" b="0" i="0" u="none" strike="noStrike" smtClean="0">
                          <a:solidFill>
                            <a:srgbClr val="000000"/>
                          </a:solidFill>
                          <a:latin typeface="Calibri"/>
                        </a:rPr>
                        <a:t>TxnID</a:t>
                      </a:r>
                      <a:endParaRPr lang="en-US" sz="2900" b="0" i="0" u="none" strike="noStrike" dirty="0">
                        <a:solidFill>
                          <a:srgbClr val="000000"/>
                        </a:solidFill>
                        <a:latin typeface="Calibri"/>
                      </a:endParaRPr>
                    </a:p>
                  </a:txBody>
                  <a:tcPr marL="23948" marR="23948" marT="23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900" b="0" i="0" u="none" strike="noStrike" smtClean="0">
                          <a:solidFill>
                            <a:srgbClr val="000000"/>
                          </a:solidFill>
                          <a:latin typeface="Calibri"/>
                        </a:rPr>
                        <a:t>ProductID</a:t>
                      </a:r>
                      <a:endParaRPr lang="en-US" sz="2900" b="0" i="0" u="none" strike="noStrike" dirty="0">
                        <a:solidFill>
                          <a:srgbClr val="000000"/>
                        </a:solidFill>
                        <a:latin typeface="Calibri"/>
                      </a:endParaRPr>
                    </a:p>
                  </a:txBody>
                  <a:tcPr marL="23948" marR="23948" marT="23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900" b="0" i="0" u="none" strike="noStrike" dirty="0">
                          <a:solidFill>
                            <a:srgbClr val="000000"/>
                          </a:solidFill>
                          <a:latin typeface="Calibri"/>
                        </a:rPr>
                        <a:t>Category</a:t>
                      </a:r>
                    </a:p>
                  </a:txBody>
                  <a:tcPr marL="23948" marR="23948" marT="23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900" b="0" i="0" u="none" strike="noStrike" dirty="0" smtClean="0">
                          <a:solidFill>
                            <a:srgbClr val="000000"/>
                          </a:solidFill>
                          <a:latin typeface="Calibri"/>
                        </a:rPr>
                        <a:t>Amount</a:t>
                      </a:r>
                      <a:endParaRPr lang="en-US" sz="2900" b="0" i="0" u="none" strike="noStrike" dirty="0">
                        <a:solidFill>
                          <a:srgbClr val="000000"/>
                        </a:solidFill>
                        <a:latin typeface="Calibri"/>
                      </a:endParaRPr>
                    </a:p>
                  </a:txBody>
                  <a:tcPr marL="23948" marR="23948" marT="23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973">
                <a:tc>
                  <a:txBody>
                    <a:bodyPr/>
                    <a:lstStyle/>
                    <a:p>
                      <a:pPr algn="r" fontAlgn="b"/>
                      <a:r>
                        <a:rPr lang="en-US" sz="2900" b="0" i="0" u="none" strike="noStrike">
                          <a:solidFill>
                            <a:srgbClr val="000000"/>
                          </a:solidFill>
                          <a:latin typeface="Calibri"/>
                        </a:rPr>
                        <a:t>12324</a:t>
                      </a:r>
                    </a:p>
                  </a:txBody>
                  <a:tcPr marL="23948" marR="23948" marT="23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900" b="0" i="0" u="none" strike="noStrike" dirty="0">
                          <a:solidFill>
                            <a:srgbClr val="000000"/>
                          </a:solidFill>
                          <a:latin typeface="Calibri"/>
                        </a:rPr>
                        <a:t>506</a:t>
                      </a:r>
                    </a:p>
                  </a:txBody>
                  <a:tcPr marL="23948" marR="23948" marT="23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900" b="0" i="0" u="none" strike="noStrike" dirty="0">
                          <a:solidFill>
                            <a:srgbClr val="000000"/>
                          </a:solidFill>
                          <a:latin typeface="Calibri"/>
                        </a:rPr>
                        <a:t>Mountain Bike</a:t>
                      </a:r>
                    </a:p>
                  </a:txBody>
                  <a:tcPr marL="23948" marR="23948" marT="23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900" b="0" i="0" u="none" strike="noStrike" dirty="0">
                          <a:solidFill>
                            <a:srgbClr val="000000"/>
                          </a:solidFill>
                          <a:latin typeface="Calibri"/>
                        </a:rPr>
                        <a:t>499</a:t>
                      </a:r>
                    </a:p>
                  </a:txBody>
                  <a:tcPr marL="23948" marR="23948" marT="23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973">
                <a:tc>
                  <a:txBody>
                    <a:bodyPr/>
                    <a:lstStyle/>
                    <a:p>
                      <a:pPr algn="r" fontAlgn="b"/>
                      <a:r>
                        <a:rPr lang="en-US" sz="2900" b="0" i="0" u="none" strike="noStrike">
                          <a:solidFill>
                            <a:srgbClr val="000000"/>
                          </a:solidFill>
                          <a:latin typeface="Calibri"/>
                        </a:rPr>
                        <a:t>12325</a:t>
                      </a:r>
                    </a:p>
                  </a:txBody>
                  <a:tcPr marL="23948" marR="23948" marT="23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900" b="0" i="0" u="none" strike="noStrike">
                          <a:solidFill>
                            <a:srgbClr val="000000"/>
                          </a:solidFill>
                          <a:latin typeface="Calibri"/>
                        </a:rPr>
                        <a:t>507</a:t>
                      </a:r>
                    </a:p>
                  </a:txBody>
                  <a:tcPr marL="23948" marR="23948" marT="23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900" b="0" i="0" u="none" strike="noStrike">
                          <a:solidFill>
                            <a:srgbClr val="000000"/>
                          </a:solidFill>
                          <a:latin typeface="Calibri"/>
                        </a:rPr>
                        <a:t>Road Bike</a:t>
                      </a:r>
                    </a:p>
                  </a:txBody>
                  <a:tcPr marL="23948" marR="23948" marT="23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900" b="0" i="0" u="none" strike="noStrike" dirty="0">
                          <a:solidFill>
                            <a:srgbClr val="000000"/>
                          </a:solidFill>
                          <a:latin typeface="Calibri"/>
                        </a:rPr>
                        <a:t>1399</a:t>
                      </a:r>
                    </a:p>
                  </a:txBody>
                  <a:tcPr marL="23948" marR="23948" marT="23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2275132" y="9428797"/>
            <a:ext cx="4204627" cy="622325"/>
          </a:xfrm>
          <a:prstGeom prst="rect">
            <a:avLst/>
          </a:prstGeom>
          <a:noFill/>
        </p:spPr>
        <p:txBody>
          <a:bodyPr wrap="none" lIns="204826" tIns="102413" rIns="204826" bIns="102413" rtlCol="0">
            <a:spAutoFit/>
          </a:bodyPr>
          <a:lstStyle/>
          <a:p>
            <a:pPr fontAlgn="base">
              <a:spcBef>
                <a:spcPct val="0"/>
              </a:spcBef>
              <a:spcAft>
                <a:spcPct val="0"/>
              </a:spcAft>
            </a:pPr>
            <a:r>
              <a:rPr lang="ru-RU" sz="2700" b="1" dirty="0" smtClean="0">
                <a:solidFill>
                  <a:prstClr val="black"/>
                </a:solidFill>
                <a:latin typeface="Arial" charset="0"/>
                <a:ea typeface="ＭＳ Ｐゴシック" charset="-128"/>
              </a:rPr>
              <a:t>Реляционная таблица</a:t>
            </a:r>
            <a:endParaRPr lang="en-US" sz="2700" b="1" dirty="0">
              <a:solidFill>
                <a:prstClr val="black"/>
              </a:solidFill>
              <a:latin typeface="Arial" charset="0"/>
              <a:ea typeface="ＭＳ Ｐゴシック" charset="-128"/>
            </a:endParaRPr>
          </a:p>
        </p:txBody>
      </p:sp>
    </p:spTree>
    <p:extLst>
      <p:ext uri="{BB962C8B-B14F-4D97-AF65-F5344CB8AC3E}">
        <p14:creationId xmlns:p14="http://schemas.microsoft.com/office/powerpoint/2010/main" xmlns="" val="1885032068"/>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4846" y="2007867"/>
            <a:ext cx="10429100" cy="4615354"/>
          </a:xfrm>
        </p:spPr>
        <p:txBody>
          <a:bodyPr>
            <a:noAutofit/>
          </a:bodyPr>
          <a:lstStyle/>
          <a:p>
            <a:r>
              <a:rPr lang="ru-RU" sz="4000" dirty="0" smtClean="0"/>
              <a:t>Слабоструктурированные данные из различных источников -- </a:t>
            </a:r>
            <a:r>
              <a:rPr lang="en-US" sz="4000" dirty="0" smtClean="0"/>
              <a:t> </a:t>
            </a:r>
            <a:r>
              <a:rPr lang="ru-RU" sz="4000" dirty="0" smtClean="0"/>
              <a:t>промышленные системы</a:t>
            </a:r>
            <a:r>
              <a:rPr lang="en-US" sz="4000" dirty="0" smtClean="0"/>
              <a:t>, XML </a:t>
            </a:r>
            <a:r>
              <a:rPr lang="ru-RU" sz="4000" dirty="0" smtClean="0"/>
              <a:t>источники</a:t>
            </a:r>
            <a:r>
              <a:rPr lang="en-US" sz="4000" dirty="0" smtClean="0"/>
              <a:t>, </a:t>
            </a:r>
            <a:r>
              <a:rPr lang="ru-RU" sz="4000" dirty="0" smtClean="0"/>
              <a:t>внешние приложения</a:t>
            </a:r>
            <a:r>
              <a:rPr lang="en-US" sz="4000" dirty="0" smtClean="0"/>
              <a:t>. </a:t>
            </a:r>
            <a:r>
              <a:rPr lang="ru-RU" sz="4000" dirty="0" smtClean="0"/>
              <a:t>Загружаются в виде пар атрибут-значение</a:t>
            </a:r>
            <a:endParaRPr lang="en-US" sz="4000" dirty="0" smtClean="0"/>
          </a:p>
          <a:p>
            <a:r>
              <a:rPr lang="ru-RU" sz="4000" dirty="0" smtClean="0"/>
              <a:t>Гетерогенные структуры записей </a:t>
            </a:r>
            <a:endParaRPr lang="en-US" sz="4000" dirty="0" smtClean="0"/>
          </a:p>
        </p:txBody>
      </p:sp>
      <p:sp>
        <p:nvSpPr>
          <p:cNvPr id="3" name="Rounded Rectangle 2"/>
          <p:cNvSpPr/>
          <p:nvPr/>
        </p:nvSpPr>
        <p:spPr>
          <a:xfrm>
            <a:off x="10675262" y="2016747"/>
            <a:ext cx="7242628" cy="5502629"/>
          </a:xfrm>
          <a:prstGeom prst="roundRect">
            <a:avLst>
              <a:gd name="adj" fmla="val 6667"/>
            </a:avLst>
          </a:prstGeom>
          <a:solidFill>
            <a:schemeClr val="bg1">
              <a:lumMod val="85000"/>
            </a:schemeClr>
          </a:soli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4826" tIns="102413" rIns="204826" bIns="102413" rtlCol="0" anchor="t" anchorCtr="0"/>
          <a:lstStyle/>
          <a:p>
            <a:pPr marL="259589" indent="-259589" fontAlgn="base">
              <a:spcBef>
                <a:spcPct val="0"/>
              </a:spcBef>
              <a:spcAft>
                <a:spcPct val="0"/>
              </a:spcAft>
              <a:buFont typeface="Arial" pitchFamily="34" charset="0"/>
              <a:buChar char="•"/>
            </a:pPr>
            <a:r>
              <a:rPr lang="en-US" sz="1800" dirty="0" err="1">
                <a:solidFill>
                  <a:prstClr val="black"/>
                </a:solidFill>
              </a:rPr>
              <a:t>TxnID</a:t>
            </a:r>
            <a:r>
              <a:rPr lang="en-US" sz="1800" dirty="0">
                <a:solidFill>
                  <a:prstClr val="black"/>
                </a:solidFill>
              </a:rPr>
              <a:t> = 12324</a:t>
            </a:r>
          </a:p>
          <a:p>
            <a:pPr marL="259589" indent="-259589" fontAlgn="base">
              <a:spcBef>
                <a:spcPct val="0"/>
              </a:spcBef>
              <a:spcAft>
                <a:spcPct val="0"/>
              </a:spcAft>
              <a:buFont typeface="Arial" pitchFamily="34" charset="0"/>
              <a:buChar char="•"/>
            </a:pPr>
            <a:r>
              <a:rPr lang="en-US" sz="1800" dirty="0" err="1">
                <a:solidFill>
                  <a:prstClr val="black"/>
                </a:solidFill>
              </a:rPr>
              <a:t>ProductID</a:t>
            </a:r>
            <a:r>
              <a:rPr lang="en-US" sz="1800" dirty="0">
                <a:solidFill>
                  <a:prstClr val="black"/>
                </a:solidFill>
              </a:rPr>
              <a:t> = 506</a:t>
            </a:r>
          </a:p>
          <a:p>
            <a:pPr marL="259589" indent="-259589" fontAlgn="base">
              <a:spcBef>
                <a:spcPct val="0"/>
              </a:spcBef>
              <a:spcAft>
                <a:spcPct val="0"/>
              </a:spcAft>
              <a:buFont typeface="Arial" pitchFamily="34" charset="0"/>
              <a:buChar char="•"/>
            </a:pPr>
            <a:r>
              <a:rPr lang="en-US" sz="1800" dirty="0">
                <a:solidFill>
                  <a:prstClr val="black"/>
                </a:solidFill>
              </a:rPr>
              <a:t>Category = Mountain Bike</a:t>
            </a:r>
          </a:p>
          <a:p>
            <a:pPr marL="259589" indent="-259589" fontAlgn="base">
              <a:spcBef>
                <a:spcPct val="0"/>
              </a:spcBef>
              <a:spcAft>
                <a:spcPct val="0"/>
              </a:spcAft>
              <a:buFont typeface="Arial" pitchFamily="34" charset="0"/>
              <a:buChar char="•"/>
            </a:pPr>
            <a:r>
              <a:rPr lang="en-US" sz="1800" dirty="0">
                <a:solidFill>
                  <a:prstClr val="black"/>
                </a:solidFill>
              </a:rPr>
              <a:t>Amount = $499.99</a:t>
            </a:r>
          </a:p>
          <a:p>
            <a:pPr marL="259589" indent="-259589" fontAlgn="base">
              <a:spcBef>
                <a:spcPct val="0"/>
              </a:spcBef>
              <a:spcAft>
                <a:spcPct val="0"/>
              </a:spcAft>
              <a:buFont typeface="Arial" pitchFamily="34" charset="0"/>
              <a:buChar char="•"/>
            </a:pPr>
            <a:r>
              <a:rPr lang="en-US" sz="1800" b="1" dirty="0">
                <a:solidFill>
                  <a:srgbClr val="FF0000"/>
                </a:solidFill>
              </a:rPr>
              <a:t>Suspension = Fox 32 F-Series</a:t>
            </a:r>
          </a:p>
          <a:p>
            <a:pPr marL="259589" indent="-259589" fontAlgn="base">
              <a:spcBef>
                <a:spcPct val="0"/>
              </a:spcBef>
              <a:spcAft>
                <a:spcPct val="0"/>
              </a:spcAft>
              <a:buFont typeface="Arial" pitchFamily="34" charset="0"/>
              <a:buChar char="•"/>
            </a:pPr>
            <a:r>
              <a:rPr lang="en-US" sz="1800" b="1" dirty="0" err="1">
                <a:solidFill>
                  <a:srgbClr val="FF0000"/>
                </a:solidFill>
              </a:rPr>
              <a:t>FrameType</a:t>
            </a:r>
            <a:r>
              <a:rPr lang="en-US" sz="1800" b="1" dirty="0">
                <a:solidFill>
                  <a:srgbClr val="FF0000"/>
                </a:solidFill>
              </a:rPr>
              <a:t> = </a:t>
            </a:r>
            <a:r>
              <a:rPr lang="en-US" sz="1800" b="1" dirty="0" err="1">
                <a:solidFill>
                  <a:srgbClr val="FF0000"/>
                </a:solidFill>
              </a:rPr>
              <a:t>Aluminium</a:t>
            </a:r>
            <a:endParaRPr lang="en-US" sz="1800" b="1" dirty="0">
              <a:solidFill>
                <a:srgbClr val="FF0000"/>
              </a:solidFill>
            </a:endParaRPr>
          </a:p>
          <a:p>
            <a:pPr marL="259589" indent="-259589" fontAlgn="base">
              <a:spcBef>
                <a:spcPct val="0"/>
              </a:spcBef>
              <a:spcAft>
                <a:spcPct val="0"/>
              </a:spcAft>
              <a:buFont typeface="Arial" pitchFamily="34" charset="0"/>
              <a:buChar char="•"/>
            </a:pPr>
            <a:r>
              <a:rPr lang="en-US" sz="1800" b="1" dirty="0">
                <a:solidFill>
                  <a:srgbClr val="FF0000"/>
                </a:solidFill>
              </a:rPr>
              <a:t>Saddle = </a:t>
            </a:r>
            <a:r>
              <a:rPr lang="en-US" sz="1800" b="1" dirty="0" err="1">
                <a:solidFill>
                  <a:srgbClr val="FF0000"/>
                </a:solidFill>
              </a:rPr>
              <a:t>Bontrager</a:t>
            </a:r>
            <a:r>
              <a:rPr lang="en-US" sz="1800" b="1" dirty="0">
                <a:solidFill>
                  <a:srgbClr val="FF0000"/>
                </a:solidFill>
              </a:rPr>
              <a:t> SSR</a:t>
            </a:r>
          </a:p>
          <a:p>
            <a:pPr marL="259589" indent="-259589" fontAlgn="base">
              <a:spcBef>
                <a:spcPct val="0"/>
              </a:spcBef>
              <a:spcAft>
                <a:spcPct val="0"/>
              </a:spcAft>
              <a:buFont typeface="Arial" pitchFamily="34" charset="0"/>
              <a:buChar char="•"/>
            </a:pPr>
            <a:r>
              <a:rPr lang="en-US" sz="1800" b="1" dirty="0">
                <a:solidFill>
                  <a:srgbClr val="FF0000"/>
                </a:solidFill>
              </a:rPr>
              <a:t>Mountain Accessories = Fork and shock sag meter</a:t>
            </a:r>
          </a:p>
          <a:p>
            <a:pPr marL="259589" indent="-259589" fontAlgn="base">
              <a:spcBef>
                <a:spcPct val="0"/>
              </a:spcBef>
              <a:spcAft>
                <a:spcPct val="0"/>
              </a:spcAft>
              <a:buFont typeface="Arial" pitchFamily="34" charset="0"/>
              <a:buChar char="•"/>
            </a:pPr>
            <a:r>
              <a:rPr lang="en-US" sz="1800" b="1" dirty="0">
                <a:solidFill>
                  <a:srgbClr val="FF0000"/>
                </a:solidFill>
              </a:rPr>
              <a:t>Mountain Accessories = Water Bottle</a:t>
            </a:r>
          </a:p>
          <a:p>
            <a:pPr marL="259589" indent="-259589" fontAlgn="base">
              <a:spcBef>
                <a:spcPct val="0"/>
              </a:spcBef>
              <a:spcAft>
                <a:spcPct val="0"/>
              </a:spcAft>
              <a:buFont typeface="Arial" pitchFamily="34" charset="0"/>
              <a:buChar char="•"/>
            </a:pPr>
            <a:r>
              <a:rPr lang="en-US" sz="1800" dirty="0">
                <a:solidFill>
                  <a:prstClr val="white">
                    <a:lumMod val="65000"/>
                  </a:prstClr>
                </a:solidFill>
              </a:rPr>
              <a:t>Review = A great bike for off road. Smooth ride over the bumps</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ReviewSentiment</a:t>
            </a:r>
            <a:r>
              <a:rPr lang="en-US" sz="1800" dirty="0">
                <a:solidFill>
                  <a:prstClr val="white">
                    <a:lumMod val="65000"/>
                  </a:prstClr>
                </a:solidFill>
              </a:rPr>
              <a:t> = Positive</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Great</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Off Road</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Smooth</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Bumps</a:t>
            </a:r>
          </a:p>
        </p:txBody>
      </p:sp>
      <p:sp>
        <p:nvSpPr>
          <p:cNvPr id="4" name="Rounded Rectangle 3"/>
          <p:cNvSpPr/>
          <p:nvPr/>
        </p:nvSpPr>
        <p:spPr>
          <a:xfrm>
            <a:off x="10675263" y="7737192"/>
            <a:ext cx="7242630" cy="4310747"/>
          </a:xfrm>
          <a:prstGeom prst="roundRect">
            <a:avLst>
              <a:gd name="adj" fmla="val 6667"/>
            </a:avLst>
          </a:prstGeom>
          <a:solidFill>
            <a:schemeClr val="bg1">
              <a:lumMod val="85000"/>
            </a:schemeClr>
          </a:soli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4826" tIns="102413" rIns="204826" bIns="102413" rtlCol="0" anchor="t" anchorCtr="0"/>
          <a:lstStyle/>
          <a:p>
            <a:pPr marL="259589" indent="-259589" fontAlgn="base">
              <a:spcBef>
                <a:spcPct val="0"/>
              </a:spcBef>
              <a:spcAft>
                <a:spcPct val="0"/>
              </a:spcAft>
              <a:buFont typeface="Arial" pitchFamily="34" charset="0"/>
              <a:buChar char="•"/>
            </a:pPr>
            <a:r>
              <a:rPr lang="en-US" sz="1800" dirty="0" err="1">
                <a:solidFill>
                  <a:prstClr val="black"/>
                </a:solidFill>
              </a:rPr>
              <a:t>TxnID</a:t>
            </a:r>
            <a:r>
              <a:rPr lang="en-US" sz="1800" dirty="0">
                <a:solidFill>
                  <a:prstClr val="black"/>
                </a:solidFill>
              </a:rPr>
              <a:t> = 12325</a:t>
            </a:r>
          </a:p>
          <a:p>
            <a:pPr marL="259589" indent="-259589" fontAlgn="base">
              <a:spcBef>
                <a:spcPct val="0"/>
              </a:spcBef>
              <a:spcAft>
                <a:spcPct val="0"/>
              </a:spcAft>
              <a:buFont typeface="Arial" pitchFamily="34" charset="0"/>
              <a:buChar char="•"/>
            </a:pPr>
            <a:r>
              <a:rPr lang="en-US" sz="1800" dirty="0" err="1">
                <a:solidFill>
                  <a:prstClr val="black"/>
                </a:solidFill>
              </a:rPr>
              <a:t>ProductID</a:t>
            </a:r>
            <a:r>
              <a:rPr lang="en-US" sz="1800" dirty="0">
                <a:solidFill>
                  <a:prstClr val="black"/>
                </a:solidFill>
              </a:rPr>
              <a:t> = 507</a:t>
            </a:r>
          </a:p>
          <a:p>
            <a:pPr marL="259589" indent="-259589" fontAlgn="base">
              <a:spcBef>
                <a:spcPct val="0"/>
              </a:spcBef>
              <a:spcAft>
                <a:spcPct val="0"/>
              </a:spcAft>
              <a:buFont typeface="Arial" pitchFamily="34" charset="0"/>
              <a:buChar char="•"/>
            </a:pPr>
            <a:r>
              <a:rPr lang="en-US" sz="1800" dirty="0">
                <a:solidFill>
                  <a:prstClr val="black"/>
                </a:solidFill>
              </a:rPr>
              <a:t>Category = Road Bike</a:t>
            </a:r>
          </a:p>
          <a:p>
            <a:pPr marL="259589" indent="-259589" fontAlgn="base">
              <a:spcBef>
                <a:spcPct val="0"/>
              </a:spcBef>
              <a:spcAft>
                <a:spcPct val="0"/>
              </a:spcAft>
              <a:buFont typeface="Arial" pitchFamily="34" charset="0"/>
              <a:buChar char="•"/>
            </a:pPr>
            <a:r>
              <a:rPr lang="en-US" sz="1800" dirty="0">
                <a:solidFill>
                  <a:prstClr val="black"/>
                </a:solidFill>
              </a:rPr>
              <a:t>Amount = $1399.49</a:t>
            </a:r>
          </a:p>
          <a:p>
            <a:pPr marL="259589" indent="-259589" fontAlgn="base">
              <a:spcBef>
                <a:spcPct val="0"/>
              </a:spcBef>
              <a:spcAft>
                <a:spcPct val="0"/>
              </a:spcAft>
              <a:buFont typeface="Arial" pitchFamily="34" charset="0"/>
              <a:buChar char="•"/>
            </a:pPr>
            <a:r>
              <a:rPr lang="en-US" sz="1800" b="1" dirty="0">
                <a:solidFill>
                  <a:srgbClr val="FF0000"/>
                </a:solidFill>
              </a:rPr>
              <a:t>Weight = 20lb.</a:t>
            </a:r>
          </a:p>
          <a:p>
            <a:pPr marL="259589" indent="-259589" fontAlgn="base">
              <a:spcBef>
                <a:spcPct val="0"/>
              </a:spcBef>
              <a:spcAft>
                <a:spcPct val="0"/>
              </a:spcAft>
              <a:buFont typeface="Arial" pitchFamily="34" charset="0"/>
              <a:buChar char="•"/>
            </a:pPr>
            <a:r>
              <a:rPr lang="en-US" sz="1800" b="1" dirty="0" err="1">
                <a:solidFill>
                  <a:srgbClr val="FF0000"/>
                </a:solidFill>
              </a:rPr>
              <a:t>FrameType</a:t>
            </a:r>
            <a:r>
              <a:rPr lang="en-US" sz="1800" b="1" dirty="0">
                <a:solidFill>
                  <a:srgbClr val="FF0000"/>
                </a:solidFill>
              </a:rPr>
              <a:t> = Composite</a:t>
            </a:r>
          </a:p>
          <a:p>
            <a:pPr marL="259589" indent="-259589" fontAlgn="base">
              <a:spcBef>
                <a:spcPct val="0"/>
              </a:spcBef>
              <a:spcAft>
                <a:spcPct val="0"/>
              </a:spcAft>
              <a:buFont typeface="Arial" pitchFamily="34" charset="0"/>
              <a:buChar char="•"/>
            </a:pPr>
            <a:r>
              <a:rPr lang="en-US" sz="1800" b="1" dirty="0">
                <a:solidFill>
                  <a:srgbClr val="FF0000"/>
                </a:solidFill>
              </a:rPr>
              <a:t>Saddle = </a:t>
            </a:r>
            <a:r>
              <a:rPr lang="en-US" sz="1800" b="1" dirty="0" err="1">
                <a:solidFill>
                  <a:srgbClr val="FF0000"/>
                </a:solidFill>
              </a:rPr>
              <a:t>Bontrager</a:t>
            </a:r>
            <a:r>
              <a:rPr lang="en-US" sz="1800" b="1" dirty="0">
                <a:solidFill>
                  <a:srgbClr val="FF0000"/>
                </a:solidFill>
              </a:rPr>
              <a:t> Race</a:t>
            </a:r>
          </a:p>
          <a:p>
            <a:pPr marL="259589" indent="-259589" fontAlgn="base">
              <a:spcBef>
                <a:spcPct val="0"/>
              </a:spcBef>
              <a:spcAft>
                <a:spcPct val="0"/>
              </a:spcAft>
              <a:buFont typeface="Arial" pitchFamily="34" charset="0"/>
              <a:buChar char="•"/>
            </a:pPr>
            <a:r>
              <a:rPr lang="en-US" sz="1800" dirty="0">
                <a:solidFill>
                  <a:prstClr val="white">
                    <a:lumMod val="65000"/>
                  </a:prstClr>
                </a:solidFill>
              </a:rPr>
              <a:t>Review = Disappointing for the price. The frame feels heavier than I expected.</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ReviewSentiment</a:t>
            </a:r>
            <a:r>
              <a:rPr lang="en-US" sz="1800" dirty="0">
                <a:solidFill>
                  <a:prstClr val="white">
                    <a:lumMod val="65000"/>
                  </a:prstClr>
                </a:solidFill>
              </a:rPr>
              <a:t> = Negative</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Disappointing</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Price</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Heavier</a:t>
            </a:r>
          </a:p>
        </p:txBody>
      </p:sp>
      <p:sp>
        <p:nvSpPr>
          <p:cNvPr id="8" name="Title 7"/>
          <p:cNvSpPr>
            <a:spLocks noGrp="1"/>
          </p:cNvSpPr>
          <p:nvPr>
            <p:ph type="title"/>
          </p:nvPr>
        </p:nvSpPr>
        <p:spPr>
          <a:xfrm>
            <a:off x="1735301" y="417530"/>
            <a:ext cx="16552699" cy="1299410"/>
          </a:xfrm>
        </p:spPr>
        <p:txBody>
          <a:bodyPr>
            <a:normAutofit fontScale="90000"/>
          </a:bodyPr>
          <a:lstStyle/>
          <a:p>
            <a:r>
              <a:rPr lang="ru-RU" sz="6700" dirty="0" smtClean="0"/>
              <a:t>Загрузка данных </a:t>
            </a:r>
            <a:r>
              <a:rPr lang="en-US" sz="6700" dirty="0" smtClean="0"/>
              <a:t>: </a:t>
            </a:r>
            <a:r>
              <a:rPr lang="ru-RU" dirty="0" smtClean="0"/>
              <a:t/>
            </a:r>
            <a:br>
              <a:rPr lang="ru-RU" dirty="0" smtClean="0"/>
            </a:br>
            <a:r>
              <a:rPr lang="ru-RU" i="1" dirty="0" smtClean="0">
                <a:solidFill>
                  <a:schemeClr val="tx2"/>
                </a:solidFill>
              </a:rPr>
              <a:t>Слабо-структурированные источники</a:t>
            </a:r>
            <a:endParaRPr lang="en-US" i="1" dirty="0">
              <a:solidFill>
                <a:schemeClr val="tx2"/>
              </a:solidFill>
            </a:endParaRPr>
          </a:p>
        </p:txBody>
      </p:sp>
      <p:grpSp>
        <p:nvGrpSpPr>
          <p:cNvPr id="21" name="Group 20"/>
          <p:cNvGrpSpPr/>
          <p:nvPr/>
        </p:nvGrpSpPr>
        <p:grpSpPr>
          <a:xfrm>
            <a:off x="1230473" y="6895070"/>
            <a:ext cx="8926782" cy="5255524"/>
            <a:chOff x="489067" y="5893064"/>
            <a:chExt cx="9564195" cy="6430525"/>
          </a:xfrm>
        </p:grpSpPr>
        <p:sp>
          <p:nvSpPr>
            <p:cNvPr id="9" name="TextBox 8"/>
            <p:cNvSpPr txBox="1"/>
            <p:nvPr/>
          </p:nvSpPr>
          <p:spPr>
            <a:xfrm>
              <a:off x="489067" y="5893064"/>
              <a:ext cx="7442790" cy="4915808"/>
            </a:xfrm>
            <a:prstGeom prst="rect">
              <a:avLst/>
            </a:prstGeom>
            <a:noFill/>
            <a:ln>
              <a:solidFill>
                <a:schemeClr val="tx1"/>
              </a:solidFill>
            </a:ln>
          </p:spPr>
          <p:txBody>
            <a:bodyPr wrap="square" lIns="204826" tIns="102413" rIns="204826" bIns="102413" rtlCol="0">
              <a:spAutoFit/>
            </a:bodyPr>
            <a:lstStyle/>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&lt;</a:t>
              </a:r>
              <a:r>
                <a:rPr lang="en-US" sz="1800" dirty="0" err="1">
                  <a:solidFill>
                    <a:prstClr val="black"/>
                  </a:solidFill>
                  <a:latin typeface="Courier New" pitchFamily="49" charset="0"/>
                  <a:ea typeface="ＭＳ Ｐゴシック" charset="-128"/>
                  <a:cs typeface="Courier New" pitchFamily="49" charset="0"/>
                </a:rPr>
                <a:t>ProductData</a:t>
              </a:r>
              <a:r>
                <a:rPr lang="en-US" sz="1800" dirty="0">
                  <a:solidFill>
                    <a:prstClr val="black"/>
                  </a:solidFill>
                  <a:latin typeface="Courier New" pitchFamily="49" charset="0"/>
                  <a:ea typeface="ＭＳ Ｐゴシック" charset="-128"/>
                  <a:cs typeface="Courier New" pitchFamily="49" charset="0"/>
                </a:rPr>
                <a:t> </a:t>
              </a:r>
              <a:r>
                <a:rPr lang="en-US" sz="1800" dirty="0" err="1">
                  <a:solidFill>
                    <a:prstClr val="black"/>
                  </a:solidFill>
                  <a:latin typeface="Courier New" pitchFamily="49" charset="0"/>
                  <a:ea typeface="ＭＳ Ｐゴシック" charset="-128"/>
                  <a:cs typeface="Courier New" pitchFamily="49" charset="0"/>
                </a:rPr>
                <a:t>ProductID</a:t>
              </a:r>
              <a:r>
                <a:rPr lang="en-US" sz="1800" dirty="0">
                  <a:solidFill>
                    <a:prstClr val="black"/>
                  </a:solidFill>
                  <a:latin typeface="Courier New" pitchFamily="49" charset="0"/>
                  <a:ea typeface="ＭＳ Ｐゴシック" charset="-128"/>
                  <a:cs typeface="Courier New" pitchFamily="49" charset="0"/>
                </a:rPr>
                <a:t>="506"&gt;</a:t>
              </a:r>
            </a:p>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  &lt;Attribute Key="</a:t>
              </a:r>
              <a:r>
                <a:rPr lang="en-US" sz="1800" dirty="0">
                  <a:solidFill>
                    <a:srgbClr val="FF0000"/>
                  </a:solidFill>
                  <a:latin typeface="Courier New" pitchFamily="49" charset="0"/>
                  <a:ea typeface="ＭＳ Ｐゴシック" charset="-128"/>
                  <a:cs typeface="Courier New" pitchFamily="49" charset="0"/>
                </a:rPr>
                <a:t>Suspension</a:t>
              </a:r>
              <a:r>
                <a:rPr lang="en-US" sz="1800" dirty="0">
                  <a:solidFill>
                    <a:prstClr val="black"/>
                  </a:solidFill>
                  <a:latin typeface="Courier New" pitchFamily="49" charset="0"/>
                  <a:ea typeface="ＭＳ Ｐゴシック" charset="-128"/>
                  <a:cs typeface="Courier New" pitchFamily="49" charset="0"/>
                </a:rPr>
                <a:t>"&gt;Fox 32 F-Series&lt;/Attribute&gt;</a:t>
              </a:r>
            </a:p>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  &lt;Attribute Key="</a:t>
              </a:r>
              <a:r>
                <a:rPr lang="en-US" sz="1800" dirty="0" err="1">
                  <a:solidFill>
                    <a:srgbClr val="FF0000"/>
                  </a:solidFill>
                  <a:latin typeface="Courier New" pitchFamily="49" charset="0"/>
                  <a:ea typeface="ＭＳ Ｐゴシック" charset="-128"/>
                  <a:cs typeface="Courier New" pitchFamily="49" charset="0"/>
                </a:rPr>
                <a:t>FrameType</a:t>
              </a:r>
              <a:r>
                <a:rPr lang="en-US" sz="1800" dirty="0">
                  <a:solidFill>
                    <a:prstClr val="black"/>
                  </a:solidFill>
                  <a:latin typeface="Courier New" pitchFamily="49" charset="0"/>
                  <a:ea typeface="ＭＳ Ｐゴシック" charset="-128"/>
                  <a:cs typeface="Courier New" pitchFamily="49" charset="0"/>
                </a:rPr>
                <a:t>"&gt;</a:t>
              </a:r>
              <a:r>
                <a:rPr lang="en-US" sz="1800" i="1" dirty="0" err="1">
                  <a:solidFill>
                    <a:srgbClr val="FF0000"/>
                  </a:solidFill>
                  <a:latin typeface="Courier New" pitchFamily="49" charset="0"/>
                  <a:ea typeface="ＭＳ Ｐゴシック" charset="-128"/>
                  <a:cs typeface="Courier New" pitchFamily="49" charset="0"/>
                </a:rPr>
                <a:t>Aluminium</a:t>
              </a:r>
              <a:r>
                <a:rPr lang="en-US" sz="1800" dirty="0">
                  <a:solidFill>
                    <a:prstClr val="black"/>
                  </a:solidFill>
                  <a:latin typeface="Courier New" pitchFamily="49" charset="0"/>
                  <a:ea typeface="ＭＳ Ｐゴシック" charset="-128"/>
                  <a:cs typeface="Courier New" pitchFamily="49" charset="0"/>
                </a:rPr>
                <a:t>&lt;/Attribute&gt;</a:t>
              </a:r>
            </a:p>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  &lt;Attribute Key="</a:t>
              </a:r>
              <a:r>
                <a:rPr lang="en-US" sz="1800" dirty="0">
                  <a:solidFill>
                    <a:srgbClr val="FF0000"/>
                  </a:solidFill>
                  <a:latin typeface="Courier New" pitchFamily="49" charset="0"/>
                  <a:ea typeface="ＭＳ Ｐゴシック" charset="-128"/>
                  <a:cs typeface="Courier New" pitchFamily="49" charset="0"/>
                </a:rPr>
                <a:t>Saddle</a:t>
              </a:r>
              <a:r>
                <a:rPr lang="en-US" sz="1800" dirty="0">
                  <a:solidFill>
                    <a:prstClr val="black"/>
                  </a:solidFill>
                  <a:latin typeface="Courier New" pitchFamily="49" charset="0"/>
                  <a:ea typeface="ＭＳ Ｐゴシック" charset="-128"/>
                  <a:cs typeface="Courier New" pitchFamily="49" charset="0"/>
                </a:rPr>
                <a:t>"&gt;</a:t>
              </a:r>
              <a:r>
                <a:rPr lang="en-US" sz="1800" i="1" dirty="0" err="1">
                  <a:solidFill>
                    <a:srgbClr val="FF0000"/>
                  </a:solidFill>
                  <a:latin typeface="Courier New" pitchFamily="49" charset="0"/>
                  <a:ea typeface="ＭＳ Ｐゴシック" charset="-128"/>
                  <a:cs typeface="Courier New" pitchFamily="49" charset="0"/>
                </a:rPr>
                <a:t>Bontrager</a:t>
              </a:r>
              <a:r>
                <a:rPr lang="en-US" sz="1800" i="1" dirty="0">
                  <a:solidFill>
                    <a:srgbClr val="FF0000"/>
                  </a:solidFill>
                  <a:latin typeface="Courier New" pitchFamily="49" charset="0"/>
                  <a:ea typeface="ＭＳ Ｐゴシック" charset="-128"/>
                  <a:cs typeface="Courier New" pitchFamily="49" charset="0"/>
                </a:rPr>
                <a:t> SSR</a:t>
              </a:r>
              <a:r>
                <a:rPr lang="en-US" sz="1800" dirty="0">
                  <a:solidFill>
                    <a:prstClr val="black"/>
                  </a:solidFill>
                  <a:latin typeface="Courier New" pitchFamily="49" charset="0"/>
                  <a:ea typeface="ＭＳ Ｐゴシック" charset="-128"/>
                  <a:cs typeface="Courier New" pitchFamily="49" charset="0"/>
                </a:rPr>
                <a:t>&lt;/Attribute&gt;</a:t>
              </a:r>
            </a:p>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  &lt;Attribute Key="</a:t>
              </a:r>
              <a:r>
                <a:rPr lang="en-US" sz="1800" dirty="0">
                  <a:solidFill>
                    <a:srgbClr val="FF0000"/>
                  </a:solidFill>
                  <a:latin typeface="Courier New" pitchFamily="49" charset="0"/>
                  <a:ea typeface="ＭＳ Ｐゴシック" charset="-128"/>
                  <a:cs typeface="Courier New" pitchFamily="49" charset="0"/>
                </a:rPr>
                <a:t>Mountain Accessories</a:t>
              </a:r>
              <a:r>
                <a:rPr lang="en-US" sz="1800" dirty="0">
                  <a:solidFill>
                    <a:prstClr val="black"/>
                  </a:solidFill>
                  <a:latin typeface="Courier New" pitchFamily="49" charset="0"/>
                  <a:ea typeface="ＭＳ Ｐゴシック" charset="-128"/>
                  <a:cs typeface="Courier New" pitchFamily="49" charset="0"/>
                </a:rPr>
                <a:t>"&gt;</a:t>
              </a:r>
            </a:p>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    </a:t>
              </a:r>
              <a:r>
                <a:rPr lang="en-US" sz="1800" i="1" dirty="0">
                  <a:solidFill>
                    <a:srgbClr val="FF0000"/>
                  </a:solidFill>
                  <a:latin typeface="Courier New" pitchFamily="49" charset="0"/>
                  <a:ea typeface="ＭＳ Ｐゴシック" charset="-128"/>
                  <a:cs typeface="Courier New" pitchFamily="49" charset="0"/>
                </a:rPr>
                <a:t>Fork and shock sag meter</a:t>
              </a:r>
              <a:r>
                <a:rPr lang="en-US" sz="1800" dirty="0">
                  <a:solidFill>
                    <a:prstClr val="black"/>
                  </a:solidFill>
                  <a:latin typeface="Courier New" pitchFamily="49" charset="0"/>
                  <a:ea typeface="ＭＳ Ｐゴシック" charset="-128"/>
                  <a:cs typeface="Courier New" pitchFamily="49" charset="0"/>
                </a:rPr>
                <a:t>&lt;/Attribute&gt;</a:t>
              </a:r>
            </a:p>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  &lt;Attribute Key="</a:t>
              </a:r>
              <a:r>
                <a:rPr lang="en-US" sz="1800" dirty="0">
                  <a:solidFill>
                    <a:srgbClr val="FF0000"/>
                  </a:solidFill>
                  <a:latin typeface="Courier New" pitchFamily="49" charset="0"/>
                  <a:ea typeface="ＭＳ Ｐゴシック" charset="-128"/>
                  <a:cs typeface="Courier New" pitchFamily="49" charset="0"/>
                </a:rPr>
                <a:t>Mountain Accessories</a:t>
              </a:r>
              <a:r>
                <a:rPr lang="en-US" sz="1800" dirty="0">
                  <a:solidFill>
                    <a:prstClr val="black"/>
                  </a:solidFill>
                  <a:latin typeface="Courier New" pitchFamily="49" charset="0"/>
                  <a:ea typeface="ＭＳ Ｐゴシック" charset="-128"/>
                  <a:cs typeface="Courier New" pitchFamily="49" charset="0"/>
                </a:rPr>
                <a:t>"&gt;</a:t>
              </a:r>
            </a:p>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    </a:t>
              </a:r>
              <a:r>
                <a:rPr lang="en-US" sz="1800" i="1" dirty="0">
                  <a:solidFill>
                    <a:srgbClr val="FF0000"/>
                  </a:solidFill>
                  <a:latin typeface="Courier New" pitchFamily="49" charset="0"/>
                  <a:ea typeface="ＭＳ Ｐゴシック" charset="-128"/>
                  <a:cs typeface="Courier New" pitchFamily="49" charset="0"/>
                </a:rPr>
                <a:t>Water Bottle</a:t>
              </a:r>
              <a:r>
                <a:rPr lang="en-US" sz="1800" dirty="0">
                  <a:solidFill>
                    <a:prstClr val="black"/>
                  </a:solidFill>
                  <a:latin typeface="Courier New" pitchFamily="49" charset="0"/>
                  <a:ea typeface="ＭＳ Ｐゴシック" charset="-128"/>
                  <a:cs typeface="Courier New" pitchFamily="49" charset="0"/>
                </a:rPr>
                <a:t>&lt;/Attribute&gt;</a:t>
              </a:r>
            </a:p>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&lt;/</a:t>
              </a:r>
              <a:r>
                <a:rPr lang="en-US" sz="1800" dirty="0" err="1">
                  <a:solidFill>
                    <a:prstClr val="black"/>
                  </a:solidFill>
                  <a:latin typeface="Courier New" pitchFamily="49" charset="0"/>
                  <a:ea typeface="ＭＳ Ｐゴシック" charset="-128"/>
                  <a:cs typeface="Courier New" pitchFamily="49" charset="0"/>
                </a:rPr>
                <a:t>ProductData</a:t>
              </a:r>
              <a:r>
                <a:rPr lang="en-US" sz="1800" dirty="0">
                  <a:solidFill>
                    <a:prstClr val="black"/>
                  </a:solidFill>
                  <a:latin typeface="Courier New" pitchFamily="49" charset="0"/>
                  <a:ea typeface="ＭＳ Ｐゴシック" charset="-128"/>
                  <a:cs typeface="Courier New" pitchFamily="49" charset="0"/>
                </a:rPr>
                <a:t>&gt;</a:t>
              </a:r>
              <a:br>
                <a:rPr lang="en-US" sz="1800" dirty="0">
                  <a:solidFill>
                    <a:prstClr val="black"/>
                  </a:solidFill>
                  <a:latin typeface="Courier New" pitchFamily="49" charset="0"/>
                  <a:ea typeface="ＭＳ Ｐゴシック" charset="-128"/>
                  <a:cs typeface="Courier New" pitchFamily="49" charset="0"/>
                </a:rPr>
              </a:br>
              <a:endParaRPr lang="en-US" sz="1800" dirty="0">
                <a:solidFill>
                  <a:prstClr val="black"/>
                </a:solidFill>
                <a:latin typeface="Courier New" pitchFamily="49" charset="0"/>
                <a:ea typeface="ＭＳ Ｐゴシック" charset="-128"/>
                <a:cs typeface="Courier New" pitchFamily="49" charset="0"/>
              </a:endParaRPr>
            </a:p>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&lt;</a:t>
              </a:r>
              <a:r>
                <a:rPr lang="en-US" sz="1800" dirty="0" err="1">
                  <a:solidFill>
                    <a:prstClr val="black"/>
                  </a:solidFill>
                  <a:latin typeface="Courier New" pitchFamily="49" charset="0"/>
                  <a:ea typeface="ＭＳ Ｐゴシック" charset="-128"/>
                  <a:cs typeface="Courier New" pitchFamily="49" charset="0"/>
                </a:rPr>
                <a:t>ProductData</a:t>
              </a:r>
              <a:r>
                <a:rPr lang="en-US" sz="1800" dirty="0">
                  <a:solidFill>
                    <a:prstClr val="black"/>
                  </a:solidFill>
                  <a:latin typeface="Courier New" pitchFamily="49" charset="0"/>
                  <a:ea typeface="ＭＳ Ｐゴシック" charset="-128"/>
                  <a:cs typeface="Courier New" pitchFamily="49" charset="0"/>
                </a:rPr>
                <a:t> </a:t>
              </a:r>
              <a:r>
                <a:rPr lang="en-US" sz="1800" dirty="0" err="1">
                  <a:solidFill>
                    <a:prstClr val="black"/>
                  </a:solidFill>
                  <a:latin typeface="Courier New" pitchFamily="49" charset="0"/>
                  <a:ea typeface="ＭＳ Ｐゴシック" charset="-128"/>
                  <a:cs typeface="Courier New" pitchFamily="49" charset="0"/>
                </a:rPr>
                <a:t>ProductID</a:t>
              </a:r>
              <a:r>
                <a:rPr lang="en-US" sz="1800" dirty="0">
                  <a:solidFill>
                    <a:prstClr val="black"/>
                  </a:solidFill>
                  <a:latin typeface="Courier New" pitchFamily="49" charset="0"/>
                  <a:ea typeface="ＭＳ Ｐゴシック" charset="-128"/>
                  <a:cs typeface="Courier New" pitchFamily="49" charset="0"/>
                </a:rPr>
                <a:t>="507"&gt;</a:t>
              </a:r>
            </a:p>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  &lt;Attribute Key="</a:t>
              </a:r>
              <a:r>
                <a:rPr lang="en-US" sz="1800" dirty="0">
                  <a:solidFill>
                    <a:srgbClr val="FF0000"/>
                  </a:solidFill>
                  <a:latin typeface="Courier New" pitchFamily="49" charset="0"/>
                  <a:ea typeface="ＭＳ Ｐゴシック" charset="-128"/>
                  <a:cs typeface="Courier New" pitchFamily="49" charset="0"/>
                </a:rPr>
                <a:t>Weight</a:t>
              </a:r>
              <a:r>
                <a:rPr lang="en-US" sz="1800" dirty="0">
                  <a:solidFill>
                    <a:prstClr val="black"/>
                  </a:solidFill>
                  <a:latin typeface="Courier New" pitchFamily="49" charset="0"/>
                  <a:ea typeface="ＭＳ Ｐゴシック" charset="-128"/>
                  <a:cs typeface="Courier New" pitchFamily="49" charset="0"/>
                </a:rPr>
                <a:t>"&gt;</a:t>
              </a:r>
              <a:r>
                <a:rPr lang="en-US" sz="1800" i="1" dirty="0">
                  <a:solidFill>
                    <a:srgbClr val="FF0000"/>
                  </a:solidFill>
                  <a:latin typeface="Courier New" pitchFamily="49" charset="0"/>
                  <a:ea typeface="ＭＳ Ｐゴシック" charset="-128"/>
                  <a:cs typeface="Courier New" pitchFamily="49" charset="0"/>
                </a:rPr>
                <a:t>20lb.</a:t>
              </a:r>
              <a:r>
                <a:rPr lang="en-US" sz="1800" dirty="0">
                  <a:solidFill>
                    <a:prstClr val="black"/>
                  </a:solidFill>
                  <a:latin typeface="Courier New" pitchFamily="49" charset="0"/>
                  <a:ea typeface="ＭＳ Ｐゴシック" charset="-128"/>
                  <a:cs typeface="Courier New" pitchFamily="49" charset="0"/>
                </a:rPr>
                <a:t>&lt;/Attribute&gt;</a:t>
              </a:r>
            </a:p>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  &lt;Attribute Key="</a:t>
              </a:r>
              <a:r>
                <a:rPr lang="en-US" sz="1800" dirty="0" err="1">
                  <a:solidFill>
                    <a:srgbClr val="FF0000"/>
                  </a:solidFill>
                  <a:latin typeface="Courier New" pitchFamily="49" charset="0"/>
                  <a:ea typeface="ＭＳ Ｐゴシック" charset="-128"/>
                  <a:cs typeface="Courier New" pitchFamily="49" charset="0"/>
                </a:rPr>
                <a:t>FrameType</a:t>
              </a:r>
              <a:r>
                <a:rPr lang="en-US" sz="1800" dirty="0">
                  <a:solidFill>
                    <a:prstClr val="black"/>
                  </a:solidFill>
                  <a:latin typeface="Courier New" pitchFamily="49" charset="0"/>
                  <a:ea typeface="ＭＳ Ｐゴシック" charset="-128"/>
                  <a:cs typeface="Courier New" pitchFamily="49" charset="0"/>
                </a:rPr>
                <a:t>"&gt;</a:t>
              </a:r>
              <a:r>
                <a:rPr lang="en-US" sz="1800" i="1" dirty="0">
                  <a:solidFill>
                    <a:srgbClr val="FF0000"/>
                  </a:solidFill>
                  <a:latin typeface="Courier New" pitchFamily="49" charset="0"/>
                  <a:ea typeface="ＭＳ Ｐゴシック" charset="-128"/>
                  <a:cs typeface="Courier New" pitchFamily="49" charset="0"/>
                </a:rPr>
                <a:t>Composite</a:t>
              </a:r>
              <a:r>
                <a:rPr lang="en-US" sz="1800" dirty="0">
                  <a:solidFill>
                    <a:prstClr val="black"/>
                  </a:solidFill>
                  <a:latin typeface="Courier New" pitchFamily="49" charset="0"/>
                  <a:ea typeface="ＭＳ Ｐゴシック" charset="-128"/>
                  <a:cs typeface="Courier New" pitchFamily="49" charset="0"/>
                </a:rPr>
                <a:t>&lt;/Attribute&gt;</a:t>
              </a:r>
            </a:p>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  &lt;Attribute Key="</a:t>
              </a:r>
              <a:r>
                <a:rPr lang="en-US" sz="1800" dirty="0">
                  <a:solidFill>
                    <a:srgbClr val="FF0000"/>
                  </a:solidFill>
                  <a:latin typeface="Courier New" pitchFamily="49" charset="0"/>
                  <a:ea typeface="ＭＳ Ｐゴシック" charset="-128"/>
                  <a:cs typeface="Courier New" pitchFamily="49" charset="0"/>
                </a:rPr>
                <a:t>Saddle</a:t>
              </a:r>
              <a:r>
                <a:rPr lang="en-US" sz="1800" dirty="0">
                  <a:solidFill>
                    <a:prstClr val="black"/>
                  </a:solidFill>
                  <a:latin typeface="Courier New" pitchFamily="49" charset="0"/>
                  <a:ea typeface="ＭＳ Ｐゴシック" charset="-128"/>
                  <a:cs typeface="Courier New" pitchFamily="49" charset="0"/>
                </a:rPr>
                <a:t>"&gt;</a:t>
              </a:r>
              <a:r>
                <a:rPr lang="en-US" sz="1800" i="1" dirty="0" err="1">
                  <a:solidFill>
                    <a:srgbClr val="FF0000"/>
                  </a:solidFill>
                  <a:latin typeface="Courier New" pitchFamily="49" charset="0"/>
                  <a:ea typeface="ＭＳ Ｐゴシック" charset="-128"/>
                  <a:cs typeface="Courier New" pitchFamily="49" charset="0"/>
                </a:rPr>
                <a:t>Bontrager</a:t>
              </a:r>
              <a:r>
                <a:rPr lang="en-US" sz="1800" i="1" dirty="0">
                  <a:solidFill>
                    <a:srgbClr val="FF0000"/>
                  </a:solidFill>
                  <a:latin typeface="Courier New" pitchFamily="49" charset="0"/>
                  <a:ea typeface="ＭＳ Ｐゴシック" charset="-128"/>
                  <a:cs typeface="Courier New" pitchFamily="49" charset="0"/>
                </a:rPr>
                <a:t> Race</a:t>
              </a:r>
              <a:r>
                <a:rPr lang="en-US" sz="1800" dirty="0">
                  <a:solidFill>
                    <a:prstClr val="black"/>
                  </a:solidFill>
                  <a:latin typeface="Courier New" pitchFamily="49" charset="0"/>
                  <a:ea typeface="ＭＳ Ｐゴシック" charset="-128"/>
                  <a:cs typeface="Courier New" pitchFamily="49" charset="0"/>
                </a:rPr>
                <a:t>&lt;/Attribute&gt;</a:t>
              </a:r>
            </a:p>
            <a:p>
              <a:pPr fontAlgn="base">
                <a:spcBef>
                  <a:spcPct val="0"/>
                </a:spcBef>
                <a:spcAft>
                  <a:spcPct val="0"/>
                </a:spcAft>
              </a:pPr>
              <a:r>
                <a:rPr lang="en-US" sz="1800" dirty="0">
                  <a:solidFill>
                    <a:prstClr val="black"/>
                  </a:solidFill>
                  <a:latin typeface="Courier New" pitchFamily="49" charset="0"/>
                  <a:ea typeface="ＭＳ Ｐゴシック" charset="-128"/>
                  <a:cs typeface="Courier New" pitchFamily="49" charset="0"/>
                </a:rPr>
                <a:t>&lt;/</a:t>
              </a:r>
              <a:r>
                <a:rPr lang="en-US" sz="1800" dirty="0" err="1">
                  <a:solidFill>
                    <a:prstClr val="black"/>
                  </a:solidFill>
                  <a:latin typeface="Courier New" pitchFamily="49" charset="0"/>
                  <a:ea typeface="ＭＳ Ｐゴシック" charset="-128"/>
                  <a:cs typeface="Courier New" pitchFamily="49" charset="0"/>
                </a:rPr>
                <a:t>ProductData</a:t>
              </a:r>
              <a:r>
                <a:rPr lang="en-US" sz="1800" dirty="0">
                  <a:solidFill>
                    <a:prstClr val="black"/>
                  </a:solidFill>
                  <a:latin typeface="Courier New" pitchFamily="49" charset="0"/>
                  <a:ea typeface="ＭＳ Ｐゴシック" charset="-128"/>
                  <a:cs typeface="Courier New" pitchFamily="49" charset="0"/>
                </a:rPr>
                <a:t>&gt;</a:t>
              </a:r>
            </a:p>
          </p:txBody>
        </p:sp>
        <p:grpSp>
          <p:nvGrpSpPr>
            <p:cNvPr id="2" name="Group 331"/>
            <p:cNvGrpSpPr>
              <a:grpSpLocks/>
            </p:cNvGrpSpPr>
            <p:nvPr/>
          </p:nvGrpSpPr>
          <p:grpSpPr bwMode="auto">
            <a:xfrm>
              <a:off x="1589901" y="11117088"/>
              <a:ext cx="2997202" cy="1206501"/>
              <a:chOff x="5279278" y="5373434"/>
              <a:chExt cx="1499938" cy="604371"/>
            </a:xfrm>
          </p:grpSpPr>
          <p:pic>
            <p:nvPicPr>
              <p:cNvPr id="28" name="Picture 5"/>
              <p:cNvPicPr>
                <a:picLocks noChangeAspect="1" noChangeArrowheads="1"/>
              </p:cNvPicPr>
              <p:nvPr/>
            </p:nvPicPr>
            <p:blipFill>
              <a:blip r:embed="rId3" cstate="print"/>
              <a:srcRect/>
              <a:stretch>
                <a:fillRect/>
              </a:stretch>
            </p:blipFill>
            <p:spPr bwMode="auto">
              <a:xfrm>
                <a:off x="5279278" y="5569744"/>
                <a:ext cx="879400" cy="408061"/>
              </a:xfrm>
              <a:prstGeom prst="rect">
                <a:avLst/>
              </a:prstGeom>
              <a:noFill/>
              <a:ln w="9525" algn="ctr">
                <a:noFill/>
                <a:miter lim="800000"/>
                <a:headEnd/>
                <a:tailEnd/>
              </a:ln>
            </p:spPr>
          </p:pic>
          <p:pic>
            <p:nvPicPr>
              <p:cNvPr id="29" name="Picture 16"/>
              <p:cNvPicPr>
                <a:picLocks noChangeAspect="1" noChangeArrowheads="1"/>
              </p:cNvPicPr>
              <p:nvPr/>
            </p:nvPicPr>
            <p:blipFill>
              <a:blip r:embed="rId4" cstate="print"/>
              <a:srcRect/>
              <a:stretch>
                <a:fillRect/>
              </a:stretch>
            </p:blipFill>
            <p:spPr bwMode="auto">
              <a:xfrm>
                <a:off x="6165054" y="5617259"/>
                <a:ext cx="576214" cy="274687"/>
              </a:xfrm>
              <a:prstGeom prst="rect">
                <a:avLst/>
              </a:prstGeom>
              <a:noFill/>
              <a:ln w="9525" algn="ctr">
                <a:noFill/>
                <a:miter lim="800000"/>
                <a:headEnd/>
                <a:tailEnd/>
              </a:ln>
            </p:spPr>
          </p:pic>
          <p:pic>
            <p:nvPicPr>
              <p:cNvPr id="30" name="Picture 42"/>
              <p:cNvPicPr>
                <a:picLocks noChangeAspect="1" noChangeArrowheads="1"/>
              </p:cNvPicPr>
              <p:nvPr/>
            </p:nvPicPr>
            <p:blipFill>
              <a:blip r:embed="rId5" cstate="print"/>
              <a:srcRect/>
              <a:stretch>
                <a:fillRect/>
              </a:stretch>
            </p:blipFill>
            <p:spPr bwMode="auto">
              <a:xfrm>
                <a:off x="5906166" y="5373434"/>
                <a:ext cx="873050" cy="230229"/>
              </a:xfrm>
              <a:prstGeom prst="rect">
                <a:avLst/>
              </a:prstGeom>
              <a:noFill/>
              <a:ln w="9525" algn="ctr">
                <a:noFill/>
                <a:miter lim="800000"/>
                <a:headEnd/>
                <a:tailEnd/>
              </a:ln>
            </p:spPr>
          </p:pic>
          <p:pic>
            <p:nvPicPr>
              <p:cNvPr id="31" name="Picture 17"/>
              <p:cNvPicPr>
                <a:picLocks noChangeAspect="1" noChangeArrowheads="1"/>
              </p:cNvPicPr>
              <p:nvPr/>
            </p:nvPicPr>
            <p:blipFill>
              <a:blip r:embed="rId6" cstate="print"/>
              <a:srcRect/>
              <a:stretch>
                <a:fillRect/>
              </a:stretch>
            </p:blipFill>
            <p:spPr bwMode="auto">
              <a:xfrm>
                <a:off x="5305828" y="5385111"/>
                <a:ext cx="619072" cy="154016"/>
              </a:xfrm>
              <a:prstGeom prst="rect">
                <a:avLst/>
              </a:prstGeom>
              <a:noFill/>
              <a:ln w="9525">
                <a:noFill/>
                <a:miter lim="800000"/>
                <a:headEnd/>
                <a:tailEnd/>
              </a:ln>
            </p:spPr>
          </p:pic>
        </p:grpSp>
        <p:grpSp>
          <p:nvGrpSpPr>
            <p:cNvPr id="6" name="Group 337"/>
            <p:cNvGrpSpPr/>
            <p:nvPr/>
          </p:nvGrpSpPr>
          <p:grpSpPr>
            <a:xfrm>
              <a:off x="4666008" y="11158821"/>
              <a:ext cx="2414760" cy="1032715"/>
              <a:chOff x="7639958" y="3792084"/>
              <a:chExt cx="1207380" cy="516357"/>
            </a:xfrm>
          </p:grpSpPr>
          <p:pic>
            <p:nvPicPr>
              <p:cNvPr id="16" name="Picture 4" descr="http://www.stratosjets.com/images/db_logo.png"/>
              <p:cNvPicPr>
                <a:picLocks noChangeAspect="1" noChangeArrowheads="1"/>
              </p:cNvPicPr>
              <p:nvPr/>
            </p:nvPicPr>
            <p:blipFill>
              <a:blip r:embed="rId7" cstate="print"/>
              <a:srcRect/>
              <a:stretch>
                <a:fillRect/>
              </a:stretch>
            </p:blipFill>
            <p:spPr bwMode="auto">
              <a:xfrm>
                <a:off x="7794829" y="4031953"/>
                <a:ext cx="276627" cy="276488"/>
              </a:xfrm>
              <a:prstGeom prst="rect">
                <a:avLst/>
              </a:prstGeom>
              <a:noFill/>
              <a:ln w="9525">
                <a:noFill/>
                <a:miter lim="800000"/>
                <a:headEnd/>
                <a:tailEnd/>
              </a:ln>
            </p:spPr>
          </p:pic>
          <p:pic>
            <p:nvPicPr>
              <p:cNvPr id="17" name="Picture 6" descr="http://antonow.typepad.com/photos/uncategorized/iri_logo.jpg"/>
              <p:cNvPicPr>
                <a:picLocks noChangeAspect="1" noChangeArrowheads="1"/>
              </p:cNvPicPr>
              <p:nvPr/>
            </p:nvPicPr>
            <p:blipFill>
              <a:blip r:embed="rId8" cstate="print"/>
              <a:srcRect/>
              <a:stretch>
                <a:fillRect/>
              </a:stretch>
            </p:blipFill>
            <p:spPr bwMode="auto">
              <a:xfrm>
                <a:off x="8428796" y="3792084"/>
                <a:ext cx="415020" cy="246787"/>
              </a:xfrm>
              <a:prstGeom prst="rect">
                <a:avLst/>
              </a:prstGeom>
              <a:noFill/>
              <a:ln w="9525">
                <a:noFill/>
                <a:miter lim="800000"/>
                <a:headEnd/>
                <a:tailEnd/>
              </a:ln>
            </p:spPr>
          </p:pic>
          <p:pic>
            <p:nvPicPr>
              <p:cNvPr id="18" name="Picture 8" descr="http://www.textually.org/picturephoning/archives/2009/09/29/nielsen_logo.jpg"/>
              <p:cNvPicPr>
                <a:picLocks noChangeAspect="1" noChangeArrowheads="1"/>
              </p:cNvPicPr>
              <p:nvPr/>
            </p:nvPicPr>
            <p:blipFill>
              <a:blip r:embed="rId9" cstate="print"/>
              <a:srcRect/>
              <a:stretch>
                <a:fillRect/>
              </a:stretch>
            </p:blipFill>
            <p:spPr bwMode="auto">
              <a:xfrm>
                <a:off x="8320763" y="4078272"/>
                <a:ext cx="526575" cy="212242"/>
              </a:xfrm>
              <a:prstGeom prst="rect">
                <a:avLst/>
              </a:prstGeom>
              <a:noFill/>
              <a:ln w="9525">
                <a:noFill/>
                <a:miter lim="800000"/>
                <a:headEnd/>
                <a:tailEnd/>
              </a:ln>
            </p:spPr>
          </p:pic>
          <p:pic>
            <p:nvPicPr>
              <p:cNvPr id="19" name="Picture 10" descr="http://www.csrinternational.org/wp-content/uploads/2009/06/jd-power-and-associates-logo.jpg"/>
              <p:cNvPicPr>
                <a:picLocks noChangeAspect="1" noChangeArrowheads="1"/>
              </p:cNvPicPr>
              <p:nvPr/>
            </p:nvPicPr>
            <p:blipFill>
              <a:blip r:embed="rId10" cstate="print"/>
              <a:srcRect t="13828" b="40727"/>
              <a:stretch>
                <a:fillRect/>
              </a:stretch>
            </p:blipFill>
            <p:spPr bwMode="auto">
              <a:xfrm>
                <a:off x="7639958" y="3813874"/>
                <a:ext cx="649987" cy="184529"/>
              </a:xfrm>
              <a:prstGeom prst="rect">
                <a:avLst/>
              </a:prstGeom>
              <a:noFill/>
              <a:ln w="9525">
                <a:noFill/>
                <a:miter lim="800000"/>
                <a:headEnd/>
                <a:tailEnd/>
              </a:ln>
            </p:spPr>
          </p:pic>
        </p:grpSp>
        <p:sp>
          <p:nvSpPr>
            <p:cNvPr id="20" name="Right Arrow 19"/>
            <p:cNvSpPr/>
            <p:nvPr/>
          </p:nvSpPr>
          <p:spPr>
            <a:xfrm>
              <a:off x="8208334" y="7150867"/>
              <a:ext cx="1844928" cy="1451429"/>
            </a:xfrm>
            <a:prstGeom prst="rightArrow">
              <a:avLst/>
            </a:prstGeom>
            <a:solidFill>
              <a:srgbClr val="1F497D">
                <a:lumMod val="20000"/>
                <a:lumOff val="80000"/>
              </a:srgbClr>
            </a:solidFill>
            <a:ln w="25400" cap="flat" cmpd="sng" algn="ctr">
              <a:solidFill>
                <a:srgbClr val="4F81BD">
                  <a:shade val="50000"/>
                </a:srgbClr>
              </a:solidFill>
              <a:prstDash val="solid"/>
            </a:ln>
            <a:effectLst/>
          </p:spPr>
          <p:txBody>
            <a:bodyPr lIns="204826" tIns="102413" rIns="204826" bIns="102413" rtlCol="0" anchor="ctr"/>
            <a:lstStyle/>
            <a:p>
              <a:pPr algn="ctr">
                <a:defRPr/>
              </a:pPr>
              <a:r>
                <a:rPr lang="en-US" sz="2700" b="1" kern="0" dirty="0">
                  <a:solidFill>
                    <a:prstClr val="white">
                      <a:lumMod val="50000"/>
                    </a:prstClr>
                  </a:solidFill>
                  <a:ea typeface="ＭＳ Ｐゴシック" charset="-128"/>
                </a:rPr>
                <a:t>ETL</a:t>
              </a:r>
              <a:endParaRPr lang="en-US" sz="2200" b="1" kern="0" dirty="0">
                <a:solidFill>
                  <a:prstClr val="white">
                    <a:lumMod val="50000"/>
                  </a:prstClr>
                </a:solidFill>
                <a:ea typeface="ＭＳ Ｐゴシック" charset="-128"/>
              </a:endParaRPr>
            </a:p>
          </p:txBody>
        </p:sp>
      </p:grpSp>
    </p:spTree>
    <p:extLst>
      <p:ext uri="{BB962C8B-B14F-4D97-AF65-F5344CB8AC3E}">
        <p14:creationId xmlns:p14="http://schemas.microsoft.com/office/powerpoint/2010/main" xmlns="" val="160831732"/>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4270" y="1729946"/>
            <a:ext cx="9885406" cy="5980670"/>
          </a:xfrm>
        </p:spPr>
        <p:txBody>
          <a:bodyPr>
            <a:noAutofit/>
          </a:bodyPr>
          <a:lstStyle/>
          <a:p>
            <a:r>
              <a:rPr lang="ru-RU" sz="4000" dirty="0" smtClean="0"/>
              <a:t>Неструктурированные данные «присоединяются» к остальным данным на основе значения ключа</a:t>
            </a:r>
            <a:endParaRPr lang="en-US" sz="4000" dirty="0" smtClean="0"/>
          </a:p>
          <a:p>
            <a:r>
              <a:rPr lang="ru-RU" sz="4000" dirty="0" smtClean="0"/>
              <a:t>В определеных случаях неструктурированные данные могут храниться в виде независимых записей </a:t>
            </a:r>
            <a:endParaRPr lang="en-US" sz="4000" dirty="0" smtClean="0"/>
          </a:p>
          <a:p>
            <a:r>
              <a:rPr lang="ru-RU" sz="4000" dirty="0" smtClean="0"/>
              <a:t>Текстовые документы</a:t>
            </a:r>
            <a:r>
              <a:rPr lang="en-US" sz="4000" dirty="0" smtClean="0"/>
              <a:t>, RSS, Twitter, Facebook, </a:t>
            </a:r>
            <a:r>
              <a:rPr lang="ru-RU" sz="4000" dirty="0" smtClean="0"/>
              <a:t>форумы</a:t>
            </a:r>
            <a:r>
              <a:rPr lang="en-US" sz="4000" dirty="0" smtClean="0"/>
              <a:t>, etc..</a:t>
            </a:r>
          </a:p>
        </p:txBody>
      </p:sp>
      <p:sp>
        <p:nvSpPr>
          <p:cNvPr id="3" name="Rounded Rectangle 2"/>
          <p:cNvSpPr/>
          <p:nvPr/>
        </p:nvSpPr>
        <p:spPr>
          <a:xfrm>
            <a:off x="10675262" y="2016747"/>
            <a:ext cx="7242628" cy="5502629"/>
          </a:xfrm>
          <a:prstGeom prst="roundRect">
            <a:avLst>
              <a:gd name="adj" fmla="val 6667"/>
            </a:avLst>
          </a:prstGeom>
          <a:solidFill>
            <a:schemeClr val="bg1">
              <a:lumMod val="85000"/>
            </a:schemeClr>
          </a:soli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4826" tIns="102413" rIns="204826" bIns="102413" rtlCol="0" anchor="t" anchorCtr="0"/>
          <a:lstStyle/>
          <a:p>
            <a:pPr marL="259589" indent="-259589" fontAlgn="base">
              <a:spcBef>
                <a:spcPct val="0"/>
              </a:spcBef>
              <a:spcAft>
                <a:spcPct val="0"/>
              </a:spcAft>
              <a:buFont typeface="Arial" pitchFamily="34" charset="0"/>
              <a:buChar char="•"/>
            </a:pPr>
            <a:r>
              <a:rPr lang="en-US" sz="1800" dirty="0" err="1">
                <a:solidFill>
                  <a:prstClr val="black"/>
                </a:solidFill>
              </a:rPr>
              <a:t>TxnID</a:t>
            </a:r>
            <a:r>
              <a:rPr lang="en-US" sz="1800" dirty="0">
                <a:solidFill>
                  <a:prstClr val="black"/>
                </a:solidFill>
              </a:rPr>
              <a:t> = 12324</a:t>
            </a:r>
          </a:p>
          <a:p>
            <a:pPr marL="259589" indent="-259589" fontAlgn="base">
              <a:spcBef>
                <a:spcPct val="0"/>
              </a:spcBef>
              <a:spcAft>
                <a:spcPct val="0"/>
              </a:spcAft>
              <a:buFont typeface="Arial" pitchFamily="34" charset="0"/>
              <a:buChar char="•"/>
            </a:pPr>
            <a:r>
              <a:rPr lang="en-US" sz="1800" dirty="0" err="1">
                <a:solidFill>
                  <a:prstClr val="black"/>
                </a:solidFill>
              </a:rPr>
              <a:t>ProductID</a:t>
            </a:r>
            <a:r>
              <a:rPr lang="en-US" sz="1800" dirty="0">
                <a:solidFill>
                  <a:prstClr val="black"/>
                </a:solidFill>
              </a:rPr>
              <a:t> = 506</a:t>
            </a:r>
          </a:p>
          <a:p>
            <a:pPr marL="259589" indent="-259589" fontAlgn="base">
              <a:spcBef>
                <a:spcPct val="0"/>
              </a:spcBef>
              <a:spcAft>
                <a:spcPct val="0"/>
              </a:spcAft>
              <a:buFont typeface="Arial" pitchFamily="34" charset="0"/>
              <a:buChar char="•"/>
            </a:pPr>
            <a:r>
              <a:rPr lang="en-US" sz="1800" dirty="0">
                <a:solidFill>
                  <a:prstClr val="black"/>
                </a:solidFill>
              </a:rPr>
              <a:t>Category = Mountain Bike</a:t>
            </a:r>
          </a:p>
          <a:p>
            <a:pPr marL="259589" indent="-259589" fontAlgn="base">
              <a:spcBef>
                <a:spcPct val="0"/>
              </a:spcBef>
              <a:spcAft>
                <a:spcPct val="0"/>
              </a:spcAft>
              <a:buFont typeface="Arial" pitchFamily="34" charset="0"/>
              <a:buChar char="•"/>
            </a:pPr>
            <a:r>
              <a:rPr lang="en-US" sz="1800" dirty="0">
                <a:solidFill>
                  <a:prstClr val="black"/>
                </a:solidFill>
              </a:rPr>
              <a:t>Amount = $499.99</a:t>
            </a:r>
          </a:p>
          <a:p>
            <a:pPr marL="259589" indent="-259589" fontAlgn="base">
              <a:spcBef>
                <a:spcPct val="0"/>
              </a:spcBef>
              <a:spcAft>
                <a:spcPct val="0"/>
              </a:spcAft>
              <a:buFont typeface="Arial" pitchFamily="34" charset="0"/>
              <a:buChar char="•"/>
            </a:pPr>
            <a:r>
              <a:rPr lang="en-US" sz="1800" dirty="0">
                <a:solidFill>
                  <a:prstClr val="black"/>
                </a:solidFill>
              </a:rPr>
              <a:t>Suspension = Fox 32 F-Series</a:t>
            </a:r>
          </a:p>
          <a:p>
            <a:pPr marL="259589" indent="-259589" fontAlgn="base">
              <a:spcBef>
                <a:spcPct val="0"/>
              </a:spcBef>
              <a:spcAft>
                <a:spcPct val="0"/>
              </a:spcAft>
              <a:buFont typeface="Arial" pitchFamily="34" charset="0"/>
              <a:buChar char="•"/>
            </a:pPr>
            <a:r>
              <a:rPr lang="en-US" sz="1800" dirty="0" err="1">
                <a:solidFill>
                  <a:prstClr val="black"/>
                </a:solidFill>
              </a:rPr>
              <a:t>FrameType</a:t>
            </a:r>
            <a:r>
              <a:rPr lang="en-US" sz="1800" dirty="0">
                <a:solidFill>
                  <a:prstClr val="black"/>
                </a:solidFill>
              </a:rPr>
              <a:t> = </a:t>
            </a:r>
            <a:r>
              <a:rPr lang="en-US" sz="1800" dirty="0" err="1">
                <a:solidFill>
                  <a:prstClr val="black"/>
                </a:solidFill>
              </a:rPr>
              <a:t>Aluminium</a:t>
            </a:r>
            <a:endParaRPr lang="en-US" sz="1800" dirty="0">
              <a:solidFill>
                <a:prstClr val="black"/>
              </a:solidFill>
            </a:endParaRPr>
          </a:p>
          <a:p>
            <a:pPr marL="259589" indent="-259589" fontAlgn="base">
              <a:spcBef>
                <a:spcPct val="0"/>
              </a:spcBef>
              <a:spcAft>
                <a:spcPct val="0"/>
              </a:spcAft>
              <a:buFont typeface="Arial" pitchFamily="34" charset="0"/>
              <a:buChar char="•"/>
            </a:pPr>
            <a:r>
              <a:rPr lang="en-US" sz="1800" dirty="0">
                <a:solidFill>
                  <a:prstClr val="black"/>
                </a:solidFill>
              </a:rPr>
              <a:t>Saddle = </a:t>
            </a:r>
            <a:r>
              <a:rPr lang="en-US" sz="1800" dirty="0" err="1">
                <a:solidFill>
                  <a:prstClr val="black"/>
                </a:solidFill>
              </a:rPr>
              <a:t>Bontrager</a:t>
            </a:r>
            <a:r>
              <a:rPr lang="en-US" sz="1800" dirty="0">
                <a:solidFill>
                  <a:prstClr val="black"/>
                </a:solidFill>
              </a:rPr>
              <a:t> SSR</a:t>
            </a:r>
          </a:p>
          <a:p>
            <a:pPr marL="259589" indent="-259589" fontAlgn="base">
              <a:spcBef>
                <a:spcPct val="0"/>
              </a:spcBef>
              <a:spcAft>
                <a:spcPct val="0"/>
              </a:spcAft>
              <a:buFont typeface="Arial" pitchFamily="34" charset="0"/>
              <a:buChar char="•"/>
            </a:pPr>
            <a:r>
              <a:rPr lang="en-US" sz="1800" dirty="0">
                <a:solidFill>
                  <a:prstClr val="black"/>
                </a:solidFill>
              </a:rPr>
              <a:t>Mountain Accessories = Fork and shock sag meter</a:t>
            </a:r>
          </a:p>
          <a:p>
            <a:pPr marL="259589" indent="-259589" fontAlgn="base">
              <a:spcBef>
                <a:spcPct val="0"/>
              </a:spcBef>
              <a:spcAft>
                <a:spcPct val="0"/>
              </a:spcAft>
              <a:buFont typeface="Arial" pitchFamily="34" charset="0"/>
              <a:buChar char="•"/>
            </a:pPr>
            <a:r>
              <a:rPr lang="en-US" sz="1800" dirty="0">
                <a:solidFill>
                  <a:prstClr val="black"/>
                </a:solidFill>
              </a:rPr>
              <a:t>Mountain Accessories = Water Bottle</a:t>
            </a:r>
          </a:p>
          <a:p>
            <a:pPr marL="259589" indent="-259589" fontAlgn="base">
              <a:spcBef>
                <a:spcPct val="0"/>
              </a:spcBef>
              <a:spcAft>
                <a:spcPct val="0"/>
              </a:spcAft>
              <a:buFont typeface="Arial" pitchFamily="34" charset="0"/>
              <a:buChar char="•"/>
            </a:pPr>
            <a:r>
              <a:rPr lang="en-US" sz="1800" b="1" dirty="0">
                <a:solidFill>
                  <a:srgbClr val="FF0000"/>
                </a:solidFill>
              </a:rPr>
              <a:t>Review = A great bike for off road. Smooth ride over the bumps</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ReviewSentiment</a:t>
            </a:r>
            <a:r>
              <a:rPr lang="en-US" sz="1800" dirty="0">
                <a:solidFill>
                  <a:prstClr val="white">
                    <a:lumMod val="65000"/>
                  </a:prstClr>
                </a:solidFill>
              </a:rPr>
              <a:t> = Positive</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Great</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Off Road</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Smooth</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Bumps</a:t>
            </a:r>
          </a:p>
        </p:txBody>
      </p:sp>
      <p:sp>
        <p:nvSpPr>
          <p:cNvPr id="4" name="Rounded Rectangle 3"/>
          <p:cNvSpPr/>
          <p:nvPr/>
        </p:nvSpPr>
        <p:spPr>
          <a:xfrm>
            <a:off x="10675263" y="7737192"/>
            <a:ext cx="7242630" cy="4310747"/>
          </a:xfrm>
          <a:prstGeom prst="roundRect">
            <a:avLst>
              <a:gd name="adj" fmla="val 6667"/>
            </a:avLst>
          </a:prstGeom>
          <a:solidFill>
            <a:schemeClr val="bg1">
              <a:lumMod val="85000"/>
            </a:schemeClr>
          </a:soli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4826" tIns="102413" rIns="204826" bIns="102413" rtlCol="0" anchor="t" anchorCtr="0"/>
          <a:lstStyle/>
          <a:p>
            <a:pPr marL="259589" indent="-259589" fontAlgn="base">
              <a:spcBef>
                <a:spcPct val="0"/>
              </a:spcBef>
              <a:spcAft>
                <a:spcPct val="0"/>
              </a:spcAft>
              <a:buFont typeface="Arial" pitchFamily="34" charset="0"/>
              <a:buChar char="•"/>
            </a:pPr>
            <a:r>
              <a:rPr lang="en-US" sz="1800" dirty="0" err="1">
                <a:solidFill>
                  <a:prstClr val="black"/>
                </a:solidFill>
              </a:rPr>
              <a:t>TxnID</a:t>
            </a:r>
            <a:r>
              <a:rPr lang="en-US" sz="1800" dirty="0">
                <a:solidFill>
                  <a:prstClr val="black"/>
                </a:solidFill>
              </a:rPr>
              <a:t> = 12325</a:t>
            </a:r>
          </a:p>
          <a:p>
            <a:pPr marL="259589" indent="-259589" fontAlgn="base">
              <a:spcBef>
                <a:spcPct val="0"/>
              </a:spcBef>
              <a:spcAft>
                <a:spcPct val="0"/>
              </a:spcAft>
              <a:buFont typeface="Arial" pitchFamily="34" charset="0"/>
              <a:buChar char="•"/>
            </a:pPr>
            <a:r>
              <a:rPr lang="en-US" sz="1800" dirty="0" err="1">
                <a:solidFill>
                  <a:prstClr val="black"/>
                </a:solidFill>
              </a:rPr>
              <a:t>ProductID</a:t>
            </a:r>
            <a:r>
              <a:rPr lang="en-US" sz="1800" dirty="0">
                <a:solidFill>
                  <a:prstClr val="black"/>
                </a:solidFill>
              </a:rPr>
              <a:t> = 507</a:t>
            </a:r>
          </a:p>
          <a:p>
            <a:pPr marL="259589" indent="-259589" fontAlgn="base">
              <a:spcBef>
                <a:spcPct val="0"/>
              </a:spcBef>
              <a:spcAft>
                <a:spcPct val="0"/>
              </a:spcAft>
              <a:buFont typeface="Arial" pitchFamily="34" charset="0"/>
              <a:buChar char="•"/>
            </a:pPr>
            <a:r>
              <a:rPr lang="en-US" sz="1800" dirty="0">
                <a:solidFill>
                  <a:prstClr val="black"/>
                </a:solidFill>
              </a:rPr>
              <a:t>Category = Road Bike</a:t>
            </a:r>
          </a:p>
          <a:p>
            <a:pPr marL="259589" indent="-259589" fontAlgn="base">
              <a:spcBef>
                <a:spcPct val="0"/>
              </a:spcBef>
              <a:spcAft>
                <a:spcPct val="0"/>
              </a:spcAft>
              <a:buFont typeface="Arial" pitchFamily="34" charset="0"/>
              <a:buChar char="•"/>
            </a:pPr>
            <a:r>
              <a:rPr lang="en-US" sz="1800" dirty="0">
                <a:solidFill>
                  <a:prstClr val="black"/>
                </a:solidFill>
              </a:rPr>
              <a:t>Amount = $1399.49</a:t>
            </a:r>
          </a:p>
          <a:p>
            <a:pPr marL="259589" indent="-259589" fontAlgn="base">
              <a:spcBef>
                <a:spcPct val="0"/>
              </a:spcBef>
              <a:spcAft>
                <a:spcPct val="0"/>
              </a:spcAft>
              <a:buFont typeface="Arial" pitchFamily="34" charset="0"/>
              <a:buChar char="•"/>
            </a:pPr>
            <a:r>
              <a:rPr lang="en-US" sz="1800" dirty="0">
                <a:solidFill>
                  <a:prstClr val="black"/>
                </a:solidFill>
              </a:rPr>
              <a:t>Weight = 20lb.</a:t>
            </a:r>
          </a:p>
          <a:p>
            <a:pPr marL="259589" indent="-259589" fontAlgn="base">
              <a:spcBef>
                <a:spcPct val="0"/>
              </a:spcBef>
              <a:spcAft>
                <a:spcPct val="0"/>
              </a:spcAft>
              <a:buFont typeface="Arial" pitchFamily="34" charset="0"/>
              <a:buChar char="•"/>
            </a:pPr>
            <a:r>
              <a:rPr lang="en-US" sz="1800" dirty="0" err="1">
                <a:solidFill>
                  <a:prstClr val="black"/>
                </a:solidFill>
              </a:rPr>
              <a:t>FrameType</a:t>
            </a:r>
            <a:r>
              <a:rPr lang="en-US" sz="1800" dirty="0">
                <a:solidFill>
                  <a:prstClr val="black"/>
                </a:solidFill>
              </a:rPr>
              <a:t> = Composite</a:t>
            </a:r>
          </a:p>
          <a:p>
            <a:pPr marL="259589" indent="-259589" fontAlgn="base">
              <a:spcBef>
                <a:spcPct val="0"/>
              </a:spcBef>
              <a:spcAft>
                <a:spcPct val="0"/>
              </a:spcAft>
              <a:buFont typeface="Arial" pitchFamily="34" charset="0"/>
              <a:buChar char="•"/>
            </a:pPr>
            <a:r>
              <a:rPr lang="en-US" sz="1800" dirty="0">
                <a:solidFill>
                  <a:prstClr val="black"/>
                </a:solidFill>
              </a:rPr>
              <a:t>Saddle = </a:t>
            </a:r>
            <a:r>
              <a:rPr lang="en-US" sz="1800" dirty="0" err="1">
                <a:solidFill>
                  <a:prstClr val="black"/>
                </a:solidFill>
              </a:rPr>
              <a:t>Bontrager</a:t>
            </a:r>
            <a:r>
              <a:rPr lang="en-US" sz="1800" dirty="0">
                <a:solidFill>
                  <a:prstClr val="black"/>
                </a:solidFill>
              </a:rPr>
              <a:t> Race</a:t>
            </a:r>
          </a:p>
          <a:p>
            <a:pPr marL="259589" indent="-259589" fontAlgn="base">
              <a:spcBef>
                <a:spcPct val="0"/>
              </a:spcBef>
              <a:spcAft>
                <a:spcPct val="0"/>
              </a:spcAft>
              <a:buFont typeface="Arial" pitchFamily="34" charset="0"/>
              <a:buChar char="•"/>
            </a:pPr>
            <a:r>
              <a:rPr lang="en-US" sz="1800" dirty="0">
                <a:solidFill>
                  <a:srgbClr val="FF0000"/>
                </a:solidFill>
              </a:rPr>
              <a:t>Review = Disappointing for the price. The frame feels heavier than I expected.</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ReviewSentiment</a:t>
            </a:r>
            <a:r>
              <a:rPr lang="en-US" sz="1800" dirty="0">
                <a:solidFill>
                  <a:prstClr val="white">
                    <a:lumMod val="65000"/>
                  </a:prstClr>
                </a:solidFill>
              </a:rPr>
              <a:t> = Negative</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Disappointing</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Price</a:t>
            </a:r>
          </a:p>
          <a:p>
            <a:pPr marL="259589" indent="-259589" fontAlgn="base">
              <a:spcBef>
                <a:spcPct val="0"/>
              </a:spcBef>
              <a:spcAft>
                <a:spcPct val="0"/>
              </a:spcAft>
              <a:buFont typeface="Arial" pitchFamily="34" charset="0"/>
              <a:buChar char="•"/>
            </a:pPr>
            <a:r>
              <a:rPr lang="en-US" sz="1800" dirty="0" err="1">
                <a:solidFill>
                  <a:prstClr val="white">
                    <a:lumMod val="65000"/>
                  </a:prstClr>
                </a:solidFill>
              </a:rPr>
              <a:t>ReviewTerm</a:t>
            </a:r>
            <a:r>
              <a:rPr lang="en-US" sz="1800" dirty="0">
                <a:solidFill>
                  <a:prstClr val="white">
                    <a:lumMod val="65000"/>
                  </a:prstClr>
                </a:solidFill>
              </a:rPr>
              <a:t> = Heavier</a:t>
            </a:r>
          </a:p>
        </p:txBody>
      </p:sp>
      <p:grpSp>
        <p:nvGrpSpPr>
          <p:cNvPr id="29" name="Group 28"/>
          <p:cNvGrpSpPr/>
          <p:nvPr/>
        </p:nvGrpSpPr>
        <p:grpSpPr>
          <a:xfrm>
            <a:off x="1408155" y="8204886"/>
            <a:ext cx="8032407" cy="3860089"/>
            <a:chOff x="1408155" y="6865528"/>
            <a:chExt cx="8645107" cy="5199447"/>
          </a:xfrm>
        </p:grpSpPr>
        <p:pic>
          <p:nvPicPr>
            <p:cNvPr id="19" name="Picture 18" descr="pdf_icon"/>
            <p:cNvPicPr>
              <a:picLocks noChangeAspect="1" noChangeArrowheads="1"/>
            </p:cNvPicPr>
            <p:nvPr/>
          </p:nvPicPr>
          <p:blipFill>
            <a:blip r:embed="rId3" cstate="print"/>
            <a:srcRect/>
            <a:stretch>
              <a:fillRect/>
            </a:stretch>
          </p:blipFill>
          <p:spPr bwMode="auto">
            <a:xfrm>
              <a:off x="3142421" y="11452196"/>
              <a:ext cx="552450" cy="57150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 name="Picture 20" descr="document"/>
            <p:cNvPicPr>
              <a:picLocks noChangeAspect="1" noChangeArrowheads="1"/>
            </p:cNvPicPr>
            <p:nvPr/>
          </p:nvPicPr>
          <p:blipFill>
            <a:blip r:embed="rId4" cstate="print"/>
            <a:srcRect/>
            <a:stretch>
              <a:fillRect/>
            </a:stretch>
          </p:blipFill>
          <p:spPr bwMode="auto">
            <a:xfrm>
              <a:off x="2612194" y="11410924"/>
              <a:ext cx="542924" cy="6540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1" name="Picture 2"/>
            <p:cNvPicPr>
              <a:picLocks noChangeAspect="1" noChangeArrowheads="1"/>
            </p:cNvPicPr>
            <p:nvPr/>
          </p:nvPicPr>
          <p:blipFill>
            <a:blip r:embed="rId5" cstate="print">
              <a:clrChange>
                <a:clrFrom>
                  <a:srgbClr val="FCFCFC"/>
                </a:clrFrom>
                <a:clrTo>
                  <a:srgbClr val="FCFCFC">
                    <a:alpha val="0"/>
                  </a:srgbClr>
                </a:clrTo>
              </a:clrChange>
            </a:blip>
            <a:srcRect r="-465" b="101"/>
            <a:stretch>
              <a:fillRect/>
            </a:stretch>
          </p:blipFill>
          <p:spPr bwMode="auto">
            <a:xfrm>
              <a:off x="1964494" y="11410924"/>
              <a:ext cx="596900" cy="6540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2" name="Picture 80" descr="Download_t_logo_outline"/>
            <p:cNvPicPr>
              <a:picLocks noChangeAspect="1" noChangeArrowheads="1"/>
            </p:cNvPicPr>
            <p:nvPr/>
          </p:nvPicPr>
          <p:blipFill>
            <a:blip r:embed="rId6" cstate="print"/>
            <a:srcRect/>
            <a:stretch>
              <a:fillRect/>
            </a:stretch>
          </p:blipFill>
          <p:spPr bwMode="auto">
            <a:xfrm>
              <a:off x="5290943" y="11512524"/>
              <a:ext cx="358774" cy="4508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3" name="Picture 82" descr="Facebook"/>
            <p:cNvPicPr>
              <a:picLocks noChangeAspect="1" noChangeArrowheads="1"/>
            </p:cNvPicPr>
            <p:nvPr/>
          </p:nvPicPr>
          <p:blipFill>
            <a:blip r:embed="rId7" cstate="print"/>
            <a:srcRect/>
            <a:stretch>
              <a:fillRect/>
            </a:stretch>
          </p:blipFill>
          <p:spPr bwMode="auto">
            <a:xfrm>
              <a:off x="5821167" y="11512524"/>
              <a:ext cx="450850" cy="4508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 name="Picture 84" descr="blogger Blogging Related Logos In High Resolution"/>
            <p:cNvPicPr>
              <a:picLocks noChangeAspect="1" noChangeArrowheads="1"/>
            </p:cNvPicPr>
            <p:nvPr/>
          </p:nvPicPr>
          <p:blipFill>
            <a:blip r:embed="rId8" cstate="print"/>
            <a:srcRect r="70567"/>
            <a:stretch>
              <a:fillRect/>
            </a:stretch>
          </p:blipFill>
          <p:spPr bwMode="auto">
            <a:xfrm>
              <a:off x="4665464" y="11512524"/>
              <a:ext cx="457200" cy="4508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 name="Picture 86" descr="rss1 Blogging Related Logos In High Resolution"/>
            <p:cNvPicPr>
              <a:picLocks noChangeAspect="1" noChangeArrowheads="1"/>
            </p:cNvPicPr>
            <p:nvPr/>
          </p:nvPicPr>
          <p:blipFill>
            <a:blip r:embed="rId9" cstate="print"/>
            <a:srcRect/>
            <a:stretch>
              <a:fillRect/>
            </a:stretch>
          </p:blipFill>
          <p:spPr bwMode="auto">
            <a:xfrm>
              <a:off x="6379033" y="11512524"/>
              <a:ext cx="450850" cy="4508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6" name="Picture 88" descr="wordpress1 Blogging Related Logos In High Resolution"/>
            <p:cNvPicPr>
              <a:picLocks noChangeAspect="1" noChangeArrowheads="1"/>
            </p:cNvPicPr>
            <p:nvPr/>
          </p:nvPicPr>
          <p:blipFill>
            <a:blip r:embed="rId10" cstate="print"/>
            <a:srcRect t="-2693" r="77365" b="-2219"/>
            <a:stretch>
              <a:fillRect/>
            </a:stretch>
          </p:blipFill>
          <p:spPr bwMode="auto">
            <a:xfrm>
              <a:off x="6998156" y="11512524"/>
              <a:ext cx="431800" cy="450851"/>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 name="Group 5"/>
            <p:cNvGrpSpPr/>
            <p:nvPr/>
          </p:nvGrpSpPr>
          <p:grpSpPr>
            <a:xfrm>
              <a:off x="1408155" y="6865528"/>
              <a:ext cx="2542958" cy="3129184"/>
              <a:chOff x="1240299" y="2786240"/>
              <a:chExt cx="1271479" cy="1173444"/>
            </a:xfrm>
          </p:grpSpPr>
          <p:sp>
            <p:nvSpPr>
              <p:cNvPr id="86019" name="Document"/>
              <p:cNvSpPr>
                <a:spLocks noEditPoints="1" noChangeArrowheads="1"/>
              </p:cNvSpPr>
              <p:nvPr/>
            </p:nvSpPr>
            <p:spPr bwMode="auto">
              <a:xfrm flipV="1">
                <a:off x="1240299" y="2786240"/>
                <a:ext cx="1259658" cy="117344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latin typeface="Arial" charset="0"/>
                  <a:ea typeface="ＭＳ Ｐゴシック" charset="-128"/>
                </a:endParaRPr>
              </a:p>
            </p:txBody>
          </p:sp>
          <p:sp>
            <p:nvSpPr>
              <p:cNvPr id="32" name="TextBox 31"/>
              <p:cNvSpPr txBox="1"/>
              <p:nvPr/>
            </p:nvSpPr>
            <p:spPr>
              <a:xfrm>
                <a:off x="1240977" y="2998615"/>
                <a:ext cx="1270801" cy="761747"/>
              </a:xfrm>
              <a:prstGeom prst="rect">
                <a:avLst/>
              </a:prstGeom>
              <a:noFill/>
            </p:spPr>
            <p:txBody>
              <a:bodyPr wrap="square" rtlCol="0">
                <a:spAutoFit/>
              </a:bodyPr>
              <a:lstStyle/>
              <a:p>
                <a:pPr fontAlgn="base">
                  <a:spcBef>
                    <a:spcPct val="0"/>
                  </a:spcBef>
                  <a:spcAft>
                    <a:spcPct val="0"/>
                  </a:spcAft>
                </a:pPr>
                <a:r>
                  <a:rPr lang="en-US" sz="1800" dirty="0">
                    <a:solidFill>
                      <a:prstClr val="black"/>
                    </a:solidFill>
                    <a:ea typeface="ＭＳ Ｐゴシック" charset="-128"/>
                  </a:rPr>
                  <a:t>Review:  #1301</a:t>
                </a:r>
              </a:p>
              <a:p>
                <a:pPr fontAlgn="base">
                  <a:spcBef>
                    <a:spcPct val="0"/>
                  </a:spcBef>
                  <a:spcAft>
                    <a:spcPct val="0"/>
                  </a:spcAft>
                </a:pPr>
                <a:r>
                  <a:rPr lang="en-US" sz="1800" dirty="0">
                    <a:solidFill>
                      <a:prstClr val="black"/>
                    </a:solidFill>
                    <a:ea typeface="ＭＳ Ｐゴシック" charset="-128"/>
                  </a:rPr>
                  <a:t>Product: 506</a:t>
                </a:r>
                <a:br>
                  <a:rPr lang="en-US" sz="1800" dirty="0">
                    <a:solidFill>
                      <a:prstClr val="black"/>
                    </a:solidFill>
                    <a:ea typeface="ＭＳ Ｐゴシック" charset="-128"/>
                  </a:rPr>
                </a:br>
                <a:endParaRPr lang="en-US" sz="1800" dirty="0">
                  <a:solidFill>
                    <a:prstClr val="black"/>
                  </a:solidFill>
                  <a:ea typeface="ＭＳ Ｐゴシック" charset="-128"/>
                </a:endParaRPr>
              </a:p>
              <a:p>
                <a:pPr fontAlgn="base">
                  <a:spcBef>
                    <a:spcPct val="0"/>
                  </a:spcBef>
                  <a:spcAft>
                    <a:spcPct val="0"/>
                  </a:spcAft>
                </a:pPr>
                <a:r>
                  <a:rPr lang="en-US" sz="1800" i="1" dirty="0">
                    <a:solidFill>
                      <a:prstClr val="black"/>
                    </a:solidFill>
                    <a:ea typeface="ＭＳ Ｐゴシック" charset="-128"/>
                  </a:rPr>
                  <a:t>A great bike for off road. Smooth ride over the bumps</a:t>
                </a:r>
              </a:p>
              <a:p>
                <a:pPr fontAlgn="base">
                  <a:spcBef>
                    <a:spcPct val="0"/>
                  </a:spcBef>
                  <a:spcAft>
                    <a:spcPct val="0"/>
                  </a:spcAft>
                </a:pPr>
                <a:endParaRPr lang="en-US" sz="1800" i="1" dirty="0">
                  <a:solidFill>
                    <a:prstClr val="black"/>
                  </a:solidFill>
                  <a:ea typeface="ＭＳ Ｐゴシック" charset="-128"/>
                </a:endParaRPr>
              </a:p>
            </p:txBody>
          </p:sp>
        </p:grpSp>
        <p:grpSp>
          <p:nvGrpSpPr>
            <p:cNvPr id="6" name="Group 6"/>
            <p:cNvGrpSpPr/>
            <p:nvPr/>
          </p:nvGrpSpPr>
          <p:grpSpPr>
            <a:xfrm>
              <a:off x="4190960" y="7826965"/>
              <a:ext cx="2519316" cy="3129184"/>
              <a:chOff x="2938470" y="3414889"/>
              <a:chExt cx="1259658" cy="1173444"/>
            </a:xfrm>
          </p:grpSpPr>
          <p:sp>
            <p:nvSpPr>
              <p:cNvPr id="33" name="Document"/>
              <p:cNvSpPr>
                <a:spLocks noEditPoints="1" noChangeArrowheads="1"/>
              </p:cNvSpPr>
              <p:nvPr/>
            </p:nvSpPr>
            <p:spPr bwMode="auto">
              <a:xfrm flipV="1">
                <a:off x="2938470" y="3414889"/>
                <a:ext cx="1259658" cy="117344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latin typeface="Arial" charset="0"/>
                  <a:ea typeface="ＭＳ Ｐゴシック" charset="-128"/>
                </a:endParaRPr>
              </a:p>
            </p:txBody>
          </p:sp>
          <p:sp>
            <p:nvSpPr>
              <p:cNvPr id="34" name="TextBox 33"/>
              <p:cNvSpPr txBox="1"/>
              <p:nvPr/>
            </p:nvSpPr>
            <p:spPr>
              <a:xfrm>
                <a:off x="2939149" y="3613154"/>
                <a:ext cx="1251851" cy="761747"/>
              </a:xfrm>
              <a:prstGeom prst="rect">
                <a:avLst/>
              </a:prstGeom>
              <a:noFill/>
            </p:spPr>
            <p:txBody>
              <a:bodyPr wrap="square" rtlCol="0">
                <a:spAutoFit/>
              </a:bodyPr>
              <a:lstStyle/>
              <a:p>
                <a:pPr fontAlgn="base">
                  <a:spcBef>
                    <a:spcPct val="0"/>
                  </a:spcBef>
                  <a:spcAft>
                    <a:spcPct val="0"/>
                  </a:spcAft>
                </a:pPr>
                <a:r>
                  <a:rPr lang="en-US" sz="1800" dirty="0">
                    <a:solidFill>
                      <a:prstClr val="black"/>
                    </a:solidFill>
                    <a:ea typeface="ＭＳ Ｐゴシック" charset="-128"/>
                  </a:rPr>
                  <a:t>Review:  #1327</a:t>
                </a:r>
              </a:p>
              <a:p>
                <a:pPr fontAlgn="base">
                  <a:spcBef>
                    <a:spcPct val="0"/>
                  </a:spcBef>
                  <a:spcAft>
                    <a:spcPct val="0"/>
                  </a:spcAft>
                </a:pPr>
                <a:r>
                  <a:rPr lang="en-US" sz="1800" dirty="0">
                    <a:solidFill>
                      <a:prstClr val="black"/>
                    </a:solidFill>
                    <a:ea typeface="ＭＳ Ｐゴシック" charset="-128"/>
                  </a:rPr>
                  <a:t>Product: 507</a:t>
                </a:r>
                <a:br>
                  <a:rPr lang="en-US" sz="1800" dirty="0">
                    <a:solidFill>
                      <a:prstClr val="black"/>
                    </a:solidFill>
                    <a:ea typeface="ＭＳ Ｐゴシック" charset="-128"/>
                  </a:rPr>
                </a:br>
                <a:endParaRPr lang="en-US" sz="1800" dirty="0">
                  <a:solidFill>
                    <a:prstClr val="black"/>
                  </a:solidFill>
                  <a:ea typeface="ＭＳ Ｐゴシック" charset="-128"/>
                </a:endParaRPr>
              </a:p>
              <a:p>
                <a:pPr fontAlgn="base">
                  <a:spcBef>
                    <a:spcPct val="0"/>
                  </a:spcBef>
                  <a:spcAft>
                    <a:spcPct val="0"/>
                  </a:spcAft>
                </a:pPr>
                <a:r>
                  <a:rPr lang="en-US" sz="1800" i="1" dirty="0">
                    <a:solidFill>
                      <a:prstClr val="black"/>
                    </a:solidFill>
                    <a:ea typeface="ＭＳ Ｐゴシック" charset="-128"/>
                  </a:rPr>
                  <a:t>Disappointing for the price. The frame feels heavier than I expected.</a:t>
                </a:r>
              </a:p>
            </p:txBody>
          </p:sp>
        </p:grpSp>
        <p:sp>
          <p:nvSpPr>
            <p:cNvPr id="27" name="Right Arrow 26"/>
            <p:cNvSpPr/>
            <p:nvPr/>
          </p:nvSpPr>
          <p:spPr>
            <a:xfrm>
              <a:off x="8208334" y="7150867"/>
              <a:ext cx="1844928" cy="1451429"/>
            </a:xfrm>
            <a:prstGeom prst="rightArrow">
              <a:avLst/>
            </a:prstGeom>
            <a:solidFill>
              <a:srgbClr val="1F497D">
                <a:lumMod val="20000"/>
                <a:lumOff val="80000"/>
              </a:srgbClr>
            </a:solidFill>
            <a:ln w="25400" cap="flat" cmpd="sng" algn="ctr">
              <a:solidFill>
                <a:srgbClr val="4F81BD">
                  <a:shade val="50000"/>
                </a:srgbClr>
              </a:solidFill>
              <a:prstDash val="solid"/>
            </a:ln>
            <a:effectLst/>
          </p:spPr>
          <p:txBody>
            <a:bodyPr lIns="204826" tIns="102413" rIns="204826" bIns="102413" rtlCol="0" anchor="ctr"/>
            <a:lstStyle/>
            <a:p>
              <a:pPr algn="ctr">
                <a:defRPr/>
              </a:pPr>
              <a:endParaRPr lang="en-US" sz="2200" b="1" kern="0" dirty="0">
                <a:solidFill>
                  <a:prstClr val="white">
                    <a:lumMod val="50000"/>
                  </a:prstClr>
                </a:solidFill>
                <a:ea typeface="ＭＳ Ｐゴシック" charset="-128"/>
              </a:endParaRPr>
            </a:p>
          </p:txBody>
        </p:sp>
      </p:grpSp>
      <p:sp>
        <p:nvSpPr>
          <p:cNvPr id="28" name="Title 27"/>
          <p:cNvSpPr>
            <a:spLocks noGrp="1"/>
          </p:cNvSpPr>
          <p:nvPr>
            <p:ph type="title"/>
          </p:nvPr>
        </p:nvSpPr>
        <p:spPr>
          <a:xfrm>
            <a:off x="1685873" y="318676"/>
            <a:ext cx="15712440" cy="1299410"/>
          </a:xfrm>
        </p:spPr>
        <p:txBody>
          <a:bodyPr>
            <a:normAutofit fontScale="90000"/>
          </a:bodyPr>
          <a:lstStyle/>
          <a:p>
            <a:r>
              <a:rPr lang="ru-RU" dirty="0" smtClean="0"/>
              <a:t>Загрузка данных </a:t>
            </a:r>
            <a:r>
              <a:rPr lang="en-US" dirty="0" smtClean="0"/>
              <a:t>:</a:t>
            </a:r>
            <a:r>
              <a:rPr lang="ru-RU" dirty="0" smtClean="0"/>
              <a:t/>
            </a:r>
            <a:br>
              <a:rPr lang="ru-RU" dirty="0" smtClean="0"/>
            </a:br>
            <a:r>
              <a:rPr lang="ru-RU" i="1" dirty="0" smtClean="0">
                <a:solidFill>
                  <a:schemeClr val="tx2"/>
                </a:solidFill>
              </a:rPr>
              <a:t>Неструктурированные источники</a:t>
            </a:r>
            <a:endParaRPr lang="en-US" dirty="0"/>
          </a:p>
        </p:txBody>
      </p:sp>
    </p:spTree>
    <p:extLst>
      <p:ext uri="{BB962C8B-B14F-4D97-AF65-F5344CB8AC3E}">
        <p14:creationId xmlns:p14="http://schemas.microsoft.com/office/powerpoint/2010/main" xmlns="" val="2500287463"/>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rved Right Arrow 8"/>
          <p:cNvSpPr/>
          <p:nvPr/>
        </p:nvSpPr>
        <p:spPr>
          <a:xfrm>
            <a:off x="8625015" y="8457155"/>
            <a:ext cx="1457273" cy="1897807"/>
          </a:xfrm>
          <a:prstGeom prst="curvedRightArrow">
            <a:avLst/>
          </a:prstGeom>
          <a:solidFill>
            <a:srgbClr val="1F497D">
              <a:lumMod val="20000"/>
              <a:lumOff val="80000"/>
            </a:srgbClr>
          </a:solidFill>
          <a:ln w="25400" cap="flat" cmpd="sng" algn="ctr">
            <a:solidFill>
              <a:srgbClr val="4F81BD">
                <a:shade val="50000"/>
              </a:srgbClr>
            </a:solidFill>
            <a:prstDash val="solid"/>
          </a:ln>
          <a:effectLst/>
        </p:spPr>
        <p:txBody>
          <a:bodyPr lIns="204826" tIns="102413" rIns="204826" bIns="102413" rtlCol="0" anchor="ctr"/>
          <a:lstStyle/>
          <a:p>
            <a:pPr algn="ctr">
              <a:defRPr/>
            </a:pPr>
            <a:endParaRPr lang="en-US" kern="0" dirty="0">
              <a:solidFill>
                <a:prstClr val="black"/>
              </a:solidFill>
              <a:ea typeface="ＭＳ Ｐゴシック" charset="-128"/>
            </a:endParaRPr>
          </a:p>
        </p:txBody>
      </p:sp>
      <p:sp>
        <p:nvSpPr>
          <p:cNvPr id="5" name="Content Placeholder 4"/>
          <p:cNvSpPr>
            <a:spLocks noGrp="1"/>
          </p:cNvSpPr>
          <p:nvPr>
            <p:ph idx="1"/>
          </p:nvPr>
        </p:nvSpPr>
        <p:spPr>
          <a:xfrm>
            <a:off x="914400" y="2728483"/>
            <a:ext cx="8098972" cy="8427872"/>
          </a:xfrm>
        </p:spPr>
        <p:txBody>
          <a:bodyPr>
            <a:normAutofit fontScale="92500" lnSpcReduction="20000"/>
          </a:bodyPr>
          <a:lstStyle/>
          <a:p>
            <a:r>
              <a:rPr lang="ru-RU" sz="5200" dirty="0" smtClean="0"/>
              <a:t>Использование дополнительных пакетов работы с текстами, пространственными данными  и др.</a:t>
            </a:r>
            <a:endParaRPr lang="en-US" sz="5200" dirty="0" smtClean="0"/>
          </a:p>
          <a:p>
            <a:r>
              <a:rPr lang="ru-RU" sz="5200" dirty="0" smtClean="0"/>
              <a:t>Примеры</a:t>
            </a:r>
            <a:r>
              <a:rPr lang="en-US" sz="5200" dirty="0" smtClean="0"/>
              <a:t>:</a:t>
            </a:r>
          </a:p>
          <a:p>
            <a:pPr lvl="1"/>
            <a:r>
              <a:rPr lang="ru-RU" sz="4300" dirty="0" smtClean="0"/>
              <a:t>Извлечение объектов по именам</a:t>
            </a:r>
            <a:endParaRPr lang="en-US" sz="4300" dirty="0" smtClean="0"/>
          </a:p>
          <a:p>
            <a:pPr lvl="1"/>
            <a:r>
              <a:rPr lang="ru-RU" sz="4300" dirty="0" smtClean="0"/>
              <a:t>Анализ эмоциональной окраски текстов</a:t>
            </a:r>
            <a:endParaRPr lang="en-US" sz="4300" dirty="0" smtClean="0"/>
          </a:p>
          <a:p>
            <a:pPr lvl="1"/>
            <a:r>
              <a:rPr lang="ru-RU" sz="4300" dirty="0" smtClean="0"/>
              <a:t>Совмещение с геопространственными </a:t>
            </a:r>
            <a:endParaRPr lang="en-US" sz="4300" dirty="0" smtClean="0"/>
          </a:p>
          <a:p>
            <a:pPr lvl="1"/>
            <a:r>
              <a:rPr lang="en-US" sz="4300" dirty="0" smtClean="0"/>
              <a:t>Term extraction</a:t>
            </a:r>
          </a:p>
          <a:p>
            <a:pPr lvl="1"/>
            <a:r>
              <a:rPr lang="en-US" sz="4300" dirty="0" smtClean="0"/>
              <a:t>Geospatial matching</a:t>
            </a:r>
          </a:p>
        </p:txBody>
      </p:sp>
      <p:sp>
        <p:nvSpPr>
          <p:cNvPr id="3" name="Rounded Rectangle 2"/>
          <p:cNvSpPr/>
          <p:nvPr/>
        </p:nvSpPr>
        <p:spPr>
          <a:xfrm>
            <a:off x="10675262" y="2016747"/>
            <a:ext cx="7242628" cy="5502629"/>
          </a:xfrm>
          <a:prstGeom prst="roundRect">
            <a:avLst>
              <a:gd name="adj" fmla="val 6667"/>
            </a:avLst>
          </a:prstGeom>
          <a:solidFill>
            <a:schemeClr val="bg1">
              <a:lumMod val="85000"/>
            </a:schemeClr>
          </a:soli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4826" tIns="102413" rIns="204826" bIns="102413" rtlCol="0" anchor="t" anchorCtr="0"/>
          <a:lstStyle/>
          <a:p>
            <a:pPr marL="259589" indent="-259589" fontAlgn="base">
              <a:spcBef>
                <a:spcPct val="0"/>
              </a:spcBef>
              <a:spcAft>
                <a:spcPct val="0"/>
              </a:spcAft>
              <a:buFont typeface="Arial" pitchFamily="34" charset="0"/>
              <a:buChar char="•"/>
            </a:pPr>
            <a:r>
              <a:rPr lang="en-US" sz="1800" dirty="0" err="1">
                <a:solidFill>
                  <a:prstClr val="black"/>
                </a:solidFill>
              </a:rPr>
              <a:t>TxnID</a:t>
            </a:r>
            <a:r>
              <a:rPr lang="en-US" sz="1800" dirty="0">
                <a:solidFill>
                  <a:prstClr val="black"/>
                </a:solidFill>
              </a:rPr>
              <a:t> = 12324</a:t>
            </a:r>
          </a:p>
          <a:p>
            <a:pPr marL="259589" indent="-259589" fontAlgn="base">
              <a:spcBef>
                <a:spcPct val="0"/>
              </a:spcBef>
              <a:spcAft>
                <a:spcPct val="0"/>
              </a:spcAft>
              <a:buFont typeface="Arial" pitchFamily="34" charset="0"/>
              <a:buChar char="•"/>
            </a:pPr>
            <a:r>
              <a:rPr lang="en-US" sz="1800" dirty="0" err="1">
                <a:solidFill>
                  <a:prstClr val="black"/>
                </a:solidFill>
              </a:rPr>
              <a:t>ProductID</a:t>
            </a:r>
            <a:r>
              <a:rPr lang="en-US" sz="1800" dirty="0">
                <a:solidFill>
                  <a:prstClr val="black"/>
                </a:solidFill>
              </a:rPr>
              <a:t> = 506</a:t>
            </a:r>
          </a:p>
          <a:p>
            <a:pPr marL="259589" indent="-259589" fontAlgn="base">
              <a:spcBef>
                <a:spcPct val="0"/>
              </a:spcBef>
              <a:spcAft>
                <a:spcPct val="0"/>
              </a:spcAft>
              <a:buFont typeface="Arial" pitchFamily="34" charset="0"/>
              <a:buChar char="•"/>
            </a:pPr>
            <a:r>
              <a:rPr lang="en-US" sz="1800" dirty="0">
                <a:solidFill>
                  <a:prstClr val="black"/>
                </a:solidFill>
              </a:rPr>
              <a:t>Category = Mountain Bike</a:t>
            </a:r>
          </a:p>
          <a:p>
            <a:pPr marL="259589" indent="-259589" fontAlgn="base">
              <a:spcBef>
                <a:spcPct val="0"/>
              </a:spcBef>
              <a:spcAft>
                <a:spcPct val="0"/>
              </a:spcAft>
              <a:buFont typeface="Arial" pitchFamily="34" charset="0"/>
              <a:buChar char="•"/>
            </a:pPr>
            <a:r>
              <a:rPr lang="en-US" sz="1800" dirty="0">
                <a:solidFill>
                  <a:prstClr val="black"/>
                </a:solidFill>
              </a:rPr>
              <a:t>Amount = $499.99</a:t>
            </a:r>
          </a:p>
          <a:p>
            <a:pPr marL="259589" indent="-259589" fontAlgn="base">
              <a:spcBef>
                <a:spcPct val="0"/>
              </a:spcBef>
              <a:spcAft>
                <a:spcPct val="0"/>
              </a:spcAft>
              <a:buFont typeface="Arial" pitchFamily="34" charset="0"/>
              <a:buChar char="•"/>
            </a:pPr>
            <a:r>
              <a:rPr lang="en-US" sz="1800" dirty="0">
                <a:solidFill>
                  <a:prstClr val="black"/>
                </a:solidFill>
              </a:rPr>
              <a:t>Suspension = Fox 32 F-Series</a:t>
            </a:r>
          </a:p>
          <a:p>
            <a:pPr marL="259589" indent="-259589" fontAlgn="base">
              <a:spcBef>
                <a:spcPct val="0"/>
              </a:spcBef>
              <a:spcAft>
                <a:spcPct val="0"/>
              </a:spcAft>
              <a:buFont typeface="Arial" pitchFamily="34" charset="0"/>
              <a:buChar char="•"/>
            </a:pPr>
            <a:r>
              <a:rPr lang="en-US" sz="1800" dirty="0" err="1">
                <a:solidFill>
                  <a:prstClr val="black"/>
                </a:solidFill>
              </a:rPr>
              <a:t>FrameType</a:t>
            </a:r>
            <a:r>
              <a:rPr lang="en-US" sz="1800" dirty="0">
                <a:solidFill>
                  <a:prstClr val="black"/>
                </a:solidFill>
              </a:rPr>
              <a:t> = </a:t>
            </a:r>
            <a:r>
              <a:rPr lang="en-US" sz="1800" dirty="0" err="1">
                <a:solidFill>
                  <a:prstClr val="black"/>
                </a:solidFill>
              </a:rPr>
              <a:t>Aluminium</a:t>
            </a:r>
            <a:endParaRPr lang="en-US" sz="1800" dirty="0">
              <a:solidFill>
                <a:prstClr val="black"/>
              </a:solidFill>
            </a:endParaRPr>
          </a:p>
          <a:p>
            <a:pPr marL="259589" indent="-259589" fontAlgn="base">
              <a:spcBef>
                <a:spcPct val="0"/>
              </a:spcBef>
              <a:spcAft>
                <a:spcPct val="0"/>
              </a:spcAft>
              <a:buFont typeface="Arial" pitchFamily="34" charset="0"/>
              <a:buChar char="•"/>
            </a:pPr>
            <a:r>
              <a:rPr lang="en-US" sz="1800" dirty="0">
                <a:solidFill>
                  <a:prstClr val="black"/>
                </a:solidFill>
              </a:rPr>
              <a:t>Saddle = </a:t>
            </a:r>
            <a:r>
              <a:rPr lang="en-US" sz="1800" dirty="0" err="1">
                <a:solidFill>
                  <a:prstClr val="black"/>
                </a:solidFill>
              </a:rPr>
              <a:t>Bontrager</a:t>
            </a:r>
            <a:r>
              <a:rPr lang="en-US" sz="1800" dirty="0">
                <a:solidFill>
                  <a:prstClr val="black"/>
                </a:solidFill>
              </a:rPr>
              <a:t> SSR</a:t>
            </a:r>
          </a:p>
          <a:p>
            <a:pPr marL="259589" indent="-259589" fontAlgn="base">
              <a:spcBef>
                <a:spcPct val="0"/>
              </a:spcBef>
              <a:spcAft>
                <a:spcPct val="0"/>
              </a:spcAft>
              <a:buFont typeface="Arial" pitchFamily="34" charset="0"/>
              <a:buChar char="•"/>
            </a:pPr>
            <a:r>
              <a:rPr lang="en-US" sz="1800" dirty="0">
                <a:solidFill>
                  <a:prstClr val="black"/>
                </a:solidFill>
              </a:rPr>
              <a:t>Mountain Accessories = Fork and shock sag meter</a:t>
            </a:r>
          </a:p>
          <a:p>
            <a:pPr marL="259589" indent="-259589" fontAlgn="base">
              <a:spcBef>
                <a:spcPct val="0"/>
              </a:spcBef>
              <a:spcAft>
                <a:spcPct val="0"/>
              </a:spcAft>
              <a:buFont typeface="Arial" pitchFamily="34" charset="0"/>
              <a:buChar char="•"/>
            </a:pPr>
            <a:r>
              <a:rPr lang="en-US" sz="1800" dirty="0">
                <a:solidFill>
                  <a:prstClr val="black"/>
                </a:solidFill>
              </a:rPr>
              <a:t>Mountain Accessories = Water Bottle</a:t>
            </a:r>
          </a:p>
          <a:p>
            <a:pPr marL="259589" indent="-259589" fontAlgn="base">
              <a:spcBef>
                <a:spcPct val="0"/>
              </a:spcBef>
              <a:spcAft>
                <a:spcPct val="0"/>
              </a:spcAft>
              <a:buFont typeface="Arial" pitchFamily="34" charset="0"/>
              <a:buChar char="•"/>
            </a:pPr>
            <a:r>
              <a:rPr lang="en-US" sz="1800" dirty="0">
                <a:solidFill>
                  <a:prstClr val="black"/>
                </a:solidFill>
              </a:rPr>
              <a:t>Review = A great bike for off road. Smooth ride over the bumps</a:t>
            </a:r>
          </a:p>
          <a:p>
            <a:pPr marL="259589" indent="-259589" fontAlgn="base">
              <a:spcBef>
                <a:spcPct val="0"/>
              </a:spcBef>
              <a:spcAft>
                <a:spcPct val="0"/>
              </a:spcAft>
              <a:buFont typeface="Arial" pitchFamily="34" charset="0"/>
              <a:buChar char="•"/>
            </a:pPr>
            <a:r>
              <a:rPr lang="en-US" sz="1800" b="1" dirty="0" err="1">
                <a:solidFill>
                  <a:srgbClr val="FF0000"/>
                </a:solidFill>
              </a:rPr>
              <a:t>ReviewSentiment</a:t>
            </a:r>
            <a:r>
              <a:rPr lang="en-US" sz="1800" b="1" dirty="0">
                <a:solidFill>
                  <a:srgbClr val="FF0000"/>
                </a:solidFill>
              </a:rPr>
              <a:t> = Positive</a:t>
            </a:r>
          </a:p>
          <a:p>
            <a:pPr marL="259589" indent="-259589" fontAlgn="base">
              <a:spcBef>
                <a:spcPct val="0"/>
              </a:spcBef>
              <a:spcAft>
                <a:spcPct val="0"/>
              </a:spcAft>
              <a:buFont typeface="Arial" pitchFamily="34" charset="0"/>
              <a:buChar char="•"/>
            </a:pPr>
            <a:r>
              <a:rPr lang="en-US" sz="1800" b="1" dirty="0" err="1">
                <a:solidFill>
                  <a:srgbClr val="FF0000"/>
                </a:solidFill>
              </a:rPr>
              <a:t>ReviewTerm</a:t>
            </a:r>
            <a:r>
              <a:rPr lang="en-US" sz="1800" b="1" dirty="0">
                <a:solidFill>
                  <a:srgbClr val="FF0000"/>
                </a:solidFill>
              </a:rPr>
              <a:t> = Great</a:t>
            </a:r>
          </a:p>
          <a:p>
            <a:pPr marL="259589" indent="-259589" fontAlgn="base">
              <a:spcBef>
                <a:spcPct val="0"/>
              </a:spcBef>
              <a:spcAft>
                <a:spcPct val="0"/>
              </a:spcAft>
              <a:buFont typeface="Arial" pitchFamily="34" charset="0"/>
              <a:buChar char="•"/>
            </a:pPr>
            <a:r>
              <a:rPr lang="en-US" sz="1800" b="1" dirty="0" err="1">
                <a:solidFill>
                  <a:srgbClr val="FF0000"/>
                </a:solidFill>
              </a:rPr>
              <a:t>ReviewTerm</a:t>
            </a:r>
            <a:r>
              <a:rPr lang="en-US" sz="1800" b="1" dirty="0">
                <a:solidFill>
                  <a:srgbClr val="FF0000"/>
                </a:solidFill>
              </a:rPr>
              <a:t> = Off Road</a:t>
            </a:r>
          </a:p>
          <a:p>
            <a:pPr marL="259589" indent="-259589" fontAlgn="base">
              <a:spcBef>
                <a:spcPct val="0"/>
              </a:spcBef>
              <a:spcAft>
                <a:spcPct val="0"/>
              </a:spcAft>
              <a:buFont typeface="Arial" pitchFamily="34" charset="0"/>
              <a:buChar char="•"/>
            </a:pPr>
            <a:r>
              <a:rPr lang="en-US" sz="1800" b="1" dirty="0" err="1">
                <a:solidFill>
                  <a:srgbClr val="FF0000"/>
                </a:solidFill>
              </a:rPr>
              <a:t>ReviewTerm</a:t>
            </a:r>
            <a:r>
              <a:rPr lang="en-US" sz="1800" b="1" dirty="0">
                <a:solidFill>
                  <a:srgbClr val="FF0000"/>
                </a:solidFill>
              </a:rPr>
              <a:t> = Smooth</a:t>
            </a:r>
          </a:p>
          <a:p>
            <a:pPr marL="259589" indent="-259589" fontAlgn="base">
              <a:spcBef>
                <a:spcPct val="0"/>
              </a:spcBef>
              <a:spcAft>
                <a:spcPct val="0"/>
              </a:spcAft>
              <a:buFont typeface="Arial" pitchFamily="34" charset="0"/>
              <a:buChar char="•"/>
            </a:pPr>
            <a:r>
              <a:rPr lang="en-US" sz="1800" b="1" dirty="0" err="1">
                <a:solidFill>
                  <a:srgbClr val="FF0000"/>
                </a:solidFill>
              </a:rPr>
              <a:t>ReviewTerm</a:t>
            </a:r>
            <a:r>
              <a:rPr lang="en-US" sz="1800" b="1" dirty="0">
                <a:solidFill>
                  <a:srgbClr val="FF0000"/>
                </a:solidFill>
              </a:rPr>
              <a:t> = Bumps</a:t>
            </a:r>
          </a:p>
        </p:txBody>
      </p:sp>
      <p:sp>
        <p:nvSpPr>
          <p:cNvPr id="4" name="Rounded Rectangle 3"/>
          <p:cNvSpPr/>
          <p:nvPr/>
        </p:nvSpPr>
        <p:spPr>
          <a:xfrm>
            <a:off x="10675263" y="7737192"/>
            <a:ext cx="7242630" cy="4310747"/>
          </a:xfrm>
          <a:prstGeom prst="roundRect">
            <a:avLst>
              <a:gd name="adj" fmla="val 6667"/>
            </a:avLst>
          </a:prstGeom>
          <a:solidFill>
            <a:schemeClr val="bg1">
              <a:lumMod val="85000"/>
            </a:schemeClr>
          </a:soli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4826" tIns="102413" rIns="204826" bIns="102413" rtlCol="0" anchor="t" anchorCtr="0"/>
          <a:lstStyle/>
          <a:p>
            <a:pPr marL="259589" indent="-259589" fontAlgn="base">
              <a:spcBef>
                <a:spcPct val="0"/>
              </a:spcBef>
              <a:spcAft>
                <a:spcPct val="0"/>
              </a:spcAft>
              <a:buFont typeface="Arial" pitchFamily="34" charset="0"/>
              <a:buChar char="•"/>
            </a:pPr>
            <a:r>
              <a:rPr lang="en-US" sz="1800" dirty="0" err="1">
                <a:solidFill>
                  <a:prstClr val="black"/>
                </a:solidFill>
              </a:rPr>
              <a:t>TxnID</a:t>
            </a:r>
            <a:r>
              <a:rPr lang="en-US" sz="1800" dirty="0">
                <a:solidFill>
                  <a:prstClr val="black"/>
                </a:solidFill>
              </a:rPr>
              <a:t> = 12325</a:t>
            </a:r>
          </a:p>
          <a:p>
            <a:pPr marL="259589" indent="-259589" fontAlgn="base">
              <a:spcBef>
                <a:spcPct val="0"/>
              </a:spcBef>
              <a:spcAft>
                <a:spcPct val="0"/>
              </a:spcAft>
              <a:buFont typeface="Arial" pitchFamily="34" charset="0"/>
              <a:buChar char="•"/>
            </a:pPr>
            <a:r>
              <a:rPr lang="en-US" sz="1800" dirty="0" err="1">
                <a:solidFill>
                  <a:prstClr val="black"/>
                </a:solidFill>
              </a:rPr>
              <a:t>ProductID</a:t>
            </a:r>
            <a:r>
              <a:rPr lang="en-US" sz="1800" dirty="0">
                <a:solidFill>
                  <a:prstClr val="black"/>
                </a:solidFill>
              </a:rPr>
              <a:t> = 507</a:t>
            </a:r>
          </a:p>
          <a:p>
            <a:pPr marL="259589" indent="-259589" fontAlgn="base">
              <a:spcBef>
                <a:spcPct val="0"/>
              </a:spcBef>
              <a:spcAft>
                <a:spcPct val="0"/>
              </a:spcAft>
              <a:buFont typeface="Arial" pitchFamily="34" charset="0"/>
              <a:buChar char="•"/>
            </a:pPr>
            <a:r>
              <a:rPr lang="en-US" sz="1800" dirty="0">
                <a:solidFill>
                  <a:prstClr val="black"/>
                </a:solidFill>
              </a:rPr>
              <a:t>Category = Road Bike</a:t>
            </a:r>
          </a:p>
          <a:p>
            <a:pPr marL="259589" indent="-259589" fontAlgn="base">
              <a:spcBef>
                <a:spcPct val="0"/>
              </a:spcBef>
              <a:spcAft>
                <a:spcPct val="0"/>
              </a:spcAft>
              <a:buFont typeface="Arial" pitchFamily="34" charset="0"/>
              <a:buChar char="•"/>
            </a:pPr>
            <a:r>
              <a:rPr lang="en-US" sz="1800" dirty="0">
                <a:solidFill>
                  <a:prstClr val="black"/>
                </a:solidFill>
              </a:rPr>
              <a:t>Amount = $1399.49</a:t>
            </a:r>
          </a:p>
          <a:p>
            <a:pPr marL="259589" indent="-259589" fontAlgn="base">
              <a:spcBef>
                <a:spcPct val="0"/>
              </a:spcBef>
              <a:spcAft>
                <a:spcPct val="0"/>
              </a:spcAft>
              <a:buFont typeface="Arial" pitchFamily="34" charset="0"/>
              <a:buChar char="•"/>
            </a:pPr>
            <a:r>
              <a:rPr lang="en-US" sz="1800" dirty="0">
                <a:solidFill>
                  <a:prstClr val="black"/>
                </a:solidFill>
              </a:rPr>
              <a:t>Weight = 20lb.</a:t>
            </a:r>
          </a:p>
          <a:p>
            <a:pPr marL="259589" indent="-259589" fontAlgn="base">
              <a:spcBef>
                <a:spcPct val="0"/>
              </a:spcBef>
              <a:spcAft>
                <a:spcPct val="0"/>
              </a:spcAft>
              <a:buFont typeface="Arial" pitchFamily="34" charset="0"/>
              <a:buChar char="•"/>
            </a:pPr>
            <a:r>
              <a:rPr lang="en-US" sz="1800" dirty="0" err="1">
                <a:solidFill>
                  <a:prstClr val="black"/>
                </a:solidFill>
              </a:rPr>
              <a:t>FrameType</a:t>
            </a:r>
            <a:r>
              <a:rPr lang="en-US" sz="1800" dirty="0">
                <a:solidFill>
                  <a:prstClr val="black"/>
                </a:solidFill>
              </a:rPr>
              <a:t> = Composite</a:t>
            </a:r>
          </a:p>
          <a:p>
            <a:pPr marL="259589" indent="-259589" fontAlgn="base">
              <a:spcBef>
                <a:spcPct val="0"/>
              </a:spcBef>
              <a:spcAft>
                <a:spcPct val="0"/>
              </a:spcAft>
              <a:buFont typeface="Arial" pitchFamily="34" charset="0"/>
              <a:buChar char="•"/>
            </a:pPr>
            <a:r>
              <a:rPr lang="en-US" sz="1800" dirty="0">
                <a:solidFill>
                  <a:prstClr val="black"/>
                </a:solidFill>
              </a:rPr>
              <a:t>Saddle = </a:t>
            </a:r>
            <a:r>
              <a:rPr lang="en-US" sz="1800" dirty="0" err="1">
                <a:solidFill>
                  <a:prstClr val="black"/>
                </a:solidFill>
              </a:rPr>
              <a:t>Bontrager</a:t>
            </a:r>
            <a:r>
              <a:rPr lang="en-US" sz="1800" dirty="0">
                <a:solidFill>
                  <a:prstClr val="black"/>
                </a:solidFill>
              </a:rPr>
              <a:t> Race</a:t>
            </a:r>
          </a:p>
          <a:p>
            <a:pPr marL="259589" indent="-259589" fontAlgn="base">
              <a:spcBef>
                <a:spcPct val="0"/>
              </a:spcBef>
              <a:spcAft>
                <a:spcPct val="0"/>
              </a:spcAft>
              <a:buFont typeface="Arial" pitchFamily="34" charset="0"/>
              <a:buChar char="•"/>
            </a:pPr>
            <a:r>
              <a:rPr lang="en-US" sz="1800" dirty="0">
                <a:solidFill>
                  <a:prstClr val="black"/>
                </a:solidFill>
              </a:rPr>
              <a:t>Review = Disappointing for the price. The frame feels heavier than I expected.</a:t>
            </a:r>
          </a:p>
          <a:p>
            <a:pPr marL="259589" indent="-259589" fontAlgn="base">
              <a:spcBef>
                <a:spcPct val="0"/>
              </a:spcBef>
              <a:spcAft>
                <a:spcPct val="0"/>
              </a:spcAft>
              <a:buFont typeface="Arial" pitchFamily="34" charset="0"/>
              <a:buChar char="•"/>
            </a:pPr>
            <a:r>
              <a:rPr lang="en-US" sz="1800" b="1" dirty="0" err="1">
                <a:solidFill>
                  <a:srgbClr val="FF0000"/>
                </a:solidFill>
              </a:rPr>
              <a:t>ReviewSentiment</a:t>
            </a:r>
            <a:r>
              <a:rPr lang="en-US" sz="1800" b="1" dirty="0">
                <a:solidFill>
                  <a:srgbClr val="FF0000"/>
                </a:solidFill>
              </a:rPr>
              <a:t> = Negative</a:t>
            </a:r>
          </a:p>
          <a:p>
            <a:pPr marL="259589" indent="-259589" fontAlgn="base">
              <a:spcBef>
                <a:spcPct val="0"/>
              </a:spcBef>
              <a:spcAft>
                <a:spcPct val="0"/>
              </a:spcAft>
              <a:buFont typeface="Arial" pitchFamily="34" charset="0"/>
              <a:buChar char="•"/>
            </a:pPr>
            <a:r>
              <a:rPr lang="en-US" sz="1800" b="1" dirty="0" err="1">
                <a:solidFill>
                  <a:srgbClr val="FF0000"/>
                </a:solidFill>
              </a:rPr>
              <a:t>ReviewTerm</a:t>
            </a:r>
            <a:r>
              <a:rPr lang="en-US" sz="1800" b="1" dirty="0">
                <a:solidFill>
                  <a:srgbClr val="FF0000"/>
                </a:solidFill>
              </a:rPr>
              <a:t> = Disappointing</a:t>
            </a:r>
          </a:p>
          <a:p>
            <a:pPr marL="259589" indent="-259589" fontAlgn="base">
              <a:spcBef>
                <a:spcPct val="0"/>
              </a:spcBef>
              <a:spcAft>
                <a:spcPct val="0"/>
              </a:spcAft>
              <a:buFont typeface="Arial" pitchFamily="34" charset="0"/>
              <a:buChar char="•"/>
            </a:pPr>
            <a:r>
              <a:rPr lang="en-US" sz="1800" b="1" dirty="0" err="1">
                <a:solidFill>
                  <a:srgbClr val="FF0000"/>
                </a:solidFill>
              </a:rPr>
              <a:t>ReviewTerm</a:t>
            </a:r>
            <a:r>
              <a:rPr lang="en-US" sz="1800" b="1" dirty="0">
                <a:solidFill>
                  <a:srgbClr val="FF0000"/>
                </a:solidFill>
              </a:rPr>
              <a:t> = Price</a:t>
            </a:r>
          </a:p>
          <a:p>
            <a:pPr marL="259589" indent="-259589" fontAlgn="base">
              <a:spcBef>
                <a:spcPct val="0"/>
              </a:spcBef>
              <a:spcAft>
                <a:spcPct val="0"/>
              </a:spcAft>
              <a:buFont typeface="Arial" pitchFamily="34" charset="0"/>
              <a:buChar char="•"/>
            </a:pPr>
            <a:r>
              <a:rPr lang="en-US" sz="1800" b="1" dirty="0" err="1">
                <a:solidFill>
                  <a:srgbClr val="FF0000"/>
                </a:solidFill>
              </a:rPr>
              <a:t>ReviewTerm</a:t>
            </a:r>
            <a:r>
              <a:rPr lang="en-US" sz="1800" b="1" dirty="0">
                <a:solidFill>
                  <a:srgbClr val="FF0000"/>
                </a:solidFill>
              </a:rPr>
              <a:t> = Heavier</a:t>
            </a:r>
          </a:p>
        </p:txBody>
      </p:sp>
      <p:sp>
        <p:nvSpPr>
          <p:cNvPr id="28" name="TextBox 27"/>
          <p:cNvSpPr txBox="1"/>
          <p:nvPr/>
        </p:nvSpPr>
        <p:spPr>
          <a:xfrm>
            <a:off x="8621490" y="10929255"/>
            <a:ext cx="413717" cy="760824"/>
          </a:xfrm>
          <a:prstGeom prst="rect">
            <a:avLst/>
          </a:prstGeom>
          <a:noFill/>
        </p:spPr>
        <p:txBody>
          <a:bodyPr wrap="none" lIns="204826" tIns="102413" rIns="204826" bIns="102413" rtlCol="0">
            <a:spAutoFit/>
          </a:bodyPr>
          <a:lstStyle/>
          <a:p>
            <a:pPr fontAlgn="base">
              <a:spcBef>
                <a:spcPct val="0"/>
              </a:spcBef>
              <a:spcAft>
                <a:spcPct val="0"/>
              </a:spcAft>
            </a:pPr>
            <a:endParaRPr lang="en-US" dirty="0">
              <a:solidFill>
                <a:prstClr val="black"/>
              </a:solidFill>
              <a:ea typeface="ＭＳ Ｐゴシック" charset="-128"/>
            </a:endParaRPr>
          </a:p>
        </p:txBody>
      </p:sp>
      <p:sp>
        <p:nvSpPr>
          <p:cNvPr id="8" name="Title 7"/>
          <p:cNvSpPr>
            <a:spLocks noGrp="1"/>
          </p:cNvSpPr>
          <p:nvPr>
            <p:ph type="title"/>
          </p:nvPr>
        </p:nvSpPr>
        <p:spPr>
          <a:xfrm>
            <a:off x="1587020" y="0"/>
            <a:ext cx="15712440" cy="2186498"/>
          </a:xfrm>
        </p:spPr>
        <p:txBody>
          <a:bodyPr>
            <a:normAutofit fontScale="90000"/>
          </a:bodyPr>
          <a:lstStyle/>
          <a:p>
            <a:r>
              <a:rPr lang="ru-RU" sz="6700" dirty="0" smtClean="0"/>
              <a:t>Обогащение (</a:t>
            </a:r>
            <a:r>
              <a:rPr lang="en-US" sz="6700" dirty="0" smtClean="0"/>
              <a:t>Enrichment)</a:t>
            </a:r>
            <a:r>
              <a:rPr lang="en-US" dirty="0" smtClean="0"/>
              <a:t/>
            </a:r>
            <a:br>
              <a:rPr lang="en-US" dirty="0" smtClean="0"/>
            </a:br>
            <a:r>
              <a:rPr lang="ru-RU" i="1" dirty="0" smtClean="0">
                <a:solidFill>
                  <a:schemeClr val="tx2"/>
                </a:solidFill>
              </a:rPr>
              <a:t>Добавление в модель новой информации, которых «не было» в источнике</a:t>
            </a:r>
            <a:endParaRPr lang="en-US" i="1" dirty="0">
              <a:solidFill>
                <a:schemeClr val="tx2"/>
              </a:solidFill>
            </a:endParaRPr>
          </a:p>
        </p:txBody>
      </p:sp>
    </p:spTree>
    <p:extLst>
      <p:ext uri="{BB962C8B-B14F-4D97-AF65-F5344CB8AC3E}">
        <p14:creationId xmlns:p14="http://schemas.microsoft.com/office/powerpoint/2010/main" xmlns="" val="2753032125"/>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План</a:t>
            </a:r>
            <a:endParaRPr lang="en-US" dirty="0"/>
          </a:p>
        </p:txBody>
      </p:sp>
      <p:sp>
        <p:nvSpPr>
          <p:cNvPr id="4" name="Content Placeholder 3"/>
          <p:cNvSpPr>
            <a:spLocks noGrp="1"/>
          </p:cNvSpPr>
          <p:nvPr>
            <p:ph idx="1"/>
          </p:nvPr>
        </p:nvSpPr>
        <p:spPr/>
        <p:txBody>
          <a:bodyPr/>
          <a:lstStyle/>
          <a:p>
            <a:r>
              <a:rPr lang="ru-RU" dirty="0" smtClean="0"/>
              <a:t>Платформа </a:t>
            </a:r>
            <a:r>
              <a:rPr lang="en-US" dirty="0" smtClean="0"/>
              <a:t>Oracle </a:t>
            </a:r>
            <a:r>
              <a:rPr lang="ru-RU" dirty="0" smtClean="0"/>
              <a:t>для Больших Данных </a:t>
            </a:r>
          </a:p>
          <a:p>
            <a:r>
              <a:rPr lang="ru-RU" dirty="0" smtClean="0"/>
              <a:t>Аналитическая </a:t>
            </a:r>
            <a:r>
              <a:rPr lang="en-US" dirty="0" smtClean="0"/>
              <a:t>in-memory </a:t>
            </a:r>
            <a:r>
              <a:rPr lang="ru-RU" dirty="0" smtClean="0"/>
              <a:t>машина </a:t>
            </a:r>
            <a:r>
              <a:rPr lang="en-US" dirty="0" smtClean="0"/>
              <a:t>Oracle </a:t>
            </a:r>
            <a:r>
              <a:rPr lang="en-US" dirty="0" err="1" smtClean="0"/>
              <a:t>Exalytics</a:t>
            </a:r>
            <a:endParaRPr lang="en-US" dirty="0" smtClean="0"/>
          </a:p>
          <a:p>
            <a:r>
              <a:rPr lang="ru-RU" dirty="0" smtClean="0"/>
              <a:t>От бизнес-анализа к исследованию данных – </a:t>
            </a:r>
            <a:r>
              <a:rPr lang="en-US" dirty="0" smtClean="0"/>
              <a:t>Oracle </a:t>
            </a:r>
            <a:r>
              <a:rPr lang="en-US" dirty="0" err="1" smtClean="0"/>
              <a:t>Endeca</a:t>
            </a:r>
            <a:r>
              <a:rPr lang="en-US" dirty="0" smtClean="0"/>
              <a:t> Information Discovery</a:t>
            </a:r>
          </a:p>
          <a:p>
            <a:r>
              <a:rPr lang="ru-RU" b="1" dirty="0" smtClean="0">
                <a:solidFill>
                  <a:schemeClr val="tx2"/>
                </a:solidFill>
              </a:rPr>
              <a:t>Встроенная аналитика  для статистических исследований – </a:t>
            </a:r>
            <a:r>
              <a:rPr lang="en-US" b="1" dirty="0" smtClean="0">
                <a:solidFill>
                  <a:schemeClr val="tx2"/>
                </a:solidFill>
              </a:rPr>
              <a:t>Oracle R Enterprise</a:t>
            </a:r>
          </a:p>
          <a:p>
            <a:endParaRPr lang="en-US" dirty="0"/>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020" y="395416"/>
            <a:ext cx="15712440" cy="1741654"/>
          </a:xfrm>
        </p:spPr>
        <p:txBody>
          <a:bodyPr>
            <a:normAutofit fontScale="90000"/>
          </a:bodyPr>
          <a:lstStyle/>
          <a:p>
            <a:r>
              <a:rPr lang="ru-RU" dirty="0" smtClean="0"/>
              <a:t>Oracle Advanced Analytics</a:t>
            </a:r>
            <a:r>
              <a:rPr lang="en-US" dirty="0" smtClean="0"/>
              <a:t/>
            </a:r>
            <a:br>
              <a:rPr lang="en-US" dirty="0" smtClean="0"/>
            </a:br>
            <a:r>
              <a:rPr lang="ru-RU" sz="5400" i="1" dirty="0" smtClean="0">
                <a:solidFill>
                  <a:srgbClr val="FF0000"/>
                </a:solidFill>
              </a:rPr>
              <a:t>Статистические исследования и </a:t>
            </a:r>
            <a:r>
              <a:rPr lang="en-US" sz="5400" i="1" dirty="0" smtClean="0">
                <a:solidFill>
                  <a:srgbClr val="FF0000"/>
                </a:solidFill>
              </a:rPr>
              <a:t>data mining</a:t>
            </a:r>
            <a:endParaRPr lang="en-US" sz="5400" i="1" dirty="0">
              <a:solidFill>
                <a:srgbClr val="FF0000"/>
              </a:solidFill>
            </a:endParaRPr>
          </a:p>
        </p:txBody>
      </p:sp>
      <p:sp>
        <p:nvSpPr>
          <p:cNvPr id="3" name="Content Placeholder 2"/>
          <p:cNvSpPr>
            <a:spLocks noGrp="1"/>
          </p:cNvSpPr>
          <p:nvPr>
            <p:ph idx="1"/>
          </p:nvPr>
        </p:nvSpPr>
        <p:spPr>
          <a:xfrm>
            <a:off x="643237" y="3162337"/>
            <a:ext cx="16115908" cy="5631547"/>
          </a:xfrm>
        </p:spPr>
        <p:txBody>
          <a:bodyPr/>
          <a:lstStyle/>
          <a:p>
            <a:pPr algn="ctr">
              <a:buNone/>
            </a:pPr>
            <a:r>
              <a:rPr lang="ru-RU" sz="6300" dirty="0" smtClean="0"/>
              <a:t>О</a:t>
            </a:r>
            <a:r>
              <a:rPr lang="ru-RU" sz="6300" dirty="0" smtClean="0"/>
              <a:t>пция  </a:t>
            </a:r>
            <a:r>
              <a:rPr lang="ru-RU" sz="6300" dirty="0" smtClean="0"/>
              <a:t>для СУБД Oracle </a:t>
            </a:r>
            <a:r>
              <a:rPr lang="en-US" sz="6300" dirty="0" smtClean="0"/>
              <a:t>Database 11g</a:t>
            </a:r>
            <a:r>
              <a:rPr lang="ru-RU" sz="6300" dirty="0" smtClean="0"/>
              <a:t>, объединяет среду статистических исследований  </a:t>
            </a:r>
            <a:r>
              <a:rPr lang="ru-RU" sz="6300" b="1" i="1" dirty="0" smtClean="0"/>
              <a:t>Oracle R Enterprise </a:t>
            </a:r>
            <a:r>
              <a:rPr lang="ru-RU" sz="6300" dirty="0" smtClean="0"/>
              <a:t>и  </a:t>
            </a:r>
            <a:r>
              <a:rPr lang="ru-RU" sz="6300" b="1" i="1" dirty="0" smtClean="0"/>
              <a:t>Oracle Data Mining</a:t>
            </a:r>
            <a:endParaRPr lang="en-US" sz="6300" b="1" i="1" dirty="0"/>
          </a:p>
        </p:txBody>
      </p:sp>
      <p:pic>
        <p:nvPicPr>
          <p:cNvPr id="4" name="Picture 2" descr="C:\Users\stephen\Documents\Oracle, Inc\11-1532 Big Data Presentation\03. Design\04 Production\Photos&amp;Icons\Full-DataBase.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1092"/>
          <a:stretch/>
        </p:blipFill>
        <p:spPr bwMode="auto">
          <a:xfrm>
            <a:off x="13715242" y="8302737"/>
            <a:ext cx="3149600" cy="3754680"/>
          </a:xfrm>
          <a:prstGeom prst="rect">
            <a:avLst/>
          </a:prstGeom>
          <a:noFill/>
          <a:effectLst>
            <a:reflection blurRad="63500" stA="52000" endA="300" endPos="22000" dir="5400000" sy="-100000" algn="bl" rotWithShape="0"/>
          </a:effectLst>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487489" y="10301064"/>
            <a:ext cx="2429692" cy="2142309"/>
            <a:chOff x="4560" y="243"/>
            <a:chExt cx="801" cy="668"/>
          </a:xfrm>
        </p:grpSpPr>
        <p:grpSp>
          <p:nvGrpSpPr>
            <p:cNvPr id="3" name="Group 3"/>
            <p:cNvGrpSpPr>
              <a:grpSpLocks/>
            </p:cNvGrpSpPr>
            <p:nvPr/>
          </p:nvGrpSpPr>
          <p:grpSpPr bwMode="auto">
            <a:xfrm>
              <a:off x="4580" y="243"/>
              <a:ext cx="734" cy="668"/>
              <a:chOff x="1328" y="1307"/>
              <a:chExt cx="880" cy="935"/>
            </a:xfrm>
          </p:grpSpPr>
          <p:sp>
            <p:nvSpPr>
              <p:cNvPr id="3567620" name="Oval 4"/>
              <p:cNvSpPr>
                <a:spLocks noChangeArrowheads="1"/>
              </p:cNvSpPr>
              <p:nvPr/>
            </p:nvSpPr>
            <p:spPr bwMode="auto">
              <a:xfrm>
                <a:off x="1328" y="2017"/>
                <a:ext cx="880" cy="225"/>
              </a:xfrm>
              <a:prstGeom prst="ellipse">
                <a:avLst/>
              </a:prstGeom>
              <a:gradFill rotWithShape="0">
                <a:gsLst>
                  <a:gs pos="0">
                    <a:srgbClr val="FC0101"/>
                  </a:gs>
                  <a:gs pos="50000">
                    <a:srgbClr val="FC0101">
                      <a:gamma/>
                      <a:shade val="29804"/>
                      <a:invGamma/>
                    </a:srgbClr>
                  </a:gs>
                  <a:gs pos="100000">
                    <a:srgbClr val="FC0101"/>
                  </a:gs>
                </a:gsLst>
                <a:lin ang="0" scaled="1"/>
              </a:gradFill>
              <a:ln w="9525">
                <a:noFill/>
                <a:round/>
                <a:headEnd/>
                <a:tailEnd/>
              </a:ln>
              <a:effectLst/>
            </p:spPr>
            <p:txBody>
              <a:bodyPr wrap="none" anchor="ctr"/>
              <a:lstStyle/>
              <a:p>
                <a:endParaRPr lang="ru-RU"/>
              </a:p>
            </p:txBody>
          </p:sp>
          <p:sp>
            <p:nvSpPr>
              <p:cNvPr id="3567621" name="Rectangle 5"/>
              <p:cNvSpPr>
                <a:spLocks noChangeArrowheads="1"/>
              </p:cNvSpPr>
              <p:nvPr/>
            </p:nvSpPr>
            <p:spPr bwMode="auto">
              <a:xfrm>
                <a:off x="1328" y="1402"/>
                <a:ext cx="880" cy="709"/>
              </a:xfrm>
              <a:prstGeom prst="rect">
                <a:avLst/>
              </a:prstGeom>
              <a:gradFill rotWithShape="0">
                <a:gsLst>
                  <a:gs pos="0">
                    <a:srgbClr val="FC0101"/>
                  </a:gs>
                  <a:gs pos="50000">
                    <a:srgbClr val="FC0101">
                      <a:gamma/>
                      <a:shade val="29804"/>
                      <a:invGamma/>
                    </a:srgbClr>
                  </a:gs>
                  <a:gs pos="100000">
                    <a:srgbClr val="FC0101"/>
                  </a:gs>
                </a:gsLst>
                <a:lin ang="0" scaled="1"/>
              </a:gradFill>
              <a:ln w="9525">
                <a:noFill/>
                <a:miter lim="800000"/>
                <a:headEnd/>
                <a:tailEnd/>
              </a:ln>
              <a:effectLst/>
            </p:spPr>
            <p:txBody>
              <a:bodyPr wrap="none" anchor="ctr"/>
              <a:lstStyle/>
              <a:p>
                <a:endParaRPr lang="ru-RU"/>
              </a:p>
            </p:txBody>
          </p:sp>
          <p:sp>
            <p:nvSpPr>
              <p:cNvPr id="3567622" name="Oval 6"/>
              <p:cNvSpPr>
                <a:spLocks noChangeArrowheads="1"/>
              </p:cNvSpPr>
              <p:nvPr/>
            </p:nvSpPr>
            <p:spPr bwMode="auto">
              <a:xfrm>
                <a:off x="1328" y="1307"/>
                <a:ext cx="880" cy="220"/>
              </a:xfrm>
              <a:prstGeom prst="ellipse">
                <a:avLst/>
              </a:prstGeom>
              <a:gradFill rotWithShape="0">
                <a:gsLst>
                  <a:gs pos="0">
                    <a:srgbClr val="FC0101">
                      <a:gamma/>
                      <a:shade val="29804"/>
                      <a:invGamma/>
                    </a:srgbClr>
                  </a:gs>
                  <a:gs pos="50000">
                    <a:srgbClr val="FC0101"/>
                  </a:gs>
                  <a:gs pos="100000">
                    <a:srgbClr val="FC0101">
                      <a:gamma/>
                      <a:shade val="29804"/>
                      <a:invGamma/>
                    </a:srgbClr>
                  </a:gs>
                </a:gsLst>
                <a:lin ang="0" scaled="1"/>
              </a:gradFill>
              <a:ln w="9525">
                <a:noFill/>
                <a:round/>
                <a:headEnd/>
                <a:tailEnd/>
              </a:ln>
              <a:effectLst/>
            </p:spPr>
            <p:txBody>
              <a:bodyPr wrap="none" anchor="ctr"/>
              <a:lstStyle/>
              <a:p>
                <a:endParaRPr lang="ru-RU"/>
              </a:p>
            </p:txBody>
          </p:sp>
        </p:grpSp>
        <p:grpSp>
          <p:nvGrpSpPr>
            <p:cNvPr id="4" name="Group 7"/>
            <p:cNvGrpSpPr>
              <a:grpSpLocks/>
            </p:cNvGrpSpPr>
            <p:nvPr/>
          </p:nvGrpSpPr>
          <p:grpSpPr bwMode="auto">
            <a:xfrm>
              <a:off x="4560" y="448"/>
              <a:ext cx="801" cy="259"/>
              <a:chOff x="3552" y="528"/>
              <a:chExt cx="801" cy="259"/>
            </a:xfrm>
          </p:grpSpPr>
          <p:sp>
            <p:nvSpPr>
              <p:cNvPr id="3567624" name="Rectangle 8"/>
              <p:cNvSpPr>
                <a:spLocks noChangeArrowheads="1"/>
              </p:cNvSpPr>
              <p:nvPr/>
            </p:nvSpPr>
            <p:spPr bwMode="auto">
              <a:xfrm>
                <a:off x="3720" y="714"/>
                <a:ext cx="63" cy="53"/>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25" name="Rectangle 9"/>
              <p:cNvSpPr>
                <a:spLocks noChangeArrowheads="1"/>
              </p:cNvSpPr>
              <p:nvPr/>
            </p:nvSpPr>
            <p:spPr bwMode="auto">
              <a:xfrm>
                <a:off x="3783" y="688"/>
                <a:ext cx="75" cy="79"/>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26" name="Rectangle 10"/>
              <p:cNvSpPr>
                <a:spLocks noChangeArrowheads="1"/>
              </p:cNvSpPr>
              <p:nvPr/>
            </p:nvSpPr>
            <p:spPr bwMode="auto">
              <a:xfrm>
                <a:off x="3858" y="610"/>
                <a:ext cx="69" cy="157"/>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27" name="Rectangle 11"/>
              <p:cNvSpPr>
                <a:spLocks noChangeArrowheads="1"/>
              </p:cNvSpPr>
              <p:nvPr/>
            </p:nvSpPr>
            <p:spPr bwMode="auto">
              <a:xfrm>
                <a:off x="3921" y="547"/>
                <a:ext cx="80" cy="220"/>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28" name="Rectangle 12"/>
              <p:cNvSpPr>
                <a:spLocks noChangeArrowheads="1"/>
              </p:cNvSpPr>
              <p:nvPr/>
            </p:nvSpPr>
            <p:spPr bwMode="auto">
              <a:xfrm>
                <a:off x="3996" y="610"/>
                <a:ext cx="69" cy="157"/>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29" name="Rectangle 13"/>
              <p:cNvSpPr>
                <a:spLocks noChangeArrowheads="1"/>
              </p:cNvSpPr>
              <p:nvPr/>
            </p:nvSpPr>
            <p:spPr bwMode="auto">
              <a:xfrm>
                <a:off x="4059" y="688"/>
                <a:ext cx="75" cy="79"/>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30" name="Rectangle 14"/>
              <p:cNvSpPr>
                <a:spLocks noChangeArrowheads="1"/>
              </p:cNvSpPr>
              <p:nvPr/>
            </p:nvSpPr>
            <p:spPr bwMode="auto">
              <a:xfrm>
                <a:off x="4134" y="714"/>
                <a:ext cx="63" cy="53"/>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31" name="Freeform 15"/>
              <p:cNvSpPr>
                <a:spLocks/>
              </p:cNvSpPr>
              <p:nvPr/>
            </p:nvSpPr>
            <p:spPr bwMode="auto">
              <a:xfrm>
                <a:off x="3552" y="528"/>
                <a:ext cx="801" cy="259"/>
              </a:xfrm>
              <a:custGeom>
                <a:avLst/>
                <a:gdLst/>
                <a:ahLst/>
                <a:cxnLst>
                  <a:cxn ang="0">
                    <a:pos x="0" y="469"/>
                  </a:cxn>
                  <a:cxn ang="0">
                    <a:pos x="353" y="362"/>
                  </a:cxn>
                  <a:cxn ang="0">
                    <a:pos x="559" y="181"/>
                  </a:cxn>
                  <a:cxn ang="0">
                    <a:pos x="632" y="41"/>
                  </a:cxn>
                  <a:cxn ang="0">
                    <a:pos x="698" y="0"/>
                  </a:cxn>
                  <a:cxn ang="0">
                    <a:pos x="764" y="41"/>
                  </a:cxn>
                  <a:cxn ang="0">
                    <a:pos x="830" y="181"/>
                  </a:cxn>
                  <a:cxn ang="0">
                    <a:pos x="1043" y="362"/>
                  </a:cxn>
                  <a:cxn ang="0">
                    <a:pos x="1364" y="452"/>
                  </a:cxn>
                </a:cxnLst>
                <a:rect l="0" t="0" r="r" b="b"/>
                <a:pathLst>
                  <a:path w="1364" h="469">
                    <a:moveTo>
                      <a:pt x="0" y="469"/>
                    </a:moveTo>
                    <a:cubicBezTo>
                      <a:pt x="130" y="439"/>
                      <a:pt x="260" y="410"/>
                      <a:pt x="353" y="362"/>
                    </a:cubicBezTo>
                    <a:cubicBezTo>
                      <a:pt x="446" y="314"/>
                      <a:pt x="513" y="234"/>
                      <a:pt x="559" y="181"/>
                    </a:cubicBezTo>
                    <a:cubicBezTo>
                      <a:pt x="605" y="128"/>
                      <a:pt x="609" y="71"/>
                      <a:pt x="632" y="41"/>
                    </a:cubicBezTo>
                    <a:cubicBezTo>
                      <a:pt x="655" y="11"/>
                      <a:pt x="676" y="0"/>
                      <a:pt x="698" y="0"/>
                    </a:cubicBezTo>
                    <a:cubicBezTo>
                      <a:pt x="720" y="0"/>
                      <a:pt x="742" y="11"/>
                      <a:pt x="764" y="41"/>
                    </a:cubicBezTo>
                    <a:cubicBezTo>
                      <a:pt x="786" y="71"/>
                      <a:pt x="784" y="128"/>
                      <a:pt x="830" y="181"/>
                    </a:cubicBezTo>
                    <a:cubicBezTo>
                      <a:pt x="876" y="234"/>
                      <a:pt x="954" y="317"/>
                      <a:pt x="1043" y="362"/>
                    </a:cubicBezTo>
                    <a:cubicBezTo>
                      <a:pt x="1132" y="407"/>
                      <a:pt x="1306" y="437"/>
                      <a:pt x="1364" y="452"/>
                    </a:cubicBezTo>
                  </a:path>
                </a:pathLst>
              </a:custGeom>
              <a:noFill/>
              <a:ln w="28575" cap="flat" cmpd="sng">
                <a:solidFill>
                  <a:schemeClr val="tx1"/>
                </a:solidFill>
                <a:prstDash val="solid"/>
                <a:round/>
                <a:headEnd type="none" w="sm" len="sm"/>
                <a:tailEnd type="none" w="sm" len="sm"/>
              </a:ln>
              <a:effectLst/>
            </p:spPr>
            <p:txBody>
              <a:bodyPr wrap="none" anchor="ctr"/>
              <a:lstStyle/>
              <a:p>
                <a:endParaRPr lang="ru-RU"/>
              </a:p>
            </p:txBody>
          </p:sp>
        </p:grpSp>
      </p:grpSp>
      <p:sp>
        <p:nvSpPr>
          <p:cNvPr id="3567632" name="Rectangle 16"/>
          <p:cNvSpPr>
            <a:spLocks noGrp="1" noChangeArrowheads="1"/>
          </p:cNvSpPr>
          <p:nvPr>
            <p:ph type="body" sz="half" idx="1"/>
          </p:nvPr>
        </p:nvSpPr>
        <p:spPr>
          <a:xfrm>
            <a:off x="543011" y="2176110"/>
            <a:ext cx="7670800" cy="9080437"/>
          </a:xfrm>
          <a:noFill/>
        </p:spPr>
        <p:txBody>
          <a:bodyPr>
            <a:normAutofit fontScale="92500" lnSpcReduction="10000"/>
          </a:bodyPr>
          <a:lstStyle/>
          <a:p>
            <a:pPr marL="355578" indent="-355578">
              <a:lnSpc>
                <a:spcPct val="90000"/>
              </a:lnSpc>
              <a:buNone/>
            </a:pPr>
            <a:r>
              <a:rPr lang="ru-RU" b="1" i="1" dirty="0" smtClean="0">
                <a:solidFill>
                  <a:schemeClr val="tx2"/>
                </a:solidFill>
              </a:rPr>
              <a:t>   </a:t>
            </a:r>
            <a:r>
              <a:rPr lang="ru-RU" sz="5200" b="1" i="1" u="sng" dirty="0" smtClean="0">
                <a:solidFill>
                  <a:schemeClr val="tx2"/>
                </a:solidFill>
              </a:rPr>
              <a:t>Аналитические и статистические функции</a:t>
            </a:r>
          </a:p>
          <a:p>
            <a:pPr marL="355578" indent="-355578">
              <a:lnSpc>
                <a:spcPct val="90000"/>
              </a:lnSpc>
            </a:pPr>
            <a:r>
              <a:rPr lang="ru-RU" sz="5200" dirty="0" smtClean="0"/>
              <a:t>Функции </a:t>
            </a:r>
            <a:r>
              <a:rPr lang="ru-RU" sz="5200" dirty="0"/>
              <a:t>ранжирова</a:t>
            </a:r>
            <a:r>
              <a:rPr lang="ru-RU" sz="4700" dirty="0"/>
              <a:t>ния</a:t>
            </a:r>
            <a:endParaRPr lang="en-US" sz="4700" dirty="0"/>
          </a:p>
          <a:p>
            <a:pPr marL="355578" indent="-355578">
              <a:lnSpc>
                <a:spcPct val="90000"/>
              </a:lnSpc>
            </a:pPr>
            <a:r>
              <a:rPr lang="ru-RU" sz="4700" b="1" dirty="0" smtClean="0"/>
              <a:t>Агрегирование</a:t>
            </a:r>
            <a:endParaRPr lang="ru-RU" sz="4700" b="1" dirty="0"/>
          </a:p>
          <a:p>
            <a:pPr marL="355578" indent="-355578">
              <a:lnSpc>
                <a:spcPct val="90000"/>
              </a:lnSpc>
            </a:pPr>
            <a:r>
              <a:rPr lang="ru-RU" sz="4700" b="1" dirty="0" smtClean="0"/>
              <a:t>Сравнение </a:t>
            </a:r>
            <a:r>
              <a:rPr lang="ru-RU" sz="4700" b="1" dirty="0"/>
              <a:t>с предыдущими периодами</a:t>
            </a:r>
            <a:endParaRPr lang="en-US" sz="4700" b="1" dirty="0"/>
          </a:p>
          <a:p>
            <a:pPr marL="355578" indent="-355578">
              <a:lnSpc>
                <a:spcPct val="90000"/>
              </a:lnSpc>
              <a:buClr>
                <a:schemeClr val="hlink"/>
              </a:buClr>
            </a:pPr>
            <a:r>
              <a:rPr lang="ru-RU" sz="4700" b="1" dirty="0" smtClean="0"/>
              <a:t>Линейная регрессия</a:t>
            </a:r>
          </a:p>
          <a:p>
            <a:pPr marL="355578" indent="-355578">
              <a:lnSpc>
                <a:spcPct val="90000"/>
              </a:lnSpc>
              <a:buClr>
                <a:schemeClr val="hlink"/>
              </a:buClr>
            </a:pPr>
            <a:r>
              <a:rPr lang="ru-RU" sz="4700" b="1" dirty="0" smtClean="0"/>
              <a:t>Корреляции</a:t>
            </a:r>
          </a:p>
          <a:p>
            <a:pPr marL="355578" indent="-355578">
              <a:lnSpc>
                <a:spcPct val="90000"/>
              </a:lnSpc>
              <a:buClr>
                <a:schemeClr val="hlink"/>
              </a:buClr>
            </a:pPr>
            <a:r>
              <a:rPr lang="ru-RU" sz="4700" b="1" dirty="0" smtClean="0"/>
              <a:t>Базовая статистика</a:t>
            </a:r>
          </a:p>
          <a:p>
            <a:pPr marL="355578" indent="-355578">
              <a:lnSpc>
                <a:spcPct val="90000"/>
              </a:lnSpc>
              <a:buClr>
                <a:schemeClr val="hlink"/>
              </a:buClr>
            </a:pPr>
            <a:r>
              <a:rPr lang="ru-RU" sz="4700" b="1" dirty="0" smtClean="0"/>
              <a:t>Проверка гипотез</a:t>
            </a:r>
          </a:p>
          <a:p>
            <a:pPr marL="355578" indent="-355578">
              <a:lnSpc>
                <a:spcPct val="90000"/>
              </a:lnSpc>
              <a:buClr>
                <a:schemeClr val="hlink"/>
              </a:buClr>
            </a:pPr>
            <a:r>
              <a:rPr lang="ru-RU" sz="4700" b="1" dirty="0" smtClean="0"/>
              <a:t>Подбор распределений</a:t>
            </a:r>
            <a:endParaRPr lang="en-US" sz="4700" b="1" dirty="0"/>
          </a:p>
        </p:txBody>
      </p:sp>
      <p:sp>
        <p:nvSpPr>
          <p:cNvPr id="3567634" name="Rectangle 18"/>
          <p:cNvSpPr>
            <a:spLocks noGrp="1" noChangeArrowheads="1"/>
          </p:cNvSpPr>
          <p:nvPr>
            <p:ph type="title"/>
          </p:nvPr>
        </p:nvSpPr>
        <p:spPr>
          <a:xfrm>
            <a:off x="1645588" y="345989"/>
            <a:ext cx="15567026" cy="1828186"/>
          </a:xfrm>
          <a:noFill/>
          <a:ln/>
        </p:spPr>
        <p:txBody>
          <a:bodyPr>
            <a:normAutofit/>
          </a:bodyPr>
          <a:lstStyle/>
          <a:p>
            <a:r>
              <a:rPr lang="ru-RU" sz="6700" dirty="0" smtClean="0"/>
              <a:t>Статистика </a:t>
            </a:r>
            <a:r>
              <a:rPr lang="en-US" sz="6700" dirty="0" smtClean="0"/>
              <a:t>&amp; Data Mining</a:t>
            </a:r>
            <a:r>
              <a:rPr lang="ru-RU" sz="6700" dirty="0" smtClean="0"/>
              <a:t> в </a:t>
            </a:r>
            <a:r>
              <a:rPr lang="en-US" sz="6700" dirty="0" smtClean="0"/>
              <a:t>Oracle</a:t>
            </a:r>
            <a:r>
              <a:rPr lang="en-US" sz="5600" dirty="0" smtClean="0"/>
              <a:t/>
            </a:r>
            <a:br>
              <a:rPr lang="en-US" sz="5600" dirty="0" smtClean="0"/>
            </a:br>
            <a:r>
              <a:rPr lang="ru-RU" i="1" dirty="0" smtClean="0">
                <a:solidFill>
                  <a:schemeClr val="tx2"/>
                </a:solidFill>
              </a:rPr>
              <a:t>Встроенная </a:t>
            </a:r>
            <a:r>
              <a:rPr lang="ru-RU" i="1" dirty="0">
                <a:solidFill>
                  <a:schemeClr val="tx2"/>
                </a:solidFill>
              </a:rPr>
              <a:t>в базу </a:t>
            </a:r>
            <a:r>
              <a:rPr lang="ru-RU" i="1" dirty="0" smtClean="0">
                <a:solidFill>
                  <a:schemeClr val="tx2"/>
                </a:solidFill>
              </a:rPr>
              <a:t>данных</a:t>
            </a:r>
            <a:r>
              <a:rPr lang="en-US" i="1" dirty="0" smtClean="0">
                <a:solidFill>
                  <a:schemeClr val="tx2"/>
                </a:solidFill>
              </a:rPr>
              <a:t> </a:t>
            </a:r>
            <a:r>
              <a:rPr lang="ru-RU" i="1" dirty="0" smtClean="0">
                <a:solidFill>
                  <a:schemeClr val="tx2"/>
                </a:solidFill>
              </a:rPr>
              <a:t>аналитика</a:t>
            </a:r>
            <a:endParaRPr lang="en-US" i="1" dirty="0">
              <a:solidFill>
                <a:schemeClr val="tx2"/>
              </a:solidFill>
            </a:endParaRPr>
          </a:p>
        </p:txBody>
      </p:sp>
      <p:sp>
        <p:nvSpPr>
          <p:cNvPr id="19" name="Rectangle 16"/>
          <p:cNvSpPr txBox="1">
            <a:spLocks noChangeArrowheads="1"/>
          </p:cNvSpPr>
          <p:nvPr/>
        </p:nvSpPr>
        <p:spPr>
          <a:xfrm>
            <a:off x="9626462" y="2267786"/>
            <a:ext cx="7796565" cy="8737600"/>
          </a:xfrm>
          <a:prstGeom prst="rect">
            <a:avLst/>
          </a:prstGeom>
          <a:noFill/>
        </p:spPr>
        <p:txBody>
          <a:bodyPr vert="horz" lIns="182869" tIns="91435" rIns="182869" bIns="91435" rtlCol="0">
            <a:normAutofit fontScale="92500" lnSpcReduction="10000"/>
          </a:bodyPr>
          <a:lstStyle/>
          <a:p>
            <a:pPr marL="355578" indent="-355578" defTabSz="1828682">
              <a:lnSpc>
                <a:spcPct val="90000"/>
              </a:lnSpc>
              <a:spcBef>
                <a:spcPct val="20000"/>
              </a:spcBef>
              <a:buClr>
                <a:schemeClr val="tx2"/>
              </a:buClr>
              <a:buSzPct val="80000"/>
              <a:defRPr/>
            </a:pPr>
            <a:r>
              <a:rPr lang="ru-RU" sz="5200" b="1" i="1" dirty="0" smtClean="0">
                <a:solidFill>
                  <a:schemeClr val="tx2"/>
                </a:solidFill>
              </a:rPr>
              <a:t>   </a:t>
            </a:r>
            <a:r>
              <a:rPr lang="en-US" sz="5200" b="1" i="1" u="sng" dirty="0" smtClean="0">
                <a:solidFill>
                  <a:schemeClr val="tx2"/>
                </a:solidFill>
              </a:rPr>
              <a:t>Oracle Data Mining</a:t>
            </a:r>
            <a:endParaRPr lang="ru-RU" sz="5200" b="1" i="1" u="sng" dirty="0" smtClean="0">
              <a:solidFill>
                <a:schemeClr val="tx2"/>
              </a:solidFill>
            </a:endParaRPr>
          </a:p>
          <a:p>
            <a:pPr marL="355578" indent="-355578" defTabSz="1828682">
              <a:lnSpc>
                <a:spcPct val="90000"/>
              </a:lnSpc>
              <a:spcBef>
                <a:spcPct val="20000"/>
              </a:spcBef>
              <a:buClr>
                <a:schemeClr val="tx2"/>
              </a:buClr>
              <a:buSzPct val="80000"/>
              <a:buFont typeface="Arial" pitchFamily="34" charset="0"/>
              <a:buChar char="•"/>
              <a:defRPr/>
            </a:pPr>
            <a:r>
              <a:rPr lang="ru-RU" sz="4300" b="1" dirty="0" smtClean="0"/>
              <a:t>Встроенные в базу данных процедуры автоматического  выявления закономерностей в больших массивах данных</a:t>
            </a:r>
          </a:p>
          <a:p>
            <a:pPr marL="355578" indent="-355578" defTabSz="1828682">
              <a:lnSpc>
                <a:spcPct val="90000"/>
              </a:lnSpc>
              <a:spcBef>
                <a:spcPct val="20000"/>
              </a:spcBef>
              <a:buClr>
                <a:schemeClr val="tx2"/>
              </a:buClr>
              <a:buSzPct val="80000"/>
              <a:buFont typeface="Arial" pitchFamily="34" charset="0"/>
              <a:buChar char="•"/>
              <a:defRPr/>
            </a:pPr>
            <a:r>
              <a:rPr lang="en-US" sz="4300" b="1" dirty="0" smtClean="0"/>
              <a:t>API</a:t>
            </a:r>
            <a:r>
              <a:rPr lang="ru-RU" sz="4300" b="1" dirty="0" smtClean="0"/>
              <a:t> для разработки приложений, встраивания </a:t>
            </a:r>
            <a:r>
              <a:rPr lang="en-US" sz="4300" b="1" dirty="0" smtClean="0"/>
              <a:t>data mining </a:t>
            </a:r>
            <a:r>
              <a:rPr lang="ru-RU" sz="4300" b="1" dirty="0" smtClean="0"/>
              <a:t>в существующие приложения и системы</a:t>
            </a:r>
            <a:endParaRPr lang="en-US" sz="4300" b="1" dirty="0" smtClean="0"/>
          </a:p>
          <a:p>
            <a:pPr marL="355578" indent="-355578" defTabSz="1828682">
              <a:lnSpc>
                <a:spcPct val="90000"/>
              </a:lnSpc>
              <a:spcBef>
                <a:spcPct val="20000"/>
              </a:spcBef>
              <a:buClr>
                <a:schemeClr val="tx2"/>
              </a:buClr>
              <a:buSzPct val="80000"/>
              <a:buFont typeface="Arial" pitchFamily="34" charset="0"/>
              <a:buChar char="•"/>
              <a:defRPr/>
            </a:pPr>
            <a:r>
              <a:rPr lang="ru-RU" sz="4300" b="1" dirty="0" smtClean="0"/>
              <a:t>Инфраструктура вместо готовой инструментальной среды</a:t>
            </a:r>
          </a:p>
          <a:p>
            <a:pPr marL="355578" indent="-355578" defTabSz="1828682">
              <a:lnSpc>
                <a:spcPct val="90000"/>
              </a:lnSpc>
              <a:spcBef>
                <a:spcPct val="20000"/>
              </a:spcBef>
              <a:buClr>
                <a:schemeClr val="tx2"/>
              </a:buClr>
              <a:buSzPct val="80000"/>
              <a:buFont typeface="Arial" pitchFamily="34" charset="0"/>
              <a:buChar char="•"/>
              <a:defRPr/>
            </a:pPr>
            <a:r>
              <a:rPr lang="en-US" sz="4300" b="1" dirty="0" smtClean="0"/>
              <a:t>Oracle Data Miner</a:t>
            </a:r>
          </a:p>
        </p:txBody>
      </p:sp>
      <p:pic>
        <p:nvPicPr>
          <p:cNvPr id="20" name="Picture 42" descr="odmlogo_sm"/>
          <p:cNvPicPr>
            <a:picLocks noChangeAspect="1" noChangeArrowheads="1"/>
          </p:cNvPicPr>
          <p:nvPr/>
        </p:nvPicPr>
        <p:blipFill>
          <a:blip r:embed="rId3" cstate="print"/>
          <a:srcRect/>
          <a:stretch>
            <a:fillRect/>
          </a:stretch>
        </p:blipFill>
        <p:spPr bwMode="auto">
          <a:xfrm>
            <a:off x="15099660" y="9799431"/>
            <a:ext cx="3188340" cy="258029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Аналитическая машина </a:t>
            </a:r>
            <a:r>
              <a:rPr lang="en-US" dirty="0" smtClean="0"/>
              <a:t>Oracle </a:t>
            </a:r>
            <a:r>
              <a:rPr lang="en-US" dirty="0" err="1" smtClean="0"/>
              <a:t>Exalytics</a:t>
            </a:r>
            <a:r>
              <a:rPr lang="en-US" dirty="0" smtClean="0"/>
              <a:t>  </a:t>
            </a:r>
            <a:endParaRPr lang="en-US" dirty="0"/>
          </a:p>
        </p:txBody>
      </p:sp>
      <p:sp>
        <p:nvSpPr>
          <p:cNvPr id="3" name="Content Placeholder 2"/>
          <p:cNvSpPr>
            <a:spLocks noGrp="1"/>
          </p:cNvSpPr>
          <p:nvPr>
            <p:ph idx="1"/>
          </p:nvPr>
        </p:nvSpPr>
        <p:spPr>
          <a:xfrm>
            <a:off x="820901" y="2409054"/>
            <a:ext cx="9361067" cy="9051926"/>
          </a:xfrm>
        </p:spPr>
        <p:txBody>
          <a:bodyPr>
            <a:normAutofit lnSpcReduction="10000"/>
          </a:bodyPr>
          <a:lstStyle/>
          <a:p>
            <a:pPr marL="212725" lvl="0" indent="-212725" eaLnBrk="0" hangingPunct="0">
              <a:spcBef>
                <a:spcPts val="300"/>
              </a:spcBef>
              <a:buClr>
                <a:srgbClr val="FF0000"/>
              </a:buClr>
            </a:pPr>
            <a:r>
              <a:rPr lang="ru-RU" dirty="0" smtClean="0">
                <a:solidFill>
                  <a:srgbClr val="000000"/>
                </a:solidFill>
                <a:latin typeface="Arial" pitchFamily="34" charset="0"/>
                <a:ea typeface="ＭＳ Ｐゴシック" pitchFamily="127" charset="-128"/>
                <a:cs typeface="Arial" pitchFamily="34" charset="0"/>
              </a:rPr>
              <a:t>Программно-аппаратный комплекс для бизнес-анализа</a:t>
            </a:r>
            <a:endParaRPr lang="en-US" dirty="0" smtClean="0">
              <a:solidFill>
                <a:srgbClr val="000000"/>
              </a:solidFill>
              <a:latin typeface="Arial" pitchFamily="34" charset="0"/>
              <a:ea typeface="ＭＳ Ｐゴシック" pitchFamily="127" charset="-128"/>
              <a:cs typeface="Arial" pitchFamily="34" charset="0"/>
            </a:endParaRPr>
          </a:p>
          <a:p>
            <a:pPr marL="212725" lvl="0" indent="-212725" eaLnBrk="0" hangingPunct="0">
              <a:spcBef>
                <a:spcPts val="300"/>
              </a:spcBef>
              <a:buClr>
                <a:srgbClr val="FF0000"/>
              </a:buClr>
            </a:pPr>
            <a:r>
              <a:rPr lang="en-US" dirty="0" smtClean="0">
                <a:solidFill>
                  <a:srgbClr val="000000"/>
                </a:solidFill>
                <a:latin typeface="Arial" pitchFamily="34" charset="0"/>
                <a:ea typeface="ＭＳ Ｐゴシック" pitchFamily="127" charset="-128"/>
                <a:cs typeface="Arial" pitchFamily="34" charset="0"/>
              </a:rPr>
              <a:t> </a:t>
            </a:r>
            <a:r>
              <a:rPr lang="ru-RU" dirty="0" smtClean="0">
                <a:solidFill>
                  <a:srgbClr val="000000"/>
                </a:solidFill>
                <a:latin typeface="Arial" pitchFamily="34" charset="0"/>
                <a:ea typeface="ＭＳ Ｐゴシック" pitchFamily="127" charset="-128"/>
                <a:cs typeface="Arial" pitchFamily="34" charset="0"/>
              </a:rPr>
              <a:t>«Экстремальная производительность  и неограниченная визуализация»</a:t>
            </a:r>
          </a:p>
          <a:p>
            <a:pPr marL="212725" lvl="0" indent="-212725" eaLnBrk="0" hangingPunct="0">
              <a:spcBef>
                <a:spcPts val="300"/>
              </a:spcBef>
              <a:buClr>
                <a:srgbClr val="FF0000"/>
              </a:buClr>
            </a:pPr>
            <a:r>
              <a:rPr lang="ru-RU" dirty="0" smtClean="0">
                <a:solidFill>
                  <a:srgbClr val="000000"/>
                </a:solidFill>
                <a:latin typeface="Arial" pitchFamily="34" charset="0"/>
                <a:ea typeface="ＭＳ Ｐゴシック" pitchFamily="127" charset="-128"/>
                <a:cs typeface="Arial" pitchFamily="34" charset="0"/>
              </a:rPr>
              <a:t>Реализация концепции «аналитика в оперативной памяти» (</a:t>
            </a:r>
            <a:r>
              <a:rPr lang="en-US" dirty="0" smtClean="0">
                <a:solidFill>
                  <a:srgbClr val="000000"/>
                </a:solidFill>
                <a:latin typeface="Arial" pitchFamily="34" charset="0"/>
                <a:ea typeface="ＭＳ Ｐゴシック" pitchFamily="127" charset="-128"/>
                <a:cs typeface="Arial" pitchFamily="34" charset="0"/>
              </a:rPr>
              <a:t>in-memory analytics)</a:t>
            </a:r>
          </a:p>
          <a:p>
            <a:endParaRPr lang="en-US" dirty="0"/>
          </a:p>
        </p:txBody>
      </p:sp>
      <p:pic>
        <p:nvPicPr>
          <p:cNvPr id="4" name="Picture 3" descr="6119_exalytics_right_cmyk_110929-0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93646" y="4623376"/>
            <a:ext cx="10165057" cy="406602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671" y="202438"/>
            <a:ext cx="16217766" cy="1048869"/>
          </a:xfrm>
        </p:spPr>
        <p:txBody>
          <a:bodyPr>
            <a:normAutofit fontScale="90000"/>
          </a:bodyPr>
          <a:lstStyle/>
          <a:p>
            <a:r>
              <a:rPr lang="ru-RU" dirty="0" smtClean="0"/>
              <a:t>Проект </a:t>
            </a:r>
            <a:r>
              <a:rPr lang="en-US" dirty="0" smtClean="0"/>
              <a:t>R</a:t>
            </a:r>
            <a:r>
              <a:rPr lang="ru-RU" dirty="0" smtClean="0"/>
              <a:t> для статистических вычислений</a:t>
            </a:r>
            <a:endParaRPr lang="en-US" sz="4700" i="1" dirty="0">
              <a:solidFill>
                <a:schemeClr val="tx2"/>
              </a:solidFill>
            </a:endParaRPr>
          </a:p>
        </p:txBody>
      </p:sp>
      <p:pic>
        <p:nvPicPr>
          <p:cNvPr id="9" name="Picture 2"/>
          <p:cNvPicPr>
            <a:picLocks noChangeAspect="1" noChangeArrowheads="1"/>
          </p:cNvPicPr>
          <p:nvPr/>
        </p:nvPicPr>
        <p:blipFill>
          <a:blip r:embed="rId3" cstate="print"/>
          <a:srcRect/>
          <a:stretch>
            <a:fillRect/>
          </a:stretch>
        </p:blipFill>
        <p:spPr bwMode="auto">
          <a:xfrm>
            <a:off x="470332" y="3030583"/>
            <a:ext cx="7378268" cy="6558461"/>
          </a:xfrm>
          <a:prstGeom prst="rect">
            <a:avLst/>
          </a:prstGeom>
          <a:noFill/>
          <a:ln w="9525">
            <a:noFill/>
            <a:miter lim="800000"/>
            <a:headEnd/>
            <a:tailEnd/>
          </a:ln>
        </p:spPr>
      </p:pic>
      <p:sp>
        <p:nvSpPr>
          <p:cNvPr id="11" name="Title 1"/>
          <p:cNvSpPr txBox="1">
            <a:spLocks/>
          </p:cNvSpPr>
          <p:nvPr/>
        </p:nvSpPr>
        <p:spPr bwMode="auto">
          <a:xfrm>
            <a:off x="8058333" y="1541599"/>
            <a:ext cx="9670870" cy="1076379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S PGothic" pitchFamily="34" charset="-128"/>
                <a:cs typeface="ＭＳ Ｐゴシック" pitchFamily="-111" charset="-128"/>
              </a:defRPr>
            </a:lvl1pPr>
            <a:lvl2pPr algn="l" rtl="0" eaLnBrk="0" fontAlgn="base" hangingPunct="0">
              <a:spcBef>
                <a:spcPct val="0"/>
              </a:spcBef>
              <a:spcAft>
                <a:spcPct val="0"/>
              </a:spcAft>
              <a:defRPr sz="3200" b="1">
                <a:solidFill>
                  <a:schemeClr val="tx1"/>
                </a:solidFill>
                <a:latin typeface="Arial" pitchFamily="-111" charset="0"/>
                <a:ea typeface="MS PGothic" pitchFamily="34" charset="-128"/>
                <a:cs typeface="ＭＳ Ｐゴシック" pitchFamily="-111" charset="-128"/>
              </a:defRPr>
            </a:lvl2pPr>
            <a:lvl3pPr algn="l" rtl="0" eaLnBrk="0" fontAlgn="base" hangingPunct="0">
              <a:spcBef>
                <a:spcPct val="0"/>
              </a:spcBef>
              <a:spcAft>
                <a:spcPct val="0"/>
              </a:spcAft>
              <a:defRPr sz="3200" b="1">
                <a:solidFill>
                  <a:schemeClr val="tx1"/>
                </a:solidFill>
                <a:latin typeface="Arial" pitchFamily="-111" charset="0"/>
                <a:ea typeface="MS PGothic" pitchFamily="34" charset="-128"/>
                <a:cs typeface="ＭＳ Ｐゴシック" pitchFamily="-111" charset="-128"/>
              </a:defRPr>
            </a:lvl3pPr>
            <a:lvl4pPr algn="l" rtl="0" eaLnBrk="0" fontAlgn="base" hangingPunct="0">
              <a:spcBef>
                <a:spcPct val="0"/>
              </a:spcBef>
              <a:spcAft>
                <a:spcPct val="0"/>
              </a:spcAft>
              <a:defRPr sz="3200" b="1">
                <a:solidFill>
                  <a:schemeClr val="tx1"/>
                </a:solidFill>
                <a:latin typeface="Arial" pitchFamily="-111" charset="0"/>
                <a:ea typeface="MS PGothic" pitchFamily="34" charset="-128"/>
                <a:cs typeface="ＭＳ Ｐゴシック" pitchFamily="-111" charset="-128"/>
              </a:defRPr>
            </a:lvl4pPr>
            <a:lvl5pPr algn="l" rtl="0" eaLnBrk="0" fontAlgn="base" hangingPunct="0">
              <a:spcBef>
                <a:spcPct val="0"/>
              </a:spcBef>
              <a:spcAft>
                <a:spcPct val="0"/>
              </a:spcAft>
              <a:defRPr sz="3200" b="1">
                <a:solidFill>
                  <a:schemeClr val="tx1"/>
                </a:solidFill>
                <a:latin typeface="Arial" pitchFamily="-111" charset="0"/>
                <a:ea typeface="MS PGothic" pitchFamily="34" charset="-128"/>
                <a:cs typeface="ＭＳ Ｐゴシック" pitchFamily="-111" charset="-128"/>
              </a:defRPr>
            </a:lvl5pPr>
            <a:lvl6pPr marL="457200" algn="l" rtl="0" fontAlgn="base">
              <a:spcBef>
                <a:spcPct val="0"/>
              </a:spcBef>
              <a:spcAft>
                <a:spcPct val="0"/>
              </a:spcAft>
              <a:defRPr sz="3200" b="1">
                <a:solidFill>
                  <a:schemeClr val="tx1"/>
                </a:solidFill>
                <a:latin typeface="Arial" pitchFamily="-111" charset="0"/>
              </a:defRPr>
            </a:lvl6pPr>
            <a:lvl7pPr marL="914400" algn="l" rtl="0" fontAlgn="base">
              <a:spcBef>
                <a:spcPct val="0"/>
              </a:spcBef>
              <a:spcAft>
                <a:spcPct val="0"/>
              </a:spcAft>
              <a:defRPr sz="3200" b="1">
                <a:solidFill>
                  <a:schemeClr val="tx1"/>
                </a:solidFill>
                <a:latin typeface="Arial" pitchFamily="-111" charset="0"/>
              </a:defRPr>
            </a:lvl7pPr>
            <a:lvl8pPr marL="1371600" algn="l" rtl="0" fontAlgn="base">
              <a:spcBef>
                <a:spcPct val="0"/>
              </a:spcBef>
              <a:spcAft>
                <a:spcPct val="0"/>
              </a:spcAft>
              <a:defRPr sz="3200" b="1">
                <a:solidFill>
                  <a:schemeClr val="tx1"/>
                </a:solidFill>
                <a:latin typeface="Arial" pitchFamily="-111" charset="0"/>
              </a:defRPr>
            </a:lvl8pPr>
            <a:lvl9pPr marL="1828800" algn="l" rtl="0" fontAlgn="base">
              <a:spcBef>
                <a:spcPct val="0"/>
              </a:spcBef>
              <a:spcAft>
                <a:spcPct val="0"/>
              </a:spcAft>
              <a:defRPr sz="3200" b="1">
                <a:solidFill>
                  <a:schemeClr val="tx1"/>
                </a:solidFill>
                <a:latin typeface="Arial" pitchFamily="-111" charset="0"/>
              </a:defRPr>
            </a:lvl9pPr>
          </a:lstStyle>
          <a:p>
            <a:pPr>
              <a:lnSpc>
                <a:spcPct val="90000"/>
              </a:lnSpc>
            </a:pPr>
            <a:endParaRPr lang="en-US" sz="4000" b="0" dirty="0" smtClean="0">
              <a:solidFill>
                <a:srgbClr val="7F7F7F"/>
              </a:solidFill>
            </a:endParaRPr>
          </a:p>
          <a:p>
            <a:pPr>
              <a:lnSpc>
                <a:spcPct val="90000"/>
              </a:lnSpc>
              <a:buClr>
                <a:schemeClr val="tx2"/>
              </a:buClr>
              <a:buFont typeface="Arial" pitchFamily="34" charset="0"/>
              <a:buChar char="•"/>
            </a:pPr>
            <a:r>
              <a:rPr lang="ru-RU" sz="4000" b="0" dirty="0" smtClean="0"/>
              <a:t> </a:t>
            </a:r>
            <a:r>
              <a:rPr lang="en-US" sz="4000" b="0" dirty="0" smtClean="0"/>
              <a:t> </a:t>
            </a:r>
            <a:r>
              <a:rPr lang="ru-RU" sz="4000" b="0" dirty="0" smtClean="0"/>
              <a:t>Язык  для статистических исследован ий </a:t>
            </a:r>
            <a:r>
              <a:rPr lang="en-US" sz="4000" b="0" dirty="0" smtClean="0"/>
              <a:t> </a:t>
            </a:r>
            <a:r>
              <a:rPr lang="ru-RU" sz="4000" b="0" dirty="0" smtClean="0"/>
              <a:t>и работы с графикой (Росс Айхэк, Роберт Джентельмен, Оклендский ун-т, 1997) </a:t>
            </a:r>
            <a:endParaRPr lang="en-US" sz="4000" b="0" dirty="0" smtClean="0"/>
          </a:p>
          <a:p>
            <a:pPr>
              <a:lnSpc>
                <a:spcPct val="90000"/>
              </a:lnSpc>
              <a:buClr>
                <a:schemeClr val="tx2"/>
              </a:buClr>
              <a:buFont typeface="Arial" pitchFamily="34" charset="0"/>
              <a:buChar char="•"/>
            </a:pPr>
            <a:endParaRPr lang="en-US" sz="4000" dirty="0" smtClean="0"/>
          </a:p>
          <a:p>
            <a:pPr>
              <a:lnSpc>
                <a:spcPct val="90000"/>
              </a:lnSpc>
              <a:buClr>
                <a:schemeClr val="tx2"/>
              </a:buClr>
              <a:buFont typeface="Arial" pitchFamily="34" charset="0"/>
              <a:buChar char="•"/>
            </a:pPr>
            <a:r>
              <a:rPr lang="en-US" sz="4000" u="sng" dirty="0" smtClean="0"/>
              <a:t>Open source</a:t>
            </a:r>
            <a:r>
              <a:rPr lang="ru-RU" sz="4000" u="sng" dirty="0" smtClean="0"/>
              <a:t> проект, </a:t>
            </a:r>
            <a:r>
              <a:rPr lang="en-US" sz="4000" u="sng" dirty="0" smtClean="0"/>
              <a:t>R Foundation</a:t>
            </a:r>
            <a:endParaRPr lang="en-US" sz="4000" b="0" dirty="0" smtClean="0"/>
          </a:p>
          <a:p>
            <a:pPr>
              <a:lnSpc>
                <a:spcPct val="90000"/>
              </a:lnSpc>
              <a:buClr>
                <a:schemeClr val="tx2"/>
              </a:buClr>
              <a:buFont typeface="Arial" pitchFamily="34" charset="0"/>
              <a:buChar char="•"/>
            </a:pPr>
            <a:endParaRPr lang="en-US" sz="4000" b="0" dirty="0" smtClean="0"/>
          </a:p>
          <a:p>
            <a:pPr>
              <a:lnSpc>
                <a:spcPct val="90000"/>
              </a:lnSpc>
              <a:buClr>
                <a:schemeClr val="tx2"/>
              </a:buClr>
              <a:buFont typeface="Arial" pitchFamily="34" charset="0"/>
              <a:buChar char="•"/>
            </a:pPr>
            <a:r>
              <a:rPr lang="ru-RU" sz="4000" b="0" dirty="0" smtClean="0"/>
              <a:t> Широкий спектр различных функций (временные ряды, прогнозирование, классификация, кластеризация и др) </a:t>
            </a:r>
            <a:endParaRPr lang="en-US" sz="4000" b="0" dirty="0" smtClean="0"/>
          </a:p>
          <a:p>
            <a:pPr>
              <a:lnSpc>
                <a:spcPct val="90000"/>
              </a:lnSpc>
              <a:buClr>
                <a:schemeClr val="tx2"/>
              </a:buClr>
              <a:buFont typeface="Arial" pitchFamily="34" charset="0"/>
              <a:buChar char="•"/>
            </a:pPr>
            <a:endParaRPr lang="en-US" sz="4000" b="0" dirty="0" smtClean="0"/>
          </a:p>
          <a:p>
            <a:pPr>
              <a:lnSpc>
                <a:spcPct val="90000"/>
              </a:lnSpc>
              <a:buClr>
                <a:schemeClr val="tx2"/>
              </a:buClr>
              <a:buFont typeface="Arial" pitchFamily="34" charset="0"/>
              <a:buChar char="•"/>
            </a:pPr>
            <a:r>
              <a:rPr lang="ru-RU" sz="4000" b="0" dirty="0" smtClean="0"/>
              <a:t> Важное отличительное преимущество – простые средства построения самых сложных графиков и диаграмм</a:t>
            </a:r>
            <a:endParaRPr lang="en-US" sz="4000" b="0" dirty="0" smtClean="0"/>
          </a:p>
          <a:p>
            <a:pPr>
              <a:lnSpc>
                <a:spcPct val="90000"/>
              </a:lnSpc>
              <a:buClr>
                <a:schemeClr val="tx2"/>
              </a:buClr>
              <a:buFont typeface="Arial" pitchFamily="34" charset="0"/>
              <a:buChar char="•"/>
            </a:pPr>
            <a:endParaRPr lang="en-US" sz="4000" b="0" dirty="0" smtClean="0"/>
          </a:p>
          <a:p>
            <a:pPr>
              <a:lnSpc>
                <a:spcPct val="90000"/>
              </a:lnSpc>
              <a:buClr>
                <a:schemeClr val="tx2"/>
              </a:buClr>
              <a:buFont typeface="Arial" pitchFamily="34" charset="0"/>
              <a:buChar char="•"/>
            </a:pPr>
            <a:r>
              <a:rPr lang="ru-RU" sz="4000" b="0" dirty="0" smtClean="0"/>
              <a:t> Возможность расширения, технолгия  разработки дополнительных пакетов участниками проекта</a:t>
            </a:r>
            <a:endParaRPr lang="en-US" sz="4000" b="0" dirty="0" smtClean="0"/>
          </a:p>
          <a:p>
            <a:pPr>
              <a:lnSpc>
                <a:spcPct val="90000"/>
              </a:lnSpc>
            </a:pPr>
            <a:endParaRPr lang="en-US" sz="4000" b="0" dirty="0" smtClean="0">
              <a:solidFill>
                <a:srgbClr val="7F7F7F"/>
              </a:solidFill>
            </a:endParaRPr>
          </a:p>
        </p:txBody>
      </p:sp>
    </p:spTree>
    <p:extLst>
      <p:ext uri="{BB962C8B-B14F-4D97-AF65-F5344CB8AC3E}">
        <p14:creationId xmlns:p14="http://schemas.microsoft.com/office/powerpoint/2010/main" xmlns="" val="24360844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91887"/>
            <a:ext cx="16764000" cy="1473475"/>
          </a:xfrm>
        </p:spPr>
        <p:txBody>
          <a:bodyPr>
            <a:normAutofit fontScale="90000"/>
          </a:bodyPr>
          <a:lstStyle/>
          <a:p>
            <a:r>
              <a:rPr lang="en-US" dirty="0" smtClean="0"/>
              <a:t>Open Source        </a:t>
            </a:r>
            <a:r>
              <a:rPr lang="en-US" sz="3600" dirty="0" smtClean="0"/>
              <a:t/>
            </a:r>
            <a:br>
              <a:rPr lang="en-US" sz="3600" dirty="0" smtClean="0"/>
            </a:br>
            <a:endParaRPr lang="en-US" sz="2500" dirty="0" smtClean="0"/>
          </a:p>
        </p:txBody>
      </p:sp>
      <p:pic>
        <p:nvPicPr>
          <p:cNvPr id="14" name="Picture 2" descr="R logo">
            <a:hlinkClick r:id="rId3"/>
          </p:cNvPr>
          <p:cNvPicPr>
            <a:picLocks noChangeAspect="1" noChangeArrowheads="1"/>
          </p:cNvPicPr>
          <p:nvPr/>
        </p:nvPicPr>
        <p:blipFill>
          <a:blip r:embed="rId4" cstate="print"/>
          <a:srcRect/>
          <a:stretch>
            <a:fillRect/>
          </a:stretch>
        </p:blipFill>
        <p:spPr bwMode="auto">
          <a:xfrm>
            <a:off x="6577416" y="1"/>
            <a:ext cx="1503948" cy="1143000"/>
          </a:xfrm>
          <a:prstGeom prst="rect">
            <a:avLst/>
          </a:prstGeom>
          <a:noFill/>
        </p:spPr>
      </p:pic>
      <p:sp>
        <p:nvSpPr>
          <p:cNvPr id="8" name="TextBox 7"/>
          <p:cNvSpPr txBox="1"/>
          <p:nvPr/>
        </p:nvSpPr>
        <p:spPr>
          <a:xfrm>
            <a:off x="391887" y="1210962"/>
            <a:ext cx="17404794" cy="5012417"/>
          </a:xfrm>
          <a:prstGeom prst="rect">
            <a:avLst/>
          </a:prstGeom>
        </p:spPr>
        <p:style>
          <a:lnRef idx="1">
            <a:schemeClr val="accent6"/>
          </a:lnRef>
          <a:fillRef idx="2">
            <a:schemeClr val="accent6"/>
          </a:fillRef>
          <a:effectRef idx="1">
            <a:schemeClr val="accent6"/>
          </a:effectRef>
          <a:fontRef idx="minor">
            <a:schemeClr val="dk1"/>
          </a:fontRef>
        </p:style>
        <p:txBody>
          <a:bodyPr wrap="square" lIns="204812" tIns="102406" rIns="204812" bIns="102406" rtlCol="0">
            <a:noAutofit/>
          </a:bodyPr>
          <a:lstStyle/>
          <a:p>
            <a:pPr marL="0" lvl="1"/>
            <a:r>
              <a:rPr lang="ru-RU" sz="4000" i="1" dirty="0" smtClean="0"/>
              <a:t>Частично благодаря появлению концепции </a:t>
            </a:r>
            <a:r>
              <a:rPr lang="en-US" sz="4000" i="1" dirty="0" smtClean="0"/>
              <a:t>Big Data, </a:t>
            </a:r>
            <a:r>
              <a:rPr lang="ru-RU" sz="4000" i="1" dirty="0" smtClean="0"/>
              <a:t>бизнес-анализ</a:t>
            </a:r>
            <a:r>
              <a:rPr lang="en-US" sz="4000" i="1" dirty="0" smtClean="0"/>
              <a:t>(BI) </a:t>
            </a:r>
            <a:r>
              <a:rPr lang="ru-RU" sz="4000" i="1" dirty="0" smtClean="0"/>
              <a:t> остается быстро растущим рынком ...</a:t>
            </a:r>
            <a:r>
              <a:rPr lang="en-US" sz="4000" i="1" dirty="0" smtClean="0"/>
              <a:t>. </a:t>
            </a:r>
            <a:r>
              <a:rPr lang="ru-RU" sz="4000" i="1" dirty="0" smtClean="0"/>
              <a:t>Одновременно с ростом рынка </a:t>
            </a:r>
            <a:r>
              <a:rPr lang="en-US" sz="4000" i="1" dirty="0" smtClean="0"/>
              <a:t>BI </a:t>
            </a:r>
            <a:r>
              <a:rPr lang="ru-RU" sz="4000" i="1" dirty="0" smtClean="0"/>
              <a:t>постоянно увеличиваются инвестиции в предиктивную аналитику</a:t>
            </a:r>
            <a:r>
              <a:rPr lang="en-US" sz="4000" i="1" dirty="0" smtClean="0"/>
              <a:t>; </a:t>
            </a:r>
            <a:r>
              <a:rPr lang="en-US" sz="4000" b="1" i="1" dirty="0" smtClean="0">
                <a:solidFill>
                  <a:schemeClr val="tx1"/>
                </a:solidFill>
              </a:rPr>
              <a:t>R </a:t>
            </a:r>
            <a:r>
              <a:rPr lang="ru-RU" sz="4000" b="1" i="1" dirty="0" smtClean="0">
                <a:solidFill>
                  <a:schemeClr val="tx1"/>
                </a:solidFill>
              </a:rPr>
              <a:t>является не только хорошим готовым инструментом, но и идеальной средой для исследований в области углубленной аналитики</a:t>
            </a:r>
            <a:r>
              <a:rPr lang="en-US" sz="4000" i="1" dirty="0" smtClean="0">
                <a:solidFill>
                  <a:srgbClr val="FF0000"/>
                </a:solidFill>
              </a:rPr>
              <a:t>. </a:t>
            </a:r>
            <a:r>
              <a:rPr lang="en-US" sz="4000" i="1" dirty="0" smtClean="0"/>
              <a:t>R </a:t>
            </a:r>
            <a:r>
              <a:rPr lang="ru-RU" sz="4000" i="1" dirty="0" smtClean="0"/>
              <a:t>ориентирован на расширения и интегрируется  с  инструментаим бизнес-анализа , обогащая отчеты глубокой аналитикой</a:t>
            </a:r>
            <a:r>
              <a:rPr lang="en-US" sz="4000" i="1" dirty="0" smtClean="0"/>
              <a:t>.</a:t>
            </a:r>
            <a:endParaRPr lang="en-US" sz="4000" u="sng" dirty="0" smtClean="0"/>
          </a:p>
        </p:txBody>
      </p:sp>
      <p:sp>
        <p:nvSpPr>
          <p:cNvPr id="6" name="TextBox 5"/>
          <p:cNvSpPr txBox="1"/>
          <p:nvPr/>
        </p:nvSpPr>
        <p:spPr>
          <a:xfrm>
            <a:off x="352700" y="7141856"/>
            <a:ext cx="13082029" cy="591533"/>
          </a:xfrm>
          <a:prstGeom prst="rect">
            <a:avLst/>
          </a:prstGeom>
          <a:noFill/>
        </p:spPr>
        <p:txBody>
          <a:bodyPr wrap="none" lIns="204812" tIns="102406" rIns="204812" bIns="102406" rtlCol="0">
            <a:spAutoFit/>
          </a:bodyPr>
          <a:lstStyle/>
          <a:p>
            <a:pPr algn="l"/>
            <a:r>
              <a:rPr lang="en-US" sz="2500" dirty="0" smtClean="0"/>
              <a:t>http://www.gartner.com/technology/core/products/research/topics/businessIntelligence.jsp</a:t>
            </a:r>
            <a:endParaRPr lang="en-US" sz="2500" dirty="0"/>
          </a:p>
        </p:txBody>
      </p:sp>
      <p:pic>
        <p:nvPicPr>
          <p:cNvPr id="13314" name="Picture 2"/>
          <p:cNvPicPr>
            <a:picLocks noChangeAspect="1" noChangeArrowheads="1"/>
          </p:cNvPicPr>
          <p:nvPr/>
        </p:nvPicPr>
        <p:blipFill>
          <a:blip r:embed="rId5" cstate="print"/>
          <a:srcRect/>
          <a:stretch>
            <a:fillRect/>
          </a:stretch>
        </p:blipFill>
        <p:spPr bwMode="auto">
          <a:xfrm>
            <a:off x="14173205" y="6286503"/>
            <a:ext cx="1924050" cy="723901"/>
          </a:xfrm>
          <a:prstGeom prst="rect">
            <a:avLst/>
          </a:prstGeom>
          <a:noFill/>
          <a:ln w="9525">
            <a:noFill/>
            <a:miter lim="800000"/>
            <a:headEnd/>
            <a:tailEnd/>
          </a:ln>
        </p:spPr>
      </p:pic>
      <p:sp>
        <p:nvSpPr>
          <p:cNvPr id="13" name="TextBox 12"/>
          <p:cNvSpPr txBox="1"/>
          <p:nvPr/>
        </p:nvSpPr>
        <p:spPr>
          <a:xfrm>
            <a:off x="3567254" y="6582969"/>
            <a:ext cx="10339675" cy="622310"/>
          </a:xfrm>
          <a:prstGeom prst="rect">
            <a:avLst/>
          </a:prstGeom>
          <a:noFill/>
        </p:spPr>
        <p:txBody>
          <a:bodyPr wrap="none" lIns="204812" tIns="102406" rIns="204812" bIns="102406" rtlCol="0">
            <a:spAutoFit/>
          </a:bodyPr>
          <a:lstStyle/>
          <a:p>
            <a:pPr algn="r"/>
            <a:r>
              <a:rPr lang="en-US" sz="2700" b="1" dirty="0" smtClean="0">
                <a:latin typeface="Arial"/>
              </a:rPr>
              <a:t>“Hype Cycle for Analytic Applications, 2011, 30 August 2011 </a:t>
            </a:r>
            <a:endParaRPr lang="en-US" sz="2700" b="1" dirty="0"/>
          </a:p>
        </p:txBody>
      </p:sp>
      <p:sp>
        <p:nvSpPr>
          <p:cNvPr id="17" name="Rectangle 16"/>
          <p:cNvSpPr/>
          <p:nvPr/>
        </p:nvSpPr>
        <p:spPr>
          <a:xfrm>
            <a:off x="10898777" y="8434255"/>
            <a:ext cx="6631578" cy="2115027"/>
          </a:xfrm>
          <a:prstGeom prst="rect">
            <a:avLst/>
          </a:prstGeom>
        </p:spPr>
        <p:txBody>
          <a:bodyPr wrap="square" lIns="204812" tIns="102406" rIns="204812" bIns="102406">
            <a:spAutoFit/>
          </a:bodyPr>
          <a:lstStyle/>
          <a:p>
            <a:pPr algn="l"/>
            <a:r>
              <a:rPr lang="ru-RU" sz="3100" dirty="0" smtClean="0"/>
              <a:t>Кол-во </a:t>
            </a:r>
            <a:r>
              <a:rPr lang="en-US" sz="3100" dirty="0" smtClean="0"/>
              <a:t>f web site </a:t>
            </a:r>
            <a:r>
              <a:rPr lang="ru-RU" sz="3100" dirty="0" smtClean="0"/>
              <a:t>линков, которые указывают на основной сайт инструментальной среды </a:t>
            </a:r>
            <a:r>
              <a:rPr lang="en-US" sz="3100" dirty="0" smtClean="0"/>
              <a:t>March 19, 2011.</a:t>
            </a:r>
            <a:endParaRPr lang="en-US" sz="3100" dirty="0"/>
          </a:p>
        </p:txBody>
      </p:sp>
      <p:pic>
        <p:nvPicPr>
          <p:cNvPr id="13315" name="Picture 3"/>
          <p:cNvPicPr>
            <a:picLocks noChangeAspect="1" noChangeArrowheads="1"/>
          </p:cNvPicPr>
          <p:nvPr/>
        </p:nvPicPr>
        <p:blipFill>
          <a:blip r:embed="rId6" cstate="print"/>
          <a:srcRect/>
          <a:stretch>
            <a:fillRect/>
          </a:stretch>
        </p:blipFill>
        <p:spPr bwMode="auto">
          <a:xfrm>
            <a:off x="1541418" y="8098971"/>
            <a:ext cx="8013992" cy="3940629"/>
          </a:xfrm>
          <a:prstGeom prst="rect">
            <a:avLst/>
          </a:prstGeom>
          <a:noFill/>
          <a:ln w="9525">
            <a:noFill/>
            <a:miter lim="800000"/>
            <a:headEnd/>
            <a:tailEnd/>
          </a:ln>
        </p:spPr>
      </p:pic>
      <p:sp>
        <p:nvSpPr>
          <p:cNvPr id="18" name="Rectangle 17"/>
          <p:cNvSpPr/>
          <p:nvPr/>
        </p:nvSpPr>
        <p:spPr bwMode="auto">
          <a:xfrm>
            <a:off x="2259874" y="7933507"/>
            <a:ext cx="8229600" cy="762000"/>
          </a:xfrm>
          <a:prstGeom prst="rect">
            <a:avLst/>
          </a:prstGeom>
          <a:ln>
            <a:solidFill>
              <a:schemeClr val="tx2"/>
            </a:solidFill>
            <a:headEnd type="none" w="med" len="med"/>
            <a:tailEnd type="none"/>
          </a:ln>
        </p:spPr>
        <p:style>
          <a:lnRef idx="2">
            <a:schemeClr val="accent6"/>
          </a:lnRef>
          <a:fillRef idx="0">
            <a:schemeClr val="accent6"/>
          </a:fillRef>
          <a:effectRef idx="1">
            <a:schemeClr val="accent6"/>
          </a:effectRef>
          <a:fontRef idx="minor">
            <a:schemeClr val="tx1"/>
          </a:fontRef>
        </p:style>
        <p:txBody>
          <a:bodyPr lIns="204812" tIns="102406" rIns="204812" bIns="102406" rtlCol="0" anchor="ctr"/>
          <a:lstStyle/>
          <a:p>
            <a:pPr algn="ctr"/>
            <a:endParaRPr lang="en-US"/>
          </a:p>
        </p:txBody>
      </p:sp>
      <p:sp>
        <p:nvSpPr>
          <p:cNvPr id="19" name="Rectangle 18"/>
          <p:cNvSpPr/>
          <p:nvPr/>
        </p:nvSpPr>
        <p:spPr>
          <a:xfrm>
            <a:off x="11492730" y="11527975"/>
            <a:ext cx="5492066" cy="622310"/>
          </a:xfrm>
          <a:prstGeom prst="rect">
            <a:avLst/>
          </a:prstGeom>
        </p:spPr>
        <p:txBody>
          <a:bodyPr wrap="none" lIns="204812" tIns="102406" rIns="204812" bIns="102406">
            <a:spAutoFit/>
          </a:bodyPr>
          <a:lstStyle/>
          <a:p>
            <a:pPr algn="l"/>
            <a:r>
              <a:rPr lang="en-US" sz="2700" dirty="0" smtClean="0"/>
              <a:t>http://www.r4stats.com/popularity</a:t>
            </a:r>
          </a:p>
        </p:txBody>
      </p:sp>
      <p:pic>
        <p:nvPicPr>
          <p:cNvPr id="12" name="Picture 2" descr="R logo">
            <a:hlinkClick r:id="rId3"/>
          </p:cNvPr>
          <p:cNvPicPr>
            <a:picLocks noChangeAspect="1" noChangeArrowheads="1"/>
          </p:cNvPicPr>
          <p:nvPr/>
        </p:nvPicPr>
        <p:blipFill>
          <a:blip r:embed="rId4" cstate="print"/>
          <a:srcRect/>
          <a:stretch>
            <a:fillRect/>
          </a:stretch>
        </p:blipFill>
        <p:spPr bwMode="auto">
          <a:xfrm>
            <a:off x="1177757" y="7639051"/>
            <a:ext cx="935790" cy="711200"/>
          </a:xfrm>
          <a:prstGeom prst="rect">
            <a:avLst/>
          </a:prstGeom>
          <a:noFill/>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854" y="430308"/>
            <a:ext cx="16265524" cy="1479176"/>
          </a:xfrm>
        </p:spPr>
        <p:txBody>
          <a:bodyPr>
            <a:normAutofit fontScale="90000"/>
          </a:bodyPr>
          <a:lstStyle/>
          <a:p>
            <a:r>
              <a:rPr lang="ru-RU" dirty="0" smtClean="0"/>
              <a:t>Растущая популярность проекта </a:t>
            </a:r>
            <a:r>
              <a:rPr lang="en-US" dirty="0" smtClean="0"/>
              <a:t>R</a:t>
            </a:r>
            <a:br>
              <a:rPr lang="en-US" dirty="0" smtClean="0"/>
            </a:br>
            <a:endParaRPr lang="en-US" i="1" dirty="0" smtClean="0"/>
          </a:p>
        </p:txBody>
      </p:sp>
      <p:sp>
        <p:nvSpPr>
          <p:cNvPr id="3" name="Content Placeholder 2"/>
          <p:cNvSpPr>
            <a:spLocks noGrp="1"/>
          </p:cNvSpPr>
          <p:nvPr>
            <p:ph idx="4294967295"/>
          </p:nvPr>
        </p:nvSpPr>
        <p:spPr>
          <a:xfrm>
            <a:off x="444138" y="6165671"/>
            <a:ext cx="9086372" cy="3631475"/>
          </a:xfrm>
        </p:spPr>
        <p:txBody>
          <a:bodyPr>
            <a:normAutofit lnSpcReduction="10000"/>
          </a:bodyPr>
          <a:lstStyle/>
          <a:p>
            <a:pPr marL="387580" indent="-387580"/>
            <a:r>
              <a:rPr lang="ru-RU" sz="3800" dirty="0" smtClean="0"/>
              <a:t>Благодаря быстрому развитию и большому интересу со стороны специалистов </a:t>
            </a:r>
            <a:r>
              <a:rPr lang="en-US" sz="3800" dirty="0" smtClean="0"/>
              <a:t>R</a:t>
            </a:r>
            <a:r>
              <a:rPr lang="ru-RU" sz="3800" dirty="0" smtClean="0"/>
              <a:t> заслужил репутацию нового стандарта в области статистического программного обеспечения</a:t>
            </a:r>
            <a:endParaRPr lang="en-US" sz="3800" dirty="0" smtClean="0"/>
          </a:p>
        </p:txBody>
      </p:sp>
      <p:sp>
        <p:nvSpPr>
          <p:cNvPr id="8" name="TextBox 7"/>
          <p:cNvSpPr txBox="1"/>
          <p:nvPr/>
        </p:nvSpPr>
        <p:spPr>
          <a:xfrm>
            <a:off x="812628" y="9571631"/>
            <a:ext cx="15597052" cy="2422803"/>
          </a:xfrm>
          <a:prstGeom prst="rect">
            <a:avLst/>
          </a:prstGeom>
        </p:spPr>
        <p:style>
          <a:lnRef idx="1">
            <a:schemeClr val="accent6"/>
          </a:lnRef>
          <a:fillRef idx="2">
            <a:schemeClr val="accent6"/>
          </a:fillRef>
          <a:effectRef idx="1">
            <a:schemeClr val="accent6"/>
          </a:effectRef>
          <a:fontRef idx="minor">
            <a:schemeClr val="dk1"/>
          </a:fontRef>
        </p:style>
        <p:txBody>
          <a:bodyPr wrap="square" lIns="204812" tIns="102406" rIns="204812" bIns="102406" rtlCol="0">
            <a:spAutoFit/>
          </a:bodyPr>
          <a:lstStyle/>
          <a:p>
            <a:pPr marL="0" lvl="1"/>
            <a:r>
              <a:rPr lang="ru-RU" i="1" dirty="0" smtClean="0"/>
              <a:t>Трудно оценить точно, сколько людей используют  </a:t>
            </a:r>
            <a:r>
              <a:rPr lang="en-US" i="1" dirty="0" smtClean="0"/>
              <a:t>R, </a:t>
            </a:r>
            <a:r>
              <a:rPr lang="ru-RU" i="1" dirty="0" smtClean="0"/>
              <a:t>по оценкам специалистов </a:t>
            </a:r>
            <a:r>
              <a:rPr lang="en-US" i="1" dirty="0" smtClean="0"/>
              <a:t> </a:t>
            </a:r>
            <a:r>
              <a:rPr lang="ru-RU" i="1" dirty="0" smtClean="0"/>
              <a:t>примерно </a:t>
            </a:r>
            <a:r>
              <a:rPr lang="en-US" i="1" dirty="0" smtClean="0"/>
              <a:t>250,000 </a:t>
            </a:r>
            <a:r>
              <a:rPr lang="ru-RU" i="1" dirty="0" smtClean="0"/>
              <a:t>людей работают с этой средой регулярно</a:t>
            </a:r>
            <a:endParaRPr lang="en-US" dirty="0" smtClean="0"/>
          </a:p>
          <a:p>
            <a:pPr algn="l"/>
            <a:r>
              <a:rPr lang="en-US" dirty="0" smtClean="0"/>
              <a:t>“</a:t>
            </a:r>
            <a:r>
              <a:rPr lang="en-US" dirty="0" smtClean="0">
                <a:hlinkClick r:id="rId3"/>
              </a:rPr>
              <a:t>Data Analysts Captivated by R’s Power</a:t>
            </a:r>
            <a:r>
              <a:rPr lang="en-US" dirty="0" smtClean="0"/>
              <a:t>”, New York Times, Jan 6, </a:t>
            </a:r>
            <a:r>
              <a:rPr lang="en-US" u="sng" dirty="0" smtClean="0"/>
              <a:t>2009</a:t>
            </a:r>
          </a:p>
        </p:txBody>
      </p:sp>
      <p:sp>
        <p:nvSpPr>
          <p:cNvPr id="6" name="TextBox 5"/>
          <p:cNvSpPr txBox="1"/>
          <p:nvPr/>
        </p:nvSpPr>
        <p:spPr>
          <a:xfrm>
            <a:off x="1594514" y="13018389"/>
            <a:ext cx="3802309" cy="591533"/>
          </a:xfrm>
          <a:prstGeom prst="rect">
            <a:avLst/>
          </a:prstGeom>
          <a:noFill/>
        </p:spPr>
        <p:txBody>
          <a:bodyPr wrap="none" lIns="204812" tIns="102406" rIns="204812" bIns="102406" rtlCol="0">
            <a:spAutoFit/>
          </a:bodyPr>
          <a:lstStyle/>
          <a:p>
            <a:pPr algn="l"/>
            <a:r>
              <a:rPr lang="en-US" sz="2500" dirty="0" smtClean="0">
                <a:solidFill>
                  <a:srgbClr val="0000FF"/>
                </a:solidFill>
                <a:hlinkClick r:id="rId4"/>
              </a:rPr>
              <a:t>http://www.r-project.org/</a:t>
            </a:r>
            <a:endParaRPr lang="en-US" sz="2500" dirty="0"/>
          </a:p>
        </p:txBody>
      </p:sp>
      <p:pic>
        <p:nvPicPr>
          <p:cNvPr id="7" name="Picture 6" descr="R popularity growth.bmp"/>
          <p:cNvPicPr>
            <a:picLocks noChangeAspect="1"/>
          </p:cNvPicPr>
          <p:nvPr/>
        </p:nvPicPr>
        <p:blipFill>
          <a:blip r:embed="rId5" cstate="print"/>
          <a:stretch>
            <a:fillRect/>
          </a:stretch>
        </p:blipFill>
        <p:spPr>
          <a:xfrm>
            <a:off x="9300754" y="1253782"/>
            <a:ext cx="7773168" cy="8517237"/>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2115638" y="1590467"/>
            <a:ext cx="5393424" cy="418106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828803" y="3200403"/>
            <a:ext cx="14706598" cy="891818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 Graphics</a:t>
            </a:r>
            <a:endParaRPr lang="en-US" dirty="0"/>
          </a:p>
        </p:txBody>
      </p:sp>
      <p:sp>
        <p:nvSpPr>
          <p:cNvPr id="4" name="Content Placeholder 3"/>
          <p:cNvSpPr>
            <a:spLocks noGrp="1"/>
          </p:cNvSpPr>
          <p:nvPr>
            <p:ph idx="4294967295"/>
          </p:nvPr>
        </p:nvSpPr>
        <p:spPr>
          <a:xfrm>
            <a:off x="1587500" y="1549401"/>
            <a:ext cx="16700500" cy="1498600"/>
          </a:xfrm>
          <a:noFill/>
          <a:ln w="9525">
            <a:solidFill>
              <a:schemeClr val="tx2"/>
            </a:solidFill>
            <a:miter lim="800000"/>
            <a:headEnd/>
            <a:tailEnd/>
          </a:ln>
        </p:spPr>
        <p:txBody>
          <a:bodyPr vert="horz" wrap="square" lIns="204812" tIns="204812" rIns="204812" bIns="204812" numCol="1" anchor="t" anchorCtr="0" compatLnSpc="1">
            <a:prstTxWarp prst="textNoShape">
              <a:avLst/>
            </a:prstTxWarp>
            <a:normAutofit fontScale="55000" lnSpcReduction="20000"/>
          </a:bodyPr>
          <a:lstStyle/>
          <a:p>
            <a:pPr>
              <a:buNone/>
            </a:pPr>
            <a:r>
              <a:rPr lang="en-US" sz="7400" b="1" dirty="0" smtClean="0">
                <a:latin typeface="Courier New" pitchFamily="49" charset="0"/>
                <a:cs typeface="Courier New" pitchFamily="49" charset="0"/>
                <a:sym typeface="Wingdings" pitchFamily="2" charset="2"/>
              </a:rPr>
              <a:t>R&gt; </a:t>
            </a:r>
            <a:r>
              <a:rPr lang="en-US" sz="7400" b="1" dirty="0" err="1" smtClean="0">
                <a:latin typeface="Courier New" pitchFamily="49" charset="0"/>
                <a:cs typeface="Courier New" pitchFamily="49" charset="0"/>
                <a:sym typeface="Wingdings" pitchFamily="2" charset="2"/>
              </a:rPr>
              <a:t>boxplot</a:t>
            </a:r>
            <a:r>
              <a:rPr lang="en-US" sz="7400" b="1" dirty="0" smtClean="0">
                <a:latin typeface="Courier New" pitchFamily="49" charset="0"/>
                <a:cs typeface="Courier New" pitchFamily="49" charset="0"/>
                <a:sym typeface="Wingdings" pitchFamily="2" charset="2"/>
              </a:rPr>
              <a:t>(split(</a:t>
            </a:r>
            <a:r>
              <a:rPr lang="en-US" sz="7400" b="1" dirty="0" err="1" smtClean="0">
                <a:latin typeface="Courier New" pitchFamily="49" charset="0"/>
                <a:cs typeface="Courier New" pitchFamily="49" charset="0"/>
                <a:sym typeface="Wingdings" pitchFamily="2" charset="2"/>
              </a:rPr>
              <a:t>cars$acceleration</a:t>
            </a:r>
            <a:r>
              <a:rPr lang="en-US" sz="7400" b="1" dirty="0" smtClean="0">
                <a:latin typeface="Courier New" pitchFamily="49" charset="0"/>
                <a:cs typeface="Courier New" pitchFamily="49" charset="0"/>
                <a:sym typeface="Wingdings" pitchFamily="2" charset="2"/>
              </a:rPr>
              <a:t>, </a:t>
            </a:r>
            <a:r>
              <a:rPr lang="en-US" sz="7400" b="1" dirty="0" err="1" smtClean="0">
                <a:latin typeface="Courier New" pitchFamily="49" charset="0"/>
                <a:cs typeface="Courier New" pitchFamily="49" charset="0"/>
                <a:sym typeface="Wingdings" pitchFamily="2" charset="2"/>
              </a:rPr>
              <a:t>cars$model.year</a:t>
            </a:r>
            <a:r>
              <a:rPr lang="en-US" sz="7400" b="1" dirty="0" smtClean="0">
                <a:latin typeface="Courier New" pitchFamily="49" charset="0"/>
                <a:cs typeface="Courier New" pitchFamily="49" charset="0"/>
                <a:sym typeface="Wingdings" pitchFamily="2" charset="2"/>
              </a:rPr>
              <a:t>), </a:t>
            </a:r>
            <a:r>
              <a:rPr lang="en-US" sz="7400" b="1" dirty="0" err="1" smtClean="0">
                <a:latin typeface="Courier New" pitchFamily="49" charset="0"/>
                <a:cs typeface="Courier New" pitchFamily="49" charset="0"/>
                <a:sym typeface="Wingdings" pitchFamily="2" charset="2"/>
              </a:rPr>
              <a:t>col</a:t>
            </a:r>
            <a:r>
              <a:rPr lang="en-US" sz="7400" b="1" dirty="0" smtClean="0">
                <a:latin typeface="Courier New" pitchFamily="49" charset="0"/>
                <a:cs typeface="Courier New" pitchFamily="49" charset="0"/>
                <a:sym typeface="Wingdings" pitchFamily="2" charset="2"/>
              </a:rPr>
              <a:t> = "red")</a:t>
            </a:r>
          </a:p>
          <a:p>
            <a:pPr>
              <a:buNone/>
            </a:pPr>
            <a:endParaRPr lang="en-US" sz="3600" b="1" dirty="0" smtClean="0">
              <a:latin typeface="Courier New" pitchFamily="49" charset="0"/>
              <a:cs typeface="Courier New" pitchFamily="49" charset="0"/>
              <a:sym typeface="Wingdings" pitchFamily="2" charset="2"/>
            </a:endParaRPr>
          </a:p>
          <a:p>
            <a:pPr>
              <a:buNone/>
            </a:pPr>
            <a:endParaRPr lang="en-US" sz="3600" b="1" dirty="0" smtClean="0">
              <a:latin typeface="Courier New" pitchFamily="49" charset="0"/>
              <a:cs typeface="Courier New" pitchFamily="49" charset="0"/>
              <a:sym typeface="Wingdings" pitchFamily="2" charset="2"/>
            </a:endParaRPr>
          </a:p>
          <a:p>
            <a:pPr>
              <a:buNone/>
            </a:pPr>
            <a:endParaRPr lang="en-US" sz="3600" dirty="0" smtClean="0">
              <a:latin typeface="Courier New" pitchFamily="49" charset="0"/>
              <a:cs typeface="Courier New" pitchFamily="49" charset="0"/>
              <a:sym typeface="Wingdings" pitchFamily="2" charset="2"/>
            </a:endParaRP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Graphics</a:t>
            </a:r>
            <a:endParaRPr lang="en-US" dirty="0"/>
          </a:p>
        </p:txBody>
      </p:sp>
      <p:sp>
        <p:nvSpPr>
          <p:cNvPr id="4" name="Content Placeholder 3"/>
          <p:cNvSpPr>
            <a:spLocks noGrp="1"/>
          </p:cNvSpPr>
          <p:nvPr>
            <p:ph idx="4294967295"/>
          </p:nvPr>
        </p:nvSpPr>
        <p:spPr>
          <a:xfrm>
            <a:off x="1634246" y="2159539"/>
            <a:ext cx="11480800" cy="914400"/>
          </a:xfrm>
          <a:noFill/>
          <a:ln w="9525">
            <a:solidFill>
              <a:schemeClr val="tx2"/>
            </a:solidFill>
            <a:miter lim="800000"/>
            <a:headEnd/>
            <a:tailEnd/>
          </a:ln>
        </p:spPr>
        <p:txBody>
          <a:bodyPr vert="horz" wrap="square" lIns="204812" tIns="204812" rIns="204812" bIns="204812" numCol="1" anchor="t" anchorCtr="0" compatLnSpc="1">
            <a:prstTxWarp prst="textNoShape">
              <a:avLst/>
            </a:prstTxWarp>
            <a:normAutofit fontScale="92500" lnSpcReduction="20000"/>
          </a:bodyPr>
          <a:lstStyle/>
          <a:p>
            <a:pPr>
              <a:buNone/>
            </a:pPr>
            <a:r>
              <a:rPr lang="en-US" sz="4000" b="1" dirty="0" smtClean="0">
                <a:latin typeface="Courier New" pitchFamily="49" charset="0"/>
                <a:cs typeface="Courier New" pitchFamily="49" charset="0"/>
                <a:sym typeface="Wingdings" pitchFamily="2" charset="2"/>
              </a:rPr>
              <a:t>R&gt; plot(</a:t>
            </a:r>
            <a:r>
              <a:rPr lang="en-US" sz="4000" b="1" dirty="0" err="1" smtClean="0">
                <a:latin typeface="Courier New" pitchFamily="49" charset="0"/>
                <a:cs typeface="Courier New" pitchFamily="49" charset="0"/>
                <a:sym typeface="Wingdings" pitchFamily="2" charset="2"/>
              </a:rPr>
              <a:t>cars$weight</a:t>
            </a:r>
            <a:r>
              <a:rPr lang="en-US" sz="4000" b="1" dirty="0" smtClean="0">
                <a:latin typeface="Courier New" pitchFamily="49" charset="0"/>
                <a:cs typeface="Courier New" pitchFamily="49" charset="0"/>
                <a:sym typeface="Wingdings" pitchFamily="2" charset="2"/>
              </a:rPr>
              <a:t>, </a:t>
            </a:r>
            <a:r>
              <a:rPr lang="en-US" sz="4000" b="1" dirty="0" err="1" smtClean="0">
                <a:latin typeface="Courier New" pitchFamily="49" charset="0"/>
                <a:cs typeface="Courier New" pitchFamily="49" charset="0"/>
                <a:sym typeface="Wingdings" pitchFamily="2" charset="2"/>
              </a:rPr>
              <a:t>cars$mpg</a:t>
            </a:r>
            <a:r>
              <a:rPr lang="en-US" sz="4000" b="1" dirty="0" smtClean="0">
                <a:latin typeface="Courier New" pitchFamily="49" charset="0"/>
                <a:cs typeface="Courier New" pitchFamily="49" charset="0"/>
                <a:sym typeface="Wingdings" pitchFamily="2" charset="2"/>
              </a:rPr>
              <a:t>)</a:t>
            </a:r>
          </a:p>
          <a:p>
            <a:endParaRPr lang="en-US" sz="4000" b="1" dirty="0" smtClean="0">
              <a:latin typeface="Courier New" pitchFamily="49" charset="0"/>
              <a:cs typeface="Courier New" pitchFamily="49" charset="0"/>
              <a:sym typeface="Wingdings" pitchFamily="2" charset="2"/>
            </a:endParaRPr>
          </a:p>
        </p:txBody>
      </p:sp>
      <p:pic>
        <p:nvPicPr>
          <p:cNvPr id="3074" name="Picture 2"/>
          <p:cNvPicPr>
            <a:picLocks noChangeAspect="1" noChangeArrowheads="1"/>
          </p:cNvPicPr>
          <p:nvPr/>
        </p:nvPicPr>
        <p:blipFill>
          <a:blip r:embed="rId3" cstate="print"/>
          <a:srcRect/>
          <a:stretch>
            <a:fillRect/>
          </a:stretch>
        </p:blipFill>
        <p:spPr bwMode="auto">
          <a:xfrm>
            <a:off x="1828800" y="3352800"/>
            <a:ext cx="13055600" cy="869114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828800" y="3352800"/>
            <a:ext cx="12649200" cy="8839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 Graphics</a:t>
            </a:r>
            <a:endParaRPr lang="en-US" dirty="0"/>
          </a:p>
        </p:txBody>
      </p:sp>
      <p:sp>
        <p:nvSpPr>
          <p:cNvPr id="4" name="Content Placeholder 3"/>
          <p:cNvSpPr>
            <a:spLocks noGrp="1"/>
          </p:cNvSpPr>
          <p:nvPr>
            <p:ph idx="4294967295"/>
          </p:nvPr>
        </p:nvSpPr>
        <p:spPr>
          <a:xfrm>
            <a:off x="1720850" y="1803400"/>
            <a:ext cx="15900400" cy="1371600"/>
          </a:xfrm>
          <a:noFill/>
          <a:ln w="9525">
            <a:solidFill>
              <a:schemeClr val="tx2"/>
            </a:solidFill>
            <a:miter lim="800000"/>
            <a:headEnd/>
            <a:tailEnd/>
          </a:ln>
        </p:spPr>
        <p:txBody>
          <a:bodyPr vert="horz" wrap="square" lIns="204812" tIns="204812" rIns="204812" bIns="204812" numCol="1" anchor="t" anchorCtr="0" compatLnSpc="1">
            <a:prstTxWarp prst="textNoShape">
              <a:avLst/>
            </a:prstTxWarp>
            <a:normAutofit fontScale="92500"/>
          </a:bodyPr>
          <a:lstStyle/>
          <a:p>
            <a:pPr>
              <a:buNone/>
            </a:pPr>
            <a:r>
              <a:rPr lang="en-US" sz="3600" b="1" dirty="0" smtClean="0">
                <a:latin typeface="Courier New" pitchFamily="49" charset="0"/>
                <a:cs typeface="Courier New" pitchFamily="49" charset="0"/>
                <a:sym typeface="Wingdings" pitchFamily="2" charset="2"/>
              </a:rPr>
              <a:t>R&gt; </a:t>
            </a:r>
            <a:r>
              <a:rPr lang="en-US" sz="3600" b="1" dirty="0" err="1" smtClean="0">
                <a:latin typeface="Courier New" pitchFamily="49" charset="0"/>
                <a:cs typeface="Courier New" pitchFamily="49" charset="0"/>
                <a:sym typeface="Wingdings" pitchFamily="2" charset="2"/>
              </a:rPr>
              <a:t>abline</a:t>
            </a:r>
            <a:r>
              <a:rPr lang="en-US" sz="3600" b="1" dirty="0" smtClean="0">
                <a:latin typeface="Courier New" pitchFamily="49" charset="0"/>
                <a:cs typeface="Courier New" pitchFamily="49" charset="0"/>
                <a:sym typeface="Wingdings" pitchFamily="2" charset="2"/>
              </a:rPr>
              <a:t>(</a:t>
            </a:r>
            <a:r>
              <a:rPr lang="en-US" sz="3600" b="1" dirty="0" err="1" smtClean="0">
                <a:latin typeface="Courier New" pitchFamily="49" charset="0"/>
                <a:cs typeface="Courier New" pitchFamily="49" charset="0"/>
                <a:sym typeface="Wingdings" pitchFamily="2" charset="2"/>
              </a:rPr>
              <a:t>coef</a:t>
            </a:r>
            <a:r>
              <a:rPr lang="en-US" sz="3600" b="1" dirty="0" smtClean="0">
                <a:latin typeface="Courier New" pitchFamily="49" charset="0"/>
                <a:cs typeface="Courier New" pitchFamily="49" charset="0"/>
                <a:sym typeface="Wingdings" pitchFamily="2" charset="2"/>
              </a:rPr>
              <a:t>(lm(acceleration ~ weight, cars)), </a:t>
            </a:r>
            <a:r>
              <a:rPr lang="en-US" sz="3600" b="1" dirty="0" err="1" smtClean="0">
                <a:latin typeface="Courier New" pitchFamily="49" charset="0"/>
                <a:cs typeface="Courier New" pitchFamily="49" charset="0"/>
                <a:sym typeface="Wingdings" pitchFamily="2" charset="2"/>
              </a:rPr>
              <a:t>col</a:t>
            </a:r>
            <a:r>
              <a:rPr lang="en-US" sz="3600" b="1" dirty="0" smtClean="0">
                <a:latin typeface="Courier New" pitchFamily="49" charset="0"/>
                <a:cs typeface="Courier New" pitchFamily="49" charset="0"/>
                <a:sym typeface="Wingdings" pitchFamily="2" charset="2"/>
              </a:rPr>
              <a:t> = "red")</a:t>
            </a:r>
          </a:p>
          <a:p>
            <a:endParaRPr lang="en-US" sz="3600" b="1" dirty="0" smtClean="0">
              <a:latin typeface="Courier New" pitchFamily="49" charset="0"/>
              <a:cs typeface="Courier New" pitchFamily="49" charset="0"/>
              <a:sym typeface="Wingdings" pitchFamily="2" charset="2"/>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076" y="0"/>
            <a:ext cx="16265524" cy="1151467"/>
          </a:xfrm>
        </p:spPr>
        <p:txBody>
          <a:bodyPr/>
          <a:lstStyle/>
          <a:p>
            <a:r>
              <a:rPr lang="ru-RU" dirty="0" smtClean="0"/>
              <a:t>Графики и диаграммы в </a:t>
            </a:r>
            <a:r>
              <a:rPr lang="en-US" dirty="0" smtClean="0"/>
              <a:t>R</a:t>
            </a:r>
            <a:endParaRPr lang="en-US" dirty="0"/>
          </a:p>
        </p:txBody>
      </p:sp>
      <p:pic>
        <p:nvPicPr>
          <p:cNvPr id="198658" name="Picture 2"/>
          <p:cNvPicPr>
            <a:picLocks noChangeAspect="1" noChangeArrowheads="1"/>
          </p:cNvPicPr>
          <p:nvPr/>
        </p:nvPicPr>
        <p:blipFill>
          <a:blip r:embed="rId2" cstate="print"/>
          <a:srcRect/>
          <a:stretch>
            <a:fillRect/>
          </a:stretch>
        </p:blipFill>
        <p:spPr bwMode="auto">
          <a:xfrm>
            <a:off x="1549401" y="1340127"/>
            <a:ext cx="14796286" cy="107502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Линейное моделирование</a:t>
            </a:r>
            <a:endParaRPr lang="en-US" dirty="0"/>
          </a:p>
        </p:txBody>
      </p:sp>
      <p:pic>
        <p:nvPicPr>
          <p:cNvPr id="90114" name="Picture 2"/>
          <p:cNvPicPr>
            <a:picLocks noChangeAspect="1" noChangeArrowheads="1"/>
          </p:cNvPicPr>
          <p:nvPr/>
        </p:nvPicPr>
        <p:blipFill>
          <a:blip r:embed="rId3" cstate="print"/>
          <a:srcRect/>
          <a:stretch>
            <a:fillRect/>
          </a:stretch>
        </p:blipFill>
        <p:spPr bwMode="auto">
          <a:xfrm>
            <a:off x="9144005" y="2286004"/>
            <a:ext cx="8792358" cy="9078995"/>
          </a:xfrm>
          <a:prstGeom prst="rect">
            <a:avLst/>
          </a:prstGeom>
          <a:noFill/>
          <a:ln w="9525">
            <a:noFill/>
            <a:miter lim="800000"/>
            <a:headEnd/>
            <a:tailEnd/>
          </a:ln>
        </p:spPr>
      </p:pic>
      <p:pic>
        <p:nvPicPr>
          <p:cNvPr id="90115" name="Picture 3"/>
          <p:cNvPicPr>
            <a:picLocks noChangeAspect="1" noChangeArrowheads="1"/>
          </p:cNvPicPr>
          <p:nvPr/>
        </p:nvPicPr>
        <p:blipFill>
          <a:blip r:embed="rId4" cstate="print"/>
          <a:srcRect/>
          <a:stretch>
            <a:fillRect/>
          </a:stretch>
        </p:blipFill>
        <p:spPr bwMode="auto">
          <a:xfrm>
            <a:off x="762000" y="2286001"/>
            <a:ext cx="8143876" cy="7239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076" y="250849"/>
            <a:ext cx="16265524" cy="1152691"/>
          </a:xfrm>
        </p:spPr>
        <p:txBody>
          <a:bodyPr>
            <a:normAutofit/>
          </a:bodyPr>
          <a:lstStyle/>
          <a:p>
            <a:r>
              <a:rPr lang="en-US" dirty="0" smtClean="0"/>
              <a:t>ARIMA </a:t>
            </a:r>
            <a:r>
              <a:rPr lang="ru-RU" dirty="0" smtClean="0"/>
              <a:t>--прогнозирование</a:t>
            </a:r>
            <a:endParaRPr lang="en-US" dirty="0"/>
          </a:p>
        </p:txBody>
      </p:sp>
      <p:sp>
        <p:nvSpPr>
          <p:cNvPr id="3" name="Content Placeholder 2"/>
          <p:cNvSpPr>
            <a:spLocks noGrp="1"/>
          </p:cNvSpPr>
          <p:nvPr>
            <p:ph idx="4294967295"/>
          </p:nvPr>
        </p:nvSpPr>
        <p:spPr>
          <a:xfrm>
            <a:off x="425407" y="1634635"/>
            <a:ext cx="11147898" cy="11102501"/>
          </a:xfrm>
          <a:ln w="3175">
            <a:solidFill>
              <a:schemeClr val="tx2"/>
            </a:solidFill>
          </a:ln>
        </p:spPr>
        <p:txBody>
          <a:bodyPr/>
          <a:lstStyle/>
          <a:p>
            <a:pPr>
              <a:spcBef>
                <a:spcPts val="0"/>
              </a:spcBef>
              <a:buNone/>
            </a:pPr>
            <a:r>
              <a:rPr lang="en-US" sz="2200" dirty="0" smtClean="0"/>
              <a:t>year200801 &lt;- ONTIME_S[(ONTIME_S$YEAR==2008)&amp; (ONTIME_S$MONTH==1),]</a:t>
            </a:r>
          </a:p>
          <a:p>
            <a:pPr>
              <a:spcBef>
                <a:spcPts val="0"/>
              </a:spcBef>
              <a:buNone/>
            </a:pPr>
            <a:r>
              <a:rPr lang="en-US" sz="2200" dirty="0" smtClean="0"/>
              <a:t>y &lt;- </a:t>
            </a:r>
            <a:r>
              <a:rPr lang="en-US" sz="2200" dirty="0" err="1" smtClean="0"/>
              <a:t>ore.pull</a:t>
            </a:r>
            <a:r>
              <a:rPr lang="en-US" sz="2200" dirty="0" smtClean="0"/>
              <a:t>(year200801)</a:t>
            </a:r>
          </a:p>
          <a:p>
            <a:pPr>
              <a:spcBef>
                <a:spcPts val="0"/>
              </a:spcBef>
              <a:buNone/>
            </a:pPr>
            <a:r>
              <a:rPr lang="en-US" sz="2200" dirty="0" err="1" smtClean="0"/>
              <a:t>gc</a:t>
            </a:r>
            <a:r>
              <a:rPr lang="en-US" sz="2200" dirty="0" smtClean="0"/>
              <a:t>()</a:t>
            </a:r>
          </a:p>
          <a:p>
            <a:pPr>
              <a:spcBef>
                <a:spcPts val="0"/>
              </a:spcBef>
              <a:buNone/>
            </a:pPr>
            <a:r>
              <a:rPr lang="en-US" sz="2200" dirty="0" smtClean="0"/>
              <a:t>delays &lt;- </a:t>
            </a:r>
            <a:r>
              <a:rPr lang="en-US" sz="2200" dirty="0" err="1" smtClean="0"/>
              <a:t>tapply</a:t>
            </a:r>
            <a:r>
              <a:rPr lang="en-US" sz="2200" dirty="0" smtClean="0"/>
              <a:t>(</a:t>
            </a:r>
            <a:r>
              <a:rPr lang="en-US" sz="2200" dirty="0" err="1" smtClean="0"/>
              <a:t>y$ARRDELAY</a:t>
            </a:r>
            <a:r>
              <a:rPr lang="en-US" sz="2200" dirty="0" smtClean="0"/>
              <a:t>, </a:t>
            </a:r>
            <a:r>
              <a:rPr lang="en-US" sz="2200" dirty="0" err="1" smtClean="0"/>
              <a:t>y$DAYOFMONTH</a:t>
            </a:r>
            <a:r>
              <a:rPr lang="en-US" sz="2200" dirty="0" smtClean="0"/>
              <a:t>, mean, na.rm=TRUE)</a:t>
            </a:r>
          </a:p>
          <a:p>
            <a:pPr>
              <a:spcBef>
                <a:spcPts val="0"/>
              </a:spcBef>
              <a:buNone/>
            </a:pPr>
            <a:r>
              <a:rPr lang="en-US" sz="2200" dirty="0" smtClean="0"/>
              <a:t>delays &lt;- </a:t>
            </a:r>
            <a:r>
              <a:rPr lang="en-US" sz="2200" dirty="0" err="1" smtClean="0"/>
              <a:t>ts</a:t>
            </a:r>
            <a:r>
              <a:rPr lang="en-US" sz="2200" dirty="0" smtClean="0"/>
              <a:t>(delays, start=1, end=31, frequency=1)</a:t>
            </a:r>
          </a:p>
          <a:p>
            <a:pPr>
              <a:spcBef>
                <a:spcPts val="0"/>
              </a:spcBef>
              <a:buNone/>
            </a:pPr>
            <a:r>
              <a:rPr lang="en-US" sz="2200" dirty="0" smtClean="0"/>
              <a:t># Create a </a:t>
            </a:r>
            <a:r>
              <a:rPr lang="en-US" sz="2200" dirty="0" err="1" smtClean="0"/>
              <a:t>Kalman</a:t>
            </a:r>
            <a:r>
              <a:rPr lang="en-US" sz="2200" dirty="0" smtClean="0"/>
              <a:t> filter with the first 5 delays and predict the rest</a:t>
            </a:r>
          </a:p>
          <a:p>
            <a:pPr>
              <a:spcBef>
                <a:spcPts val="0"/>
              </a:spcBef>
              <a:buNone/>
            </a:pPr>
            <a:r>
              <a:rPr lang="en-US" sz="2200" dirty="0" err="1" smtClean="0"/>
              <a:t>preds</a:t>
            </a:r>
            <a:r>
              <a:rPr lang="en-US" sz="2200" dirty="0" smtClean="0"/>
              <a:t> &lt;- c()</a:t>
            </a:r>
          </a:p>
          <a:p>
            <a:pPr>
              <a:spcBef>
                <a:spcPts val="0"/>
              </a:spcBef>
              <a:buNone/>
            </a:pPr>
            <a:r>
              <a:rPr lang="en-US" sz="2200" dirty="0" err="1" smtClean="0"/>
              <a:t>ses</a:t>
            </a:r>
            <a:r>
              <a:rPr lang="en-US" sz="2200" dirty="0" smtClean="0"/>
              <a:t> &lt;- c()</a:t>
            </a:r>
          </a:p>
          <a:p>
            <a:pPr>
              <a:spcBef>
                <a:spcPts val="0"/>
              </a:spcBef>
              <a:buNone/>
            </a:pPr>
            <a:r>
              <a:rPr lang="en-US" sz="2200" dirty="0" smtClean="0"/>
              <a:t># 1 step predictions</a:t>
            </a:r>
          </a:p>
          <a:p>
            <a:pPr>
              <a:spcBef>
                <a:spcPts val="0"/>
              </a:spcBef>
              <a:buNone/>
            </a:pPr>
            <a:r>
              <a:rPr lang="en-US" sz="2200" dirty="0" smtClean="0"/>
              <a:t>for (</a:t>
            </a:r>
            <a:r>
              <a:rPr lang="en-US" sz="2200" dirty="0" err="1" smtClean="0"/>
              <a:t>i</a:t>
            </a:r>
            <a:r>
              <a:rPr lang="en-US" sz="2200" dirty="0" smtClean="0"/>
              <a:t> in 5:length(delays))</a:t>
            </a:r>
          </a:p>
          <a:p>
            <a:pPr>
              <a:spcBef>
                <a:spcPts val="0"/>
              </a:spcBef>
              <a:buNone/>
            </a:pPr>
            <a:r>
              <a:rPr lang="en-US" sz="2200" dirty="0" smtClean="0"/>
              <a:t>{</a:t>
            </a:r>
          </a:p>
          <a:p>
            <a:pPr>
              <a:spcBef>
                <a:spcPts val="0"/>
              </a:spcBef>
              <a:buNone/>
            </a:pPr>
            <a:r>
              <a:rPr lang="en-US" sz="2200" dirty="0" smtClean="0"/>
              <a:t>  fit &lt;- </a:t>
            </a:r>
            <a:r>
              <a:rPr lang="en-US" sz="2200" dirty="0" err="1" smtClean="0"/>
              <a:t>arima</a:t>
            </a:r>
            <a:r>
              <a:rPr lang="en-US" sz="2200" dirty="0" smtClean="0"/>
              <a:t>(delays[1:i], c(1,2,1))</a:t>
            </a:r>
          </a:p>
          <a:p>
            <a:pPr>
              <a:spcBef>
                <a:spcPts val="0"/>
              </a:spcBef>
              <a:buNone/>
            </a:pPr>
            <a:r>
              <a:rPr lang="en-US" sz="2200" dirty="0" smtClean="0"/>
              <a:t>  # predict 1 step into the future.</a:t>
            </a:r>
          </a:p>
          <a:p>
            <a:pPr>
              <a:spcBef>
                <a:spcPts val="0"/>
              </a:spcBef>
              <a:buNone/>
            </a:pPr>
            <a:r>
              <a:rPr lang="en-US" sz="2200" dirty="0" smtClean="0"/>
              <a:t>  </a:t>
            </a:r>
            <a:r>
              <a:rPr lang="en-US" sz="2200" dirty="0" err="1" smtClean="0"/>
              <a:t>pred</a:t>
            </a:r>
            <a:r>
              <a:rPr lang="en-US" sz="2200" dirty="0" smtClean="0"/>
              <a:t> &lt;- predict(fit)</a:t>
            </a:r>
          </a:p>
          <a:p>
            <a:pPr>
              <a:spcBef>
                <a:spcPts val="0"/>
              </a:spcBef>
              <a:buNone/>
            </a:pPr>
            <a:r>
              <a:rPr lang="en-US" sz="2200" dirty="0" smtClean="0"/>
              <a:t>  </a:t>
            </a:r>
            <a:r>
              <a:rPr lang="en-US" sz="2200" dirty="0" err="1" smtClean="0"/>
              <a:t>preds</a:t>
            </a:r>
            <a:r>
              <a:rPr lang="en-US" sz="2200" dirty="0" smtClean="0"/>
              <a:t> &lt;- c(</a:t>
            </a:r>
            <a:r>
              <a:rPr lang="en-US" sz="2200" dirty="0" err="1" smtClean="0"/>
              <a:t>preds</a:t>
            </a:r>
            <a:r>
              <a:rPr lang="en-US" sz="2200" dirty="0" smtClean="0"/>
              <a:t>, </a:t>
            </a:r>
            <a:r>
              <a:rPr lang="en-US" sz="2200" dirty="0" err="1" smtClean="0"/>
              <a:t>pred$pred</a:t>
            </a:r>
            <a:r>
              <a:rPr lang="en-US" sz="2200" dirty="0" smtClean="0"/>
              <a:t>)</a:t>
            </a:r>
          </a:p>
          <a:p>
            <a:pPr>
              <a:spcBef>
                <a:spcPts val="0"/>
              </a:spcBef>
              <a:buNone/>
            </a:pPr>
            <a:r>
              <a:rPr lang="en-US" sz="2200" dirty="0" smtClean="0"/>
              <a:t>  </a:t>
            </a:r>
            <a:r>
              <a:rPr lang="en-US" sz="2200" dirty="0" err="1" smtClean="0"/>
              <a:t>ses</a:t>
            </a:r>
            <a:r>
              <a:rPr lang="en-US" sz="2200" dirty="0" smtClean="0"/>
              <a:t> &lt;- c(</a:t>
            </a:r>
            <a:r>
              <a:rPr lang="en-US" sz="2200" dirty="0" err="1" smtClean="0"/>
              <a:t>ses</a:t>
            </a:r>
            <a:r>
              <a:rPr lang="en-US" sz="2200" dirty="0" smtClean="0"/>
              <a:t>, </a:t>
            </a:r>
            <a:r>
              <a:rPr lang="en-US" sz="2200" dirty="0" err="1" smtClean="0"/>
              <a:t>pred$se</a:t>
            </a:r>
            <a:r>
              <a:rPr lang="en-US" sz="2200" dirty="0" smtClean="0"/>
              <a:t>)</a:t>
            </a:r>
          </a:p>
          <a:p>
            <a:pPr>
              <a:spcBef>
                <a:spcPts val="0"/>
              </a:spcBef>
              <a:buNone/>
            </a:pPr>
            <a:r>
              <a:rPr lang="en-US" sz="2200" dirty="0" smtClean="0"/>
              <a:t>}</a:t>
            </a:r>
          </a:p>
          <a:p>
            <a:pPr>
              <a:spcBef>
                <a:spcPts val="0"/>
              </a:spcBef>
              <a:buNone/>
            </a:pPr>
            <a:r>
              <a:rPr lang="en-US" sz="2200" dirty="0" smtClean="0"/>
              <a:t>plot(5:length(delays), </a:t>
            </a:r>
            <a:r>
              <a:rPr lang="en-US" sz="2200" dirty="0" err="1" smtClean="0"/>
              <a:t>preds</a:t>
            </a:r>
            <a:r>
              <a:rPr lang="en-US" sz="2200" dirty="0" smtClean="0"/>
              <a:t>, type='l', </a:t>
            </a:r>
            <a:r>
              <a:rPr lang="en-US" sz="2200" dirty="0" err="1" smtClean="0"/>
              <a:t>col</a:t>
            </a:r>
            <a:r>
              <a:rPr lang="en-US" sz="2200" dirty="0" smtClean="0"/>
              <a:t>='green', </a:t>
            </a:r>
          </a:p>
          <a:p>
            <a:pPr>
              <a:spcBef>
                <a:spcPts val="0"/>
              </a:spcBef>
              <a:buNone/>
            </a:pPr>
            <a:r>
              <a:rPr lang="en-US" sz="2200" dirty="0" smtClean="0"/>
              <a:t>  </a:t>
            </a:r>
            <a:r>
              <a:rPr lang="en-US" sz="2200" dirty="0" err="1" smtClean="0"/>
              <a:t>ylim</a:t>
            </a:r>
            <a:r>
              <a:rPr lang="en-US" sz="2200" dirty="0" smtClean="0"/>
              <a:t>=range(c(preds+2*</a:t>
            </a:r>
            <a:r>
              <a:rPr lang="en-US" sz="2200" dirty="0" err="1" smtClean="0"/>
              <a:t>ses</a:t>
            </a:r>
            <a:r>
              <a:rPr lang="en-US" sz="2200" dirty="0" smtClean="0"/>
              <a:t>, preds-2*</a:t>
            </a:r>
            <a:r>
              <a:rPr lang="en-US" sz="2200" dirty="0" err="1" smtClean="0"/>
              <a:t>ses</a:t>
            </a:r>
            <a:r>
              <a:rPr lang="en-US" sz="2200" dirty="0" smtClean="0"/>
              <a:t>)), </a:t>
            </a:r>
            <a:r>
              <a:rPr lang="en-US" sz="2200" dirty="0" err="1" smtClean="0"/>
              <a:t>xlab</a:t>
            </a:r>
            <a:r>
              <a:rPr lang="en-US" sz="2200" dirty="0" smtClean="0"/>
              <a:t>="</a:t>
            </a:r>
            <a:r>
              <a:rPr lang="en-US" sz="2200" dirty="0" err="1" smtClean="0"/>
              <a:t>DEay</a:t>
            </a:r>
            <a:r>
              <a:rPr lang="en-US" sz="2200" dirty="0" smtClean="0"/>
              <a:t> of month",</a:t>
            </a:r>
          </a:p>
          <a:p>
            <a:pPr>
              <a:spcBef>
                <a:spcPts val="0"/>
              </a:spcBef>
              <a:buNone/>
            </a:pPr>
            <a:r>
              <a:rPr lang="en-US" sz="2200" dirty="0" smtClean="0"/>
              <a:t>  </a:t>
            </a:r>
            <a:r>
              <a:rPr lang="en-US" sz="2200" dirty="0" err="1" smtClean="0"/>
              <a:t>ylab</a:t>
            </a:r>
            <a:r>
              <a:rPr lang="en-US" sz="2200" dirty="0" smtClean="0"/>
              <a:t>="Predicted average delay (in minutes)",</a:t>
            </a:r>
          </a:p>
          <a:p>
            <a:pPr>
              <a:spcBef>
                <a:spcPts val="0"/>
              </a:spcBef>
              <a:buNone/>
            </a:pPr>
            <a:r>
              <a:rPr lang="en-US" sz="2200" dirty="0" smtClean="0"/>
              <a:t>  main="Average delays by day for January 2008")</a:t>
            </a:r>
          </a:p>
          <a:p>
            <a:pPr>
              <a:spcBef>
                <a:spcPts val="0"/>
              </a:spcBef>
              <a:buNone/>
            </a:pPr>
            <a:r>
              <a:rPr lang="en-US" sz="2200" dirty="0" smtClean="0"/>
              <a:t>lines(5:length(delays), preds+2*</a:t>
            </a:r>
            <a:r>
              <a:rPr lang="en-US" sz="2200" dirty="0" err="1" smtClean="0"/>
              <a:t>ses</a:t>
            </a:r>
            <a:r>
              <a:rPr lang="en-US" sz="2200" dirty="0" smtClean="0"/>
              <a:t>, </a:t>
            </a:r>
            <a:r>
              <a:rPr lang="en-US" sz="2200" dirty="0" err="1" smtClean="0"/>
              <a:t>col</a:t>
            </a:r>
            <a:r>
              <a:rPr lang="en-US" sz="2200" dirty="0" smtClean="0"/>
              <a:t>='red')</a:t>
            </a:r>
          </a:p>
          <a:p>
            <a:pPr>
              <a:spcBef>
                <a:spcPts val="0"/>
              </a:spcBef>
              <a:buNone/>
            </a:pPr>
            <a:r>
              <a:rPr lang="en-US" sz="2200" dirty="0" smtClean="0"/>
              <a:t>lines(5:length(delays), preds-2*</a:t>
            </a:r>
            <a:r>
              <a:rPr lang="en-US" sz="2200" dirty="0" err="1" smtClean="0"/>
              <a:t>ses</a:t>
            </a:r>
            <a:r>
              <a:rPr lang="en-US" sz="2200" dirty="0" smtClean="0"/>
              <a:t>, </a:t>
            </a:r>
            <a:r>
              <a:rPr lang="en-US" sz="2200" dirty="0" err="1" smtClean="0"/>
              <a:t>col</a:t>
            </a:r>
            <a:r>
              <a:rPr lang="en-US" sz="2200" dirty="0" smtClean="0"/>
              <a:t>='red')</a:t>
            </a:r>
          </a:p>
          <a:p>
            <a:pPr>
              <a:spcBef>
                <a:spcPts val="0"/>
              </a:spcBef>
              <a:buNone/>
            </a:pPr>
            <a:r>
              <a:rPr lang="en-US" sz="2200" dirty="0" smtClean="0"/>
              <a:t>points(5:length(delays), </a:t>
            </a:r>
            <a:r>
              <a:rPr lang="en-US" sz="2200" dirty="0" err="1" smtClean="0"/>
              <a:t>as.vector</a:t>
            </a:r>
            <a:r>
              <a:rPr lang="en-US" sz="2200" dirty="0" smtClean="0"/>
              <a:t>(delays[5:length(delays)]))</a:t>
            </a:r>
          </a:p>
          <a:p>
            <a:pPr>
              <a:spcBef>
                <a:spcPts val="0"/>
              </a:spcBef>
              <a:buNone/>
            </a:pPr>
            <a:endParaRPr lang="en-US" sz="2200" dirty="0" smtClean="0"/>
          </a:p>
          <a:p>
            <a:pPr>
              <a:spcBef>
                <a:spcPts val="0"/>
              </a:spcBef>
              <a:buNone/>
            </a:pPr>
            <a:r>
              <a:rPr lang="en-US" sz="2200" dirty="0" smtClean="0"/>
              <a:t>legend( 23, -8, c("Delay", "Predicted delay", "2 se confidence"),</a:t>
            </a:r>
          </a:p>
          <a:p>
            <a:pPr>
              <a:spcBef>
                <a:spcPts val="0"/>
              </a:spcBef>
              <a:buNone/>
            </a:pPr>
            <a:r>
              <a:rPr lang="en-US" sz="2200" dirty="0" smtClean="0"/>
              <a:t>  </a:t>
            </a:r>
            <a:r>
              <a:rPr lang="en-US" sz="2200" dirty="0" err="1" smtClean="0"/>
              <a:t>col</a:t>
            </a:r>
            <a:r>
              <a:rPr lang="en-US" sz="2200" dirty="0" smtClean="0"/>
              <a:t>=c(1, 3, 8), </a:t>
            </a:r>
            <a:r>
              <a:rPr lang="en-US" sz="2200" dirty="0" err="1" smtClean="0"/>
              <a:t>lty</a:t>
            </a:r>
            <a:r>
              <a:rPr lang="en-US" sz="2200" dirty="0" smtClean="0"/>
              <a:t>=c(0, 1, 1), </a:t>
            </a:r>
            <a:r>
              <a:rPr lang="en-US" sz="2200" dirty="0" err="1" smtClean="0"/>
              <a:t>pch</a:t>
            </a:r>
            <a:r>
              <a:rPr lang="en-US" sz="2200" dirty="0" smtClean="0"/>
              <a:t>=c(1, -1, -1), merge=TRUE)</a:t>
            </a:r>
          </a:p>
          <a:p>
            <a:pPr>
              <a:spcBef>
                <a:spcPts val="0"/>
              </a:spcBef>
              <a:buNone/>
            </a:pPr>
            <a:endParaRPr lang="en-US" sz="2200" dirty="0"/>
          </a:p>
        </p:txBody>
      </p:sp>
      <p:pic>
        <p:nvPicPr>
          <p:cNvPr id="11266" name="Picture 2"/>
          <p:cNvPicPr>
            <a:picLocks noChangeAspect="1" noChangeArrowheads="1"/>
          </p:cNvPicPr>
          <p:nvPr/>
        </p:nvPicPr>
        <p:blipFill>
          <a:blip r:embed="rId3" cstate="print"/>
          <a:srcRect/>
          <a:stretch>
            <a:fillRect/>
          </a:stretch>
        </p:blipFill>
        <p:spPr bwMode="auto">
          <a:xfrm>
            <a:off x="7966031" y="2266988"/>
            <a:ext cx="9926530" cy="918993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760" y="324857"/>
            <a:ext cx="15712440" cy="1299411"/>
          </a:xfrm>
        </p:spPr>
        <p:txBody>
          <a:bodyPr/>
          <a:lstStyle/>
          <a:p>
            <a:r>
              <a:rPr lang="en-US" dirty="0"/>
              <a:t>Oracle </a:t>
            </a:r>
            <a:r>
              <a:rPr lang="en-US" dirty="0" smtClean="0"/>
              <a:t>R Enterprise</a:t>
            </a:r>
            <a:endParaRPr lang="en-US" dirty="0"/>
          </a:p>
        </p:txBody>
      </p:sp>
      <p:sp>
        <p:nvSpPr>
          <p:cNvPr id="23" name="Content Placeholder 22"/>
          <p:cNvSpPr>
            <a:spLocks noGrp="1"/>
          </p:cNvSpPr>
          <p:nvPr>
            <p:ph idx="1"/>
          </p:nvPr>
        </p:nvSpPr>
        <p:spPr>
          <a:xfrm>
            <a:off x="10527956" y="1875243"/>
            <a:ext cx="7215643" cy="9051925"/>
          </a:xfrm>
        </p:spPr>
        <p:txBody>
          <a:bodyPr>
            <a:normAutofit/>
          </a:bodyPr>
          <a:lstStyle/>
          <a:p>
            <a:r>
              <a:rPr lang="en-US" sz="4500" dirty="0" smtClean="0"/>
              <a:t>R </a:t>
            </a:r>
            <a:r>
              <a:rPr lang="ru-RU" sz="4500" dirty="0" smtClean="0"/>
              <a:t>«встраивается» в </a:t>
            </a:r>
            <a:r>
              <a:rPr lang="en-US" sz="4500" dirty="0" smtClean="0"/>
              <a:t>Oracle database</a:t>
            </a:r>
          </a:p>
          <a:p>
            <a:r>
              <a:rPr lang="ru-RU" sz="4500" dirty="0" smtClean="0"/>
              <a:t>Данные  сохраняются и статистические вычисления выполняются в базе данных</a:t>
            </a:r>
          </a:p>
          <a:p>
            <a:r>
              <a:rPr lang="ru-RU" sz="4500" dirty="0" smtClean="0"/>
              <a:t>100% совместимость с  </a:t>
            </a:r>
            <a:r>
              <a:rPr lang="en-US" sz="4500" dirty="0" smtClean="0"/>
              <a:t>R</a:t>
            </a:r>
            <a:r>
              <a:rPr lang="ru-RU" sz="4500" dirty="0" smtClean="0"/>
              <a:t> интерфейсом и клиентскими </a:t>
            </a:r>
            <a:r>
              <a:rPr lang="ru-RU" sz="4500" dirty="0" smtClean="0"/>
              <a:t>приложениями</a:t>
            </a:r>
            <a:endParaRPr lang="ru-RU" sz="4500" dirty="0" smtClean="0"/>
          </a:p>
        </p:txBody>
      </p:sp>
      <p:pic>
        <p:nvPicPr>
          <p:cNvPr id="2052" name="Picture 4" descr="C:\Users\stephen\Documents\Oracle, Inc\11-1532 Big Data Presentation\03. Design\04 Production\Photos&amp;Icons\DataBase-on-Laptop.png" hidden="1"/>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205"/>
          <a:stretch/>
        </p:blipFill>
        <p:spPr bwMode="auto">
          <a:xfrm>
            <a:off x="1390650" y="3358193"/>
            <a:ext cx="9105900" cy="6983240"/>
          </a:xfrm>
          <a:prstGeom prst="rect">
            <a:avLst/>
          </a:prstGeom>
          <a:noFill/>
          <a:effectLst>
            <a:reflection blurRad="12700" stA="50000" endA="300" endPos="14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3075" name="Picture 3" descr="C:\Users\stephen\Documents\Oracle, Inc\11-1532 Big Data Presentation\03. Design\04 Production\Photos&amp;Icons\Database.png" hidden="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54" y="4167691"/>
            <a:ext cx="2171700" cy="36068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2" name="Group 21"/>
          <p:cNvGrpSpPr/>
          <p:nvPr/>
        </p:nvGrpSpPr>
        <p:grpSpPr>
          <a:xfrm>
            <a:off x="0" y="2545490"/>
            <a:ext cx="10824519" cy="6983175"/>
            <a:chOff x="100257" y="2941301"/>
            <a:chExt cx="11928776" cy="7674760"/>
          </a:xfrm>
        </p:grpSpPr>
        <p:pic>
          <p:nvPicPr>
            <p:cNvPr id="3074" name="Picture 2" descr="C:\Users\stephen\Documents\Oracle, Inc\11-1532 Big Data Presentation\03. Design\04 Production\Photos&amp;Icons\Full-DataBase.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1092"/>
            <a:stretch/>
          </p:blipFill>
          <p:spPr bwMode="auto">
            <a:xfrm>
              <a:off x="3788701" y="3204920"/>
              <a:ext cx="4438650" cy="7411141"/>
            </a:xfrm>
            <a:prstGeom prst="rect">
              <a:avLst/>
            </a:prstGeom>
            <a:noFill/>
            <a:effectLst>
              <a:reflection blurRad="63500" stA="52000" endA="300" endPos="22000" dir="5400000" sy="-100000" algn="bl" rotWithShape="0"/>
            </a:effectLst>
            <a:extLst>
              <a:ext uri="{909E8E84-426E-40DD-AFC4-6F175D3DCCD1}">
                <a14:hiddenFill xmlns:a14="http://schemas.microsoft.com/office/drawing/2010/main" xmlns="">
                  <a:solidFill>
                    <a:srgbClr val="FFFFFF"/>
                  </a:solidFill>
                </a14:hiddenFill>
              </a:ext>
            </a:extLst>
          </p:spPr>
        </p:pic>
        <p:sp>
          <p:nvSpPr>
            <p:cNvPr id="15" name="Title 1"/>
            <p:cNvSpPr txBox="1">
              <a:spLocks/>
            </p:cNvSpPr>
            <p:nvPr/>
          </p:nvSpPr>
          <p:spPr bwMode="auto">
            <a:xfrm>
              <a:off x="9058546" y="2941301"/>
              <a:ext cx="2667000" cy="36925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S PGothic" pitchFamily="34" charset="-128"/>
                  <a:cs typeface="ＭＳ Ｐゴシック" pitchFamily="-111" charset="-128"/>
                </a:defRPr>
              </a:lvl1pPr>
              <a:lvl2pPr algn="l" rtl="0" eaLnBrk="0" fontAlgn="base" hangingPunct="0">
                <a:spcBef>
                  <a:spcPct val="0"/>
                </a:spcBef>
                <a:spcAft>
                  <a:spcPct val="0"/>
                </a:spcAft>
                <a:defRPr sz="3200" b="1">
                  <a:solidFill>
                    <a:schemeClr val="tx1"/>
                  </a:solidFill>
                  <a:latin typeface="Arial" pitchFamily="-111" charset="0"/>
                  <a:ea typeface="MS PGothic" pitchFamily="34" charset="-128"/>
                  <a:cs typeface="ＭＳ Ｐゴシック" pitchFamily="-111" charset="-128"/>
                </a:defRPr>
              </a:lvl2pPr>
              <a:lvl3pPr algn="l" rtl="0" eaLnBrk="0" fontAlgn="base" hangingPunct="0">
                <a:spcBef>
                  <a:spcPct val="0"/>
                </a:spcBef>
                <a:spcAft>
                  <a:spcPct val="0"/>
                </a:spcAft>
                <a:defRPr sz="3200" b="1">
                  <a:solidFill>
                    <a:schemeClr val="tx1"/>
                  </a:solidFill>
                  <a:latin typeface="Arial" pitchFamily="-111" charset="0"/>
                  <a:ea typeface="MS PGothic" pitchFamily="34" charset="-128"/>
                  <a:cs typeface="ＭＳ Ｐゴシック" pitchFamily="-111" charset="-128"/>
                </a:defRPr>
              </a:lvl3pPr>
              <a:lvl4pPr algn="l" rtl="0" eaLnBrk="0" fontAlgn="base" hangingPunct="0">
                <a:spcBef>
                  <a:spcPct val="0"/>
                </a:spcBef>
                <a:spcAft>
                  <a:spcPct val="0"/>
                </a:spcAft>
                <a:defRPr sz="3200" b="1">
                  <a:solidFill>
                    <a:schemeClr val="tx1"/>
                  </a:solidFill>
                  <a:latin typeface="Arial" pitchFamily="-111" charset="0"/>
                  <a:ea typeface="MS PGothic" pitchFamily="34" charset="-128"/>
                  <a:cs typeface="ＭＳ Ｐゴシック" pitchFamily="-111" charset="-128"/>
                </a:defRPr>
              </a:lvl4pPr>
              <a:lvl5pPr algn="l" rtl="0" eaLnBrk="0" fontAlgn="base" hangingPunct="0">
                <a:spcBef>
                  <a:spcPct val="0"/>
                </a:spcBef>
                <a:spcAft>
                  <a:spcPct val="0"/>
                </a:spcAft>
                <a:defRPr sz="3200" b="1">
                  <a:solidFill>
                    <a:schemeClr val="tx1"/>
                  </a:solidFill>
                  <a:latin typeface="Arial" pitchFamily="-111" charset="0"/>
                  <a:ea typeface="MS PGothic" pitchFamily="34" charset="-128"/>
                  <a:cs typeface="ＭＳ Ｐゴシック" pitchFamily="-111" charset="-128"/>
                </a:defRPr>
              </a:lvl5pPr>
              <a:lvl6pPr marL="457200" algn="l" rtl="0" fontAlgn="base">
                <a:spcBef>
                  <a:spcPct val="0"/>
                </a:spcBef>
                <a:spcAft>
                  <a:spcPct val="0"/>
                </a:spcAft>
                <a:defRPr sz="3200" b="1">
                  <a:solidFill>
                    <a:schemeClr val="tx1"/>
                  </a:solidFill>
                  <a:latin typeface="Arial" pitchFamily="-111" charset="0"/>
                </a:defRPr>
              </a:lvl6pPr>
              <a:lvl7pPr marL="914400" algn="l" rtl="0" fontAlgn="base">
                <a:spcBef>
                  <a:spcPct val="0"/>
                </a:spcBef>
                <a:spcAft>
                  <a:spcPct val="0"/>
                </a:spcAft>
                <a:defRPr sz="3200" b="1">
                  <a:solidFill>
                    <a:schemeClr val="tx1"/>
                  </a:solidFill>
                  <a:latin typeface="Arial" pitchFamily="-111" charset="0"/>
                </a:defRPr>
              </a:lvl7pPr>
              <a:lvl8pPr marL="1371600" algn="l" rtl="0" fontAlgn="base">
                <a:spcBef>
                  <a:spcPct val="0"/>
                </a:spcBef>
                <a:spcAft>
                  <a:spcPct val="0"/>
                </a:spcAft>
                <a:defRPr sz="3200" b="1">
                  <a:solidFill>
                    <a:schemeClr val="tx1"/>
                  </a:solidFill>
                  <a:latin typeface="Arial" pitchFamily="-111" charset="0"/>
                </a:defRPr>
              </a:lvl8pPr>
              <a:lvl9pPr marL="1828800" algn="l" rtl="0" fontAlgn="base">
                <a:spcBef>
                  <a:spcPct val="0"/>
                </a:spcBef>
                <a:spcAft>
                  <a:spcPct val="0"/>
                </a:spcAft>
                <a:defRPr sz="3200" b="1">
                  <a:solidFill>
                    <a:schemeClr val="tx1"/>
                  </a:solidFill>
                  <a:latin typeface="Arial" pitchFamily="-111" charset="0"/>
                </a:defRPr>
              </a:lvl9pPr>
            </a:lstStyle>
            <a:p>
              <a:pPr>
                <a:lnSpc>
                  <a:spcPct val="90000"/>
                </a:lnSpc>
              </a:pPr>
              <a:endParaRPr lang="en-US" sz="4500" b="0" dirty="0">
                <a:solidFill>
                  <a:schemeClr val="tx2"/>
                </a:solidFill>
              </a:endParaRPr>
            </a:p>
            <a:p>
              <a:pPr>
                <a:lnSpc>
                  <a:spcPct val="90000"/>
                </a:lnSpc>
              </a:pPr>
              <a:endParaRPr lang="en-US" sz="4500" b="0" dirty="0">
                <a:solidFill>
                  <a:schemeClr val="tx2"/>
                </a:solidFill>
              </a:endParaRPr>
            </a:p>
          </p:txBody>
        </p:sp>
        <p:sp>
          <p:nvSpPr>
            <p:cNvPr id="4" name="Rectangle 3"/>
            <p:cNvSpPr/>
            <p:nvPr/>
          </p:nvSpPr>
          <p:spPr>
            <a:xfrm>
              <a:off x="8900407" y="4792661"/>
              <a:ext cx="2817487" cy="760810"/>
            </a:xfrm>
            <a:prstGeom prst="rect">
              <a:avLst/>
            </a:prstGeom>
          </p:spPr>
          <p:txBody>
            <a:bodyPr wrap="none" lIns="204812" tIns="102406" rIns="204812" bIns="102406">
              <a:spAutoFit/>
            </a:bodyPr>
            <a:lstStyle/>
            <a:p>
              <a:pPr lvl="0">
                <a:lnSpc>
                  <a:spcPct val="90000"/>
                </a:lnSpc>
              </a:pPr>
              <a:r>
                <a:rPr lang="ru-RU" sz="4000" b="1" dirty="0" smtClean="0">
                  <a:gradFill>
                    <a:gsLst>
                      <a:gs pos="0">
                        <a:schemeClr val="tx2"/>
                      </a:gs>
                      <a:gs pos="100000">
                        <a:schemeClr val="tx2">
                          <a:lumMod val="50000"/>
                        </a:schemeClr>
                      </a:gs>
                    </a:gsLst>
                    <a:lin ang="5400000" scaled="0"/>
                  </a:gradFill>
                </a:rPr>
                <a:t>Скорость</a:t>
              </a:r>
              <a:endParaRPr lang="en-US" sz="4000" b="1" dirty="0">
                <a:gradFill>
                  <a:gsLst>
                    <a:gs pos="0">
                      <a:schemeClr val="tx2"/>
                    </a:gs>
                    <a:gs pos="100000">
                      <a:schemeClr val="tx2">
                        <a:lumMod val="50000"/>
                      </a:schemeClr>
                    </a:gs>
                  </a:gsLst>
                  <a:lin ang="5400000" scaled="0"/>
                </a:gradFill>
              </a:endParaRPr>
            </a:p>
          </p:txBody>
        </p:sp>
        <p:sp>
          <p:nvSpPr>
            <p:cNvPr id="9" name="Rectangle 8"/>
            <p:cNvSpPr/>
            <p:nvPr/>
          </p:nvSpPr>
          <p:spPr>
            <a:xfrm>
              <a:off x="6882190" y="9110189"/>
              <a:ext cx="5146843" cy="760810"/>
            </a:xfrm>
            <a:prstGeom prst="rect">
              <a:avLst/>
            </a:prstGeom>
          </p:spPr>
          <p:txBody>
            <a:bodyPr wrap="none" lIns="204812" tIns="102406" rIns="204812" bIns="102406">
              <a:spAutoFit/>
            </a:bodyPr>
            <a:lstStyle/>
            <a:p>
              <a:pPr lvl="0">
                <a:lnSpc>
                  <a:spcPct val="90000"/>
                </a:lnSpc>
              </a:pPr>
              <a:r>
                <a:rPr lang="ru-RU" sz="4000" b="1" dirty="0" smtClean="0">
                  <a:gradFill>
                    <a:gsLst>
                      <a:gs pos="0">
                        <a:schemeClr val="tx2"/>
                      </a:gs>
                      <a:gs pos="100000">
                        <a:schemeClr val="tx2">
                          <a:lumMod val="50000"/>
                        </a:schemeClr>
                      </a:gs>
                    </a:gsLst>
                    <a:lin ang="5400000" scaled="0"/>
                  </a:gradFill>
                </a:rPr>
                <a:t>Масштабирование</a:t>
              </a:r>
              <a:endParaRPr lang="en-US" sz="4000" b="1" dirty="0">
                <a:gradFill>
                  <a:gsLst>
                    <a:gs pos="0">
                      <a:schemeClr val="tx2"/>
                    </a:gs>
                    <a:gs pos="100000">
                      <a:schemeClr val="tx2">
                        <a:lumMod val="50000"/>
                      </a:schemeClr>
                    </a:gs>
                  </a:gsLst>
                  <a:lin ang="5400000" scaled="0"/>
                </a:gradFill>
              </a:endParaRPr>
            </a:p>
          </p:txBody>
        </p:sp>
        <p:sp>
          <p:nvSpPr>
            <p:cNvPr id="17" name="Rectangle 16"/>
            <p:cNvSpPr/>
            <p:nvPr/>
          </p:nvSpPr>
          <p:spPr>
            <a:xfrm>
              <a:off x="100257" y="6488848"/>
              <a:ext cx="3970432" cy="760810"/>
            </a:xfrm>
            <a:prstGeom prst="rect">
              <a:avLst/>
            </a:prstGeom>
          </p:spPr>
          <p:txBody>
            <a:bodyPr wrap="none" lIns="204812" tIns="102406" rIns="204812" bIns="102406">
              <a:spAutoFit/>
            </a:bodyPr>
            <a:lstStyle/>
            <a:p>
              <a:pPr lvl="0">
                <a:lnSpc>
                  <a:spcPct val="90000"/>
                </a:lnSpc>
              </a:pPr>
              <a:r>
                <a:rPr lang="ru-RU" sz="4000" b="1" dirty="0" smtClean="0">
                  <a:gradFill>
                    <a:gsLst>
                      <a:gs pos="0">
                        <a:schemeClr val="tx2"/>
                      </a:gs>
                      <a:gs pos="100000">
                        <a:schemeClr val="tx2">
                          <a:lumMod val="50000"/>
                        </a:schemeClr>
                      </a:gs>
                    </a:gsLst>
                    <a:lin ang="5400000" scaled="0"/>
                  </a:gradFill>
                </a:rPr>
                <a:t>Безопасность</a:t>
              </a:r>
              <a:endParaRPr lang="en-US" sz="4000" b="1" dirty="0">
                <a:gradFill>
                  <a:gsLst>
                    <a:gs pos="0">
                      <a:schemeClr val="tx2"/>
                    </a:gs>
                    <a:gs pos="100000">
                      <a:schemeClr val="tx2">
                        <a:lumMod val="50000"/>
                      </a:schemeClr>
                    </a:gs>
                  </a:gsLst>
                  <a:lin ang="5400000" scaled="0"/>
                </a:gradFill>
              </a:endParaRPr>
            </a:p>
          </p:txBody>
        </p:sp>
        <p:grpSp>
          <p:nvGrpSpPr>
            <p:cNvPr id="5" name="Group 2050"/>
            <p:cNvGrpSpPr/>
            <p:nvPr/>
          </p:nvGrpSpPr>
          <p:grpSpPr>
            <a:xfrm>
              <a:off x="7831184" y="5615978"/>
              <a:ext cx="2643200" cy="872877"/>
              <a:chOff x="3967844" y="2105989"/>
              <a:chExt cx="1321600" cy="327329"/>
            </a:xfrm>
          </p:grpSpPr>
          <p:cxnSp>
            <p:nvCxnSpPr>
              <p:cNvPr id="29" name="Straight Connector 28"/>
              <p:cNvCxnSpPr/>
              <p:nvPr/>
            </p:nvCxnSpPr>
            <p:spPr>
              <a:xfrm>
                <a:off x="4581525" y="2105989"/>
                <a:ext cx="707919" cy="0"/>
              </a:xfrm>
              <a:prstGeom prst="line">
                <a:avLst/>
              </a:prstGeom>
              <a:ln w="12700" cap="rnd">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967844" y="2105989"/>
                <a:ext cx="613681" cy="327329"/>
              </a:xfrm>
              <a:prstGeom prst="line">
                <a:avLst/>
              </a:prstGeom>
              <a:ln w="12700" cap="rnd">
                <a:solidFill>
                  <a:schemeClr val="tx2"/>
                </a:solidFill>
                <a:tailEnd type="oval"/>
              </a:ln>
            </p:spPr>
            <p:style>
              <a:lnRef idx="1">
                <a:schemeClr val="accent1"/>
              </a:lnRef>
              <a:fillRef idx="0">
                <a:schemeClr val="accent1"/>
              </a:fillRef>
              <a:effectRef idx="0">
                <a:schemeClr val="accent1"/>
              </a:effectRef>
              <a:fontRef idx="minor">
                <a:schemeClr val="tx1"/>
              </a:fontRef>
            </p:style>
          </p:cxnSp>
        </p:grpSp>
        <p:grpSp>
          <p:nvGrpSpPr>
            <p:cNvPr id="6" name="Group 2053"/>
            <p:cNvGrpSpPr/>
            <p:nvPr/>
          </p:nvGrpSpPr>
          <p:grpSpPr>
            <a:xfrm>
              <a:off x="7553603" y="8214824"/>
              <a:ext cx="3396342" cy="826725"/>
              <a:chOff x="3829050" y="3080558"/>
              <a:chExt cx="1698171" cy="310022"/>
            </a:xfrm>
          </p:grpSpPr>
          <p:cxnSp>
            <p:nvCxnSpPr>
              <p:cNvPr id="33" name="Straight Connector 32"/>
              <p:cNvCxnSpPr/>
              <p:nvPr/>
            </p:nvCxnSpPr>
            <p:spPr>
              <a:xfrm>
                <a:off x="4581525" y="3390580"/>
                <a:ext cx="945696" cy="0"/>
              </a:xfrm>
              <a:prstGeom prst="line">
                <a:avLst/>
              </a:prstGeom>
              <a:ln w="12700" cap="rnd">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3829050" y="3080558"/>
                <a:ext cx="752475" cy="310022"/>
              </a:xfrm>
              <a:prstGeom prst="line">
                <a:avLst/>
              </a:prstGeom>
              <a:ln w="12700" cap="rnd">
                <a:solidFill>
                  <a:schemeClr val="tx2"/>
                </a:solidFill>
                <a:tailEnd type="oval"/>
              </a:ln>
            </p:spPr>
            <p:style>
              <a:lnRef idx="1">
                <a:schemeClr val="accent1"/>
              </a:lnRef>
              <a:fillRef idx="0">
                <a:schemeClr val="accent1"/>
              </a:fillRef>
              <a:effectRef idx="0">
                <a:schemeClr val="accent1"/>
              </a:effectRef>
              <a:fontRef idx="minor">
                <a:schemeClr val="tx1"/>
              </a:fontRef>
            </p:style>
          </p:cxnSp>
        </p:grpSp>
        <p:sp>
          <p:nvSpPr>
            <p:cNvPr id="3" name="Freeform 2"/>
            <p:cNvSpPr/>
            <p:nvPr/>
          </p:nvSpPr>
          <p:spPr>
            <a:xfrm>
              <a:off x="318830" y="7424599"/>
              <a:ext cx="3623732" cy="1309512"/>
            </a:xfrm>
            <a:custGeom>
              <a:avLst/>
              <a:gdLst>
                <a:gd name="connsiteX0" fmla="*/ 0 w 1811866"/>
                <a:gd name="connsiteY0" fmla="*/ 0 h 491067"/>
                <a:gd name="connsiteX1" fmla="*/ 1507066 w 1811866"/>
                <a:gd name="connsiteY1" fmla="*/ 0 h 491067"/>
                <a:gd name="connsiteX2" fmla="*/ 1811866 w 1811866"/>
                <a:gd name="connsiteY2" fmla="*/ 491067 h 491067"/>
              </a:gdLst>
              <a:ahLst/>
              <a:cxnLst>
                <a:cxn ang="0">
                  <a:pos x="connsiteX0" y="connsiteY0"/>
                </a:cxn>
                <a:cxn ang="0">
                  <a:pos x="connsiteX1" y="connsiteY1"/>
                </a:cxn>
                <a:cxn ang="0">
                  <a:pos x="connsiteX2" y="connsiteY2"/>
                </a:cxn>
              </a:cxnLst>
              <a:rect l="l" t="t" r="r" b="b"/>
              <a:pathLst>
                <a:path w="1811866" h="491067">
                  <a:moveTo>
                    <a:pt x="0" y="0"/>
                  </a:moveTo>
                  <a:lnTo>
                    <a:pt x="1507066" y="0"/>
                  </a:lnTo>
                  <a:lnTo>
                    <a:pt x="1811866" y="491067"/>
                  </a:lnTo>
                </a:path>
              </a:pathLst>
            </a:custGeom>
            <a:ln w="12700" cap="rnd">
              <a:solidFill>
                <a:schemeClr val="tx2"/>
              </a:solidFill>
              <a:tailEnd type="oval"/>
            </a:ln>
          </p:spPr>
          <p:style>
            <a:lnRef idx="1">
              <a:schemeClr val="accent1"/>
            </a:lnRef>
            <a:fillRef idx="0">
              <a:schemeClr val="accent1"/>
            </a:fillRef>
            <a:effectRef idx="0">
              <a:schemeClr val="accent1"/>
            </a:effectRef>
            <a:fontRef idx="minor">
              <a:schemeClr val="tx1"/>
            </a:fontRef>
          </p:style>
          <p:txBody>
            <a:bodyPr lIns="204812" tIns="102406" rIns="204812" bIns="102406" rtlCol="0" anchor="ctr"/>
            <a:lstStyle/>
            <a:p>
              <a:pPr algn="ctr"/>
              <a:endParaRPr lang="en-US" dirty="0"/>
            </a:p>
          </p:txBody>
        </p:sp>
        <p:sp>
          <p:nvSpPr>
            <p:cNvPr id="20" name="TextBox 19"/>
            <p:cNvSpPr txBox="1"/>
            <p:nvPr/>
          </p:nvSpPr>
          <p:spPr>
            <a:xfrm>
              <a:off x="5648298" y="7143745"/>
              <a:ext cx="790872" cy="969496"/>
            </a:xfrm>
            <a:prstGeom prst="rect">
              <a:avLst/>
            </a:prstGeom>
            <a:noFill/>
          </p:spPr>
          <p:txBody>
            <a:bodyPr wrap="square" lIns="204812" tIns="0" rIns="204812" bIns="0" rtlCol="0">
              <a:spAutoFit/>
            </a:bodyPr>
            <a:lstStyle/>
            <a:p>
              <a:r>
                <a:rPr lang="en-US" sz="6300" dirty="0" smtClean="0">
                  <a:solidFill>
                    <a:srgbClr val="5B81D7"/>
                  </a:solidFill>
                  <a:effectLst>
                    <a:outerShdw blurRad="38100" dist="38100" dir="2700000" algn="tl">
                      <a:srgbClr val="000000">
                        <a:alpha val="43137"/>
                      </a:srgbClr>
                    </a:outerShdw>
                  </a:effectLst>
                </a:rPr>
                <a:t>R</a:t>
              </a:r>
            </a:p>
          </p:txBody>
        </p:sp>
        <p:sp>
          <p:nvSpPr>
            <p:cNvPr id="21" name="Rectangle 20"/>
            <p:cNvSpPr/>
            <p:nvPr/>
          </p:nvSpPr>
          <p:spPr>
            <a:xfrm>
              <a:off x="5243785" y="8024512"/>
              <a:ext cx="1772971" cy="483811"/>
            </a:xfrm>
            <a:prstGeom prst="rect">
              <a:avLst/>
            </a:prstGeom>
          </p:spPr>
          <p:txBody>
            <a:bodyPr wrap="none" lIns="204812" tIns="102406" rIns="204812" bIns="102406">
              <a:spAutoFit/>
            </a:bodyPr>
            <a:lstStyle/>
            <a:p>
              <a:r>
                <a:rPr lang="en-US" sz="1800" dirty="0" smtClean="0">
                  <a:solidFill>
                    <a:srgbClr val="5B81D7"/>
                  </a:solidFill>
                  <a:effectLst>
                    <a:outerShdw blurRad="38100" dist="38100" dir="2700000" algn="tl">
                      <a:srgbClr val="000000">
                        <a:alpha val="43137"/>
                      </a:srgbClr>
                    </a:outerShdw>
                  </a:effectLst>
                </a:rPr>
                <a:t>Open Source</a:t>
              </a:r>
              <a:endParaRPr lang="en-US" sz="1800" dirty="0">
                <a:solidFill>
                  <a:srgbClr val="5B81D7"/>
                </a:solidFill>
                <a:effectLst>
                  <a:outerShdw blurRad="38100" dist="38100" dir="2700000" algn="tl">
                    <a:srgbClr val="000000">
                      <a:alpha val="43137"/>
                    </a:srgbClr>
                  </a:outerShdw>
                </a:effectLst>
              </a:endParaRPr>
            </a:p>
          </p:txBody>
        </p:sp>
      </p:grpSp>
      <p:pic>
        <p:nvPicPr>
          <p:cNvPr id="24" name="Picture 2"/>
          <p:cNvPicPr>
            <a:picLocks noChangeAspect="1" noChangeArrowheads="1"/>
          </p:cNvPicPr>
          <p:nvPr/>
        </p:nvPicPr>
        <p:blipFill>
          <a:blip r:embed="rId6" cstate="print"/>
          <a:srcRect/>
          <a:stretch>
            <a:fillRect/>
          </a:stretch>
        </p:blipFill>
        <p:spPr bwMode="auto">
          <a:xfrm>
            <a:off x="9245600" y="11049000"/>
            <a:ext cx="8267700" cy="1238251"/>
          </a:xfrm>
          <a:prstGeom prst="rect">
            <a:avLst/>
          </a:prstGeom>
          <a:noFill/>
          <a:ln w="9525">
            <a:noFill/>
            <a:miter lim="800000"/>
            <a:headEnd/>
            <a:tailEnd/>
          </a:ln>
        </p:spPr>
      </p:pic>
    </p:spTree>
    <p:extLst>
      <p:ext uri="{BB962C8B-B14F-4D97-AF65-F5344CB8AC3E}">
        <p14:creationId xmlns:p14="http://schemas.microsoft.com/office/powerpoint/2010/main" xmlns="" val="26433590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0" presetClass="exit" presetSubtype="0" fill="hold" nodeType="withEffect">
                                  <p:stCondLst>
                                    <p:cond delay="300"/>
                                  </p:stCondLst>
                                  <p:childTnLst>
                                    <p:animEffect transition="out" filter="fade">
                                      <p:cBhvr>
                                        <p:cTn id="9" dur="500"/>
                                        <p:tgtEl>
                                          <p:spTgt spid="2052"/>
                                        </p:tgtEl>
                                      </p:cBhvr>
                                    </p:animEffect>
                                    <p:set>
                                      <p:cBhvr>
                                        <p:cTn id="10" dur="1" fill="hold">
                                          <p:stCondLst>
                                            <p:cond delay="499"/>
                                          </p:stCondLst>
                                        </p:cTn>
                                        <p:tgtEl>
                                          <p:spTgt spid="2052"/>
                                        </p:tgtEl>
                                        <p:attrNameLst>
                                          <p:attrName>style.visibility</p:attrName>
                                        </p:attrNameLst>
                                      </p:cBhvr>
                                      <p:to>
                                        <p:strVal val="hidden"/>
                                      </p:to>
                                    </p:set>
                                  </p:childTnLst>
                                </p:cTn>
                              </p:par>
                            </p:childTnLst>
                          </p:cTn>
                        </p:par>
                        <p:par>
                          <p:cTn id="11" fill="hold">
                            <p:stCondLst>
                              <p:cond delay="800"/>
                            </p:stCondLst>
                            <p:childTnLst>
                              <p:par>
                                <p:cTn id="12" presetID="42" presetClass="path" presetSubtype="0" accel="33000" decel="50000" fill="hold" nodeType="afterEffect">
                                  <p:stCondLst>
                                    <p:cond delay="0"/>
                                  </p:stCondLst>
                                  <p:childTnLst>
                                    <p:animMotion origin="layout" path="M 2.5E-6 4.81481E-6 L 0.07916 0.13425 " pathEditMode="relative" rAng="0" ptsTypes="AA">
                                      <p:cBhvr>
                                        <p:cTn id="13" dur="1300" fill="hold"/>
                                        <p:tgtEl>
                                          <p:spTgt spid="3075"/>
                                        </p:tgtEl>
                                        <p:attrNameLst>
                                          <p:attrName>ppt_x</p:attrName>
                                          <p:attrName>ppt_y</p:attrName>
                                        </p:attrNameLst>
                                      </p:cBhvr>
                                      <p:rCtr x="3958" y="6698"/>
                                    </p:animMotion>
                                  </p:childTnLst>
                                </p:cTn>
                              </p:par>
                              <p:par>
                                <p:cTn id="14" presetID="10" presetClass="exit" presetSubtype="0" fill="hold" nodeType="withEffect">
                                  <p:stCondLst>
                                    <p:cond delay="0"/>
                                  </p:stCondLst>
                                  <p:childTnLst>
                                    <p:animEffect transition="out" filter="fade">
                                      <p:cBhvr>
                                        <p:cTn id="15" dur="500"/>
                                        <p:tgtEl>
                                          <p:spTgt spid="3075"/>
                                        </p:tgtEl>
                                      </p:cBhvr>
                                    </p:animEffect>
                                    <p:set>
                                      <p:cBhvr>
                                        <p:cTn id="16" dur="1" fill="hold">
                                          <p:stCondLst>
                                            <p:cond delay="4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6657" y="209008"/>
            <a:ext cx="16731343" cy="1299410"/>
          </a:xfrm>
        </p:spPr>
        <p:txBody>
          <a:bodyPr>
            <a:noAutofit/>
          </a:bodyPr>
          <a:lstStyle/>
          <a:p>
            <a:r>
              <a:rPr lang="en-US" dirty="0" smtClean="0"/>
              <a:t>Oracle </a:t>
            </a:r>
            <a:r>
              <a:rPr lang="en-US" dirty="0" err="1" smtClean="0"/>
              <a:t>Exalytics</a:t>
            </a:r>
            <a:r>
              <a:rPr lang="en-US" dirty="0" smtClean="0"/>
              <a:t> – </a:t>
            </a:r>
            <a:r>
              <a:rPr lang="ru-RU" dirty="0" smtClean="0"/>
              <a:t>основные компоненты</a:t>
            </a:r>
            <a:endParaRPr lang="en-US" dirty="0"/>
          </a:p>
        </p:txBody>
      </p:sp>
      <p:sp>
        <p:nvSpPr>
          <p:cNvPr id="6" name="AutoShape 11"/>
          <p:cNvSpPr>
            <a:spLocks noChangeArrowheads="1"/>
          </p:cNvSpPr>
          <p:nvPr/>
        </p:nvSpPr>
        <p:spPr bwMode="ltGray">
          <a:xfrm>
            <a:off x="144381" y="2292225"/>
            <a:ext cx="17878926" cy="8391817"/>
          </a:xfrm>
          <a:prstGeom prst="roundRect">
            <a:avLst>
              <a:gd name="adj" fmla="val 8147"/>
            </a:avLst>
          </a:prstGeom>
          <a:solidFill>
            <a:schemeClr val="bg1"/>
          </a:solidFill>
          <a:ln>
            <a:solidFill>
              <a:schemeClr val="tx1">
                <a:lumMod val="50000"/>
                <a:lumOff val="50000"/>
              </a:schemeClr>
            </a:solidFill>
            <a:headEnd/>
            <a:tailEnd/>
          </a:ln>
          <a:effectLst>
            <a:outerShdw blurRad="50800" dist="635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none" lIns="91435" tIns="45718" rIns="91435" bIns="45718" anchor="ctr"/>
          <a:lstStyle/>
          <a:p>
            <a:pPr algn="ctr">
              <a:defRPr/>
            </a:pPr>
            <a:endParaRPr lang="en-US" sz="1600" dirty="0">
              <a:solidFill>
                <a:schemeClr val="bg1"/>
              </a:solidFill>
              <a:effectLst>
                <a:outerShdw blurRad="38100" dist="38100" dir="2700000" algn="tl">
                  <a:srgbClr val="000000">
                    <a:alpha val="43137"/>
                  </a:srgbClr>
                </a:outerShdw>
              </a:effectLst>
              <a:cs typeface="Arial" pitchFamily="34" charset="0"/>
            </a:endParaRPr>
          </a:p>
        </p:txBody>
      </p:sp>
      <p:grpSp>
        <p:nvGrpSpPr>
          <p:cNvPr id="2" name="Group 78"/>
          <p:cNvGrpSpPr/>
          <p:nvPr/>
        </p:nvGrpSpPr>
        <p:grpSpPr>
          <a:xfrm>
            <a:off x="9033764" y="2470748"/>
            <a:ext cx="4273104" cy="8262107"/>
            <a:chOff x="4468594" y="955183"/>
            <a:chExt cx="1861204" cy="3621816"/>
          </a:xfrm>
        </p:grpSpPr>
        <p:sp>
          <p:nvSpPr>
            <p:cNvPr id="36" name="Rounded Rectangle 6"/>
            <p:cNvSpPr/>
            <p:nvPr/>
          </p:nvSpPr>
          <p:spPr>
            <a:xfrm>
              <a:off x="4516056" y="955183"/>
              <a:ext cx="1813742" cy="3522161"/>
            </a:xfrm>
            <a:prstGeom prst="roundRect">
              <a:avLst>
                <a:gd name="adj" fmla="val 12519"/>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100" dirty="0" err="1" smtClean="0">
                <a:solidFill>
                  <a:schemeClr val="tx1"/>
                </a:solidFill>
                <a:latin typeface="Arial" pitchFamily="34" charset="0"/>
                <a:cs typeface="Arial" pitchFamily="34" charset="0"/>
              </a:endParaRPr>
            </a:p>
          </p:txBody>
        </p:sp>
        <p:sp>
          <p:nvSpPr>
            <p:cNvPr id="37" name="Rectangle 7"/>
            <p:cNvSpPr/>
            <p:nvPr/>
          </p:nvSpPr>
          <p:spPr>
            <a:xfrm>
              <a:off x="4468594" y="3986057"/>
              <a:ext cx="1855007" cy="590942"/>
            </a:xfrm>
            <a:prstGeom prst="rect">
              <a:avLst/>
            </a:prstGeom>
          </p:spPr>
          <p:txBody>
            <a:bodyPr wrap="square">
              <a:spAutoFit/>
            </a:bodyPr>
            <a:lstStyle/>
            <a:p>
              <a:pPr algn="ctr" eaLnBrk="0" fontAlgn="base" hangingPunct="0">
                <a:lnSpc>
                  <a:spcPct val="85000"/>
                </a:lnSpc>
                <a:spcBef>
                  <a:spcPct val="50000"/>
                </a:spcBef>
                <a:spcAft>
                  <a:spcPct val="0"/>
                </a:spcAft>
                <a:buClr>
                  <a:srgbClr val="FD0000"/>
                </a:buClr>
                <a:defRPr/>
              </a:pPr>
              <a:r>
                <a:rPr lang="ru-RU" sz="2400" b="1" dirty="0" smtClean="0">
                  <a:solidFill>
                    <a:srgbClr val="FF0000"/>
                  </a:solidFill>
                  <a:cs typeface="Arial" pitchFamily="34" charset="0"/>
                </a:rPr>
                <a:t>Программное обеспечение для </a:t>
              </a:r>
              <a:br>
                <a:rPr lang="ru-RU" sz="2400" b="1" dirty="0" smtClean="0">
                  <a:solidFill>
                    <a:srgbClr val="FF0000"/>
                  </a:solidFill>
                  <a:cs typeface="Arial" pitchFamily="34" charset="0"/>
                </a:rPr>
              </a:br>
              <a:r>
                <a:rPr lang="en-US" sz="2400" b="1" dirty="0" smtClean="0">
                  <a:solidFill>
                    <a:srgbClr val="FF0000"/>
                  </a:solidFill>
                  <a:cs typeface="Arial" pitchFamily="34" charset="0"/>
                </a:rPr>
                <a:t>I</a:t>
              </a:r>
              <a:r>
                <a:rPr lang="en-US" sz="2400" b="1" i="1" dirty="0" smtClean="0">
                  <a:solidFill>
                    <a:srgbClr val="FF0000"/>
                  </a:solidFill>
                </a:rPr>
                <a:t>n-Memory</a:t>
              </a:r>
              <a:r>
                <a:rPr lang="ru-RU" sz="2400" b="1" i="1" dirty="0" smtClean="0">
                  <a:solidFill>
                    <a:srgbClr val="FF0000"/>
                  </a:solidFill>
                </a:rPr>
                <a:t> </a:t>
              </a:r>
              <a:r>
                <a:rPr lang="ru-RU" sz="2400" b="1" dirty="0" smtClean="0">
                  <a:solidFill>
                    <a:srgbClr val="FF0000"/>
                  </a:solidFill>
                  <a:cs typeface="Arial" pitchFamily="34" charset="0"/>
                </a:rPr>
                <a:t>аналитики </a:t>
              </a:r>
              <a:r>
                <a:rPr lang="ru-RU" sz="2400" b="1" dirty="0" smtClean="0">
                  <a:ea typeface="+mn-ea"/>
                </a:rPr>
                <a:t/>
              </a:r>
              <a:br>
                <a:rPr lang="ru-RU" sz="2400" b="1" dirty="0" smtClean="0">
                  <a:ea typeface="+mn-ea"/>
                </a:rPr>
              </a:br>
              <a:endParaRPr lang="ru-RU" sz="2400" b="1" i="1" kern="1200" dirty="0" smtClean="0">
                <a:solidFill>
                  <a:srgbClr val="FF0000"/>
                </a:solidFill>
                <a:ea typeface="+mn-ea"/>
                <a:cs typeface="Arial" pitchFamily="34" charset="0"/>
              </a:endParaRPr>
            </a:p>
          </p:txBody>
        </p:sp>
        <p:pic>
          <p:nvPicPr>
            <p:cNvPr id="38" name="Picture 9"/>
            <p:cNvPicPr>
              <a:picLocks noChangeAspect="1" noChangeArrowheads="1"/>
            </p:cNvPicPr>
            <p:nvPr/>
          </p:nvPicPr>
          <p:blipFill>
            <a:blip r:embed="rId2" cstate="print"/>
            <a:srcRect/>
            <a:stretch>
              <a:fillRect/>
            </a:stretch>
          </p:blipFill>
          <p:spPr bwMode="auto">
            <a:xfrm>
              <a:off x="4921436" y="964476"/>
              <a:ext cx="1002982" cy="1002676"/>
            </a:xfrm>
            <a:prstGeom prst="rect">
              <a:avLst/>
            </a:prstGeom>
            <a:noFill/>
            <a:ln w="9525" algn="ctr">
              <a:noFill/>
              <a:miter lim="800000"/>
              <a:headEnd/>
              <a:tailEnd/>
            </a:ln>
          </p:spPr>
        </p:pic>
        <p:pic>
          <p:nvPicPr>
            <p:cNvPr id="39" name="Picture 9"/>
            <p:cNvPicPr>
              <a:picLocks noChangeAspect="1" noChangeArrowheads="1"/>
            </p:cNvPicPr>
            <p:nvPr/>
          </p:nvPicPr>
          <p:blipFill>
            <a:blip r:embed="rId3" cstate="print"/>
            <a:srcRect/>
            <a:stretch>
              <a:fillRect/>
            </a:stretch>
          </p:blipFill>
          <p:spPr bwMode="auto">
            <a:xfrm>
              <a:off x="5050594" y="2166554"/>
              <a:ext cx="744667" cy="744441"/>
            </a:xfrm>
            <a:prstGeom prst="rect">
              <a:avLst/>
            </a:prstGeom>
            <a:noFill/>
            <a:ln w="9525" algn="ctr">
              <a:noFill/>
              <a:miter lim="800000"/>
              <a:headEnd/>
              <a:tailEnd/>
            </a:ln>
          </p:spPr>
        </p:pic>
        <p:sp>
          <p:nvSpPr>
            <p:cNvPr id="40" name="Rectangle 11"/>
            <p:cNvSpPr/>
            <p:nvPr/>
          </p:nvSpPr>
          <p:spPr>
            <a:xfrm>
              <a:off x="4522252" y="2856043"/>
              <a:ext cx="1801349" cy="364280"/>
            </a:xfrm>
            <a:prstGeom prst="rect">
              <a:avLst/>
            </a:prstGeom>
          </p:spPr>
          <p:txBody>
            <a:bodyPr wrap="square">
              <a:spAutoFit/>
            </a:bodyPr>
            <a:lstStyle/>
            <a:p>
              <a:pPr algn="ctr" rtl="0" eaLnBrk="0" fontAlgn="base" hangingPunct="0">
                <a:spcBef>
                  <a:spcPts val="0"/>
                </a:spcBef>
                <a:spcAft>
                  <a:spcPct val="0"/>
                </a:spcAft>
                <a:buClr>
                  <a:srgbClr val="FD0000"/>
                </a:buClr>
                <a:defRPr/>
              </a:pPr>
              <a:r>
                <a:rPr lang="en-US" sz="2400" dirty="0" smtClean="0">
                  <a:ea typeface="+mn-ea"/>
                  <a:cs typeface="Arial" pitchFamily="34" charset="0"/>
                </a:rPr>
                <a:t>Memory Optimized Essbase</a:t>
              </a:r>
              <a:endParaRPr lang="en-US" sz="2400" kern="1200" dirty="0">
                <a:ea typeface="+mn-ea"/>
                <a:cs typeface="Arial" pitchFamily="34" charset="0"/>
              </a:endParaRPr>
            </a:p>
          </p:txBody>
        </p:sp>
        <p:sp>
          <p:nvSpPr>
            <p:cNvPr id="41" name="Rectangle 12"/>
            <p:cNvSpPr/>
            <p:nvPr/>
          </p:nvSpPr>
          <p:spPr>
            <a:xfrm>
              <a:off x="4581884" y="1839669"/>
              <a:ext cx="1682089" cy="202378"/>
            </a:xfrm>
            <a:prstGeom prst="rect">
              <a:avLst/>
            </a:prstGeom>
          </p:spPr>
          <p:txBody>
            <a:bodyPr wrap="square">
              <a:spAutoFit/>
            </a:bodyPr>
            <a:lstStyle/>
            <a:p>
              <a:pPr algn="ctr" rtl="0" eaLnBrk="0" fontAlgn="base" hangingPunct="0">
                <a:spcBef>
                  <a:spcPts val="0"/>
                </a:spcBef>
                <a:spcAft>
                  <a:spcPct val="0"/>
                </a:spcAft>
                <a:buClr>
                  <a:srgbClr val="FD0000"/>
                </a:buClr>
                <a:defRPr/>
              </a:pPr>
              <a:r>
                <a:rPr lang="en-US" sz="2400" dirty="0" smtClean="0">
                  <a:ea typeface="+mn-ea"/>
                  <a:cs typeface="Arial" pitchFamily="34" charset="0"/>
                </a:rPr>
                <a:t>TimesTen for Exalytics</a:t>
              </a:r>
              <a:endParaRPr lang="en-US" sz="2400" kern="1200" dirty="0">
                <a:ea typeface="+mn-ea"/>
                <a:cs typeface="Arial" pitchFamily="34" charset="0"/>
              </a:endParaRPr>
            </a:p>
          </p:txBody>
        </p:sp>
        <p:pic>
          <p:nvPicPr>
            <p:cNvPr id="42" name="Picture 6" descr="C:\Documents and Settings\vamurth.ST-USERS\Local Settings\Temporary Internet Files\Content.IE5\WXA9FRCV\MC900241119[1].wmf"/>
            <p:cNvPicPr>
              <a:picLocks noChangeAspect="1" noChangeArrowheads="1"/>
            </p:cNvPicPr>
            <p:nvPr/>
          </p:nvPicPr>
          <p:blipFill>
            <a:blip r:embed="rId4" cstate="print"/>
            <a:srcRect/>
            <a:stretch>
              <a:fillRect/>
            </a:stretch>
          </p:blipFill>
          <p:spPr bwMode="auto">
            <a:xfrm>
              <a:off x="5098953" y="3201740"/>
              <a:ext cx="647948" cy="484311"/>
            </a:xfrm>
            <a:prstGeom prst="rect">
              <a:avLst/>
            </a:prstGeom>
            <a:noFill/>
          </p:spPr>
        </p:pic>
        <p:sp>
          <p:nvSpPr>
            <p:cNvPr id="43" name="Rectangle 14"/>
            <p:cNvSpPr/>
            <p:nvPr/>
          </p:nvSpPr>
          <p:spPr>
            <a:xfrm>
              <a:off x="4522252" y="3738980"/>
              <a:ext cx="1801349" cy="202378"/>
            </a:xfrm>
            <a:prstGeom prst="rect">
              <a:avLst/>
            </a:prstGeom>
          </p:spPr>
          <p:txBody>
            <a:bodyPr wrap="square">
              <a:spAutoFit/>
            </a:bodyPr>
            <a:lstStyle/>
            <a:p>
              <a:pPr algn="ctr" rtl="0" eaLnBrk="0" fontAlgn="base" hangingPunct="0">
                <a:spcBef>
                  <a:spcPts val="0"/>
                </a:spcBef>
                <a:spcAft>
                  <a:spcPct val="0"/>
                </a:spcAft>
                <a:buClr>
                  <a:srgbClr val="FD0000"/>
                </a:buClr>
                <a:defRPr/>
              </a:pPr>
              <a:r>
                <a:rPr lang="en-US" sz="2400" dirty="0" smtClean="0">
                  <a:ea typeface="+mn-ea"/>
                  <a:cs typeface="Arial" pitchFamily="34" charset="0"/>
                </a:rPr>
                <a:t>Adaptive In-Memory Tools</a:t>
              </a:r>
              <a:endParaRPr lang="en-US" sz="2400" kern="1200" dirty="0">
                <a:ea typeface="+mn-ea"/>
                <a:cs typeface="Arial" pitchFamily="34" charset="0"/>
              </a:endParaRPr>
            </a:p>
          </p:txBody>
        </p:sp>
      </p:grpSp>
      <p:grpSp>
        <p:nvGrpSpPr>
          <p:cNvPr id="4" name="Group 79"/>
          <p:cNvGrpSpPr/>
          <p:nvPr/>
        </p:nvGrpSpPr>
        <p:grpSpPr>
          <a:xfrm>
            <a:off x="13586187" y="2470748"/>
            <a:ext cx="4164137" cy="8044430"/>
            <a:chOff x="6469344" y="955183"/>
            <a:chExt cx="1813742" cy="3526394"/>
          </a:xfrm>
        </p:grpSpPr>
        <p:sp>
          <p:nvSpPr>
            <p:cNvPr id="32" name="Rounded Rectangle 31"/>
            <p:cNvSpPr/>
            <p:nvPr/>
          </p:nvSpPr>
          <p:spPr>
            <a:xfrm>
              <a:off x="6469344" y="955183"/>
              <a:ext cx="1813742" cy="3522161"/>
            </a:xfrm>
            <a:prstGeom prst="roundRect">
              <a:avLst>
                <a:gd name="adj" fmla="val 12519"/>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100" dirty="0" err="1" smtClean="0">
                <a:solidFill>
                  <a:schemeClr val="tx1"/>
                </a:solidFill>
                <a:latin typeface="Arial" pitchFamily="34" charset="0"/>
                <a:cs typeface="Arial" pitchFamily="34" charset="0"/>
              </a:endParaRPr>
            </a:p>
          </p:txBody>
        </p:sp>
        <p:pic>
          <p:nvPicPr>
            <p:cNvPr id="33" name="Picture 3" descr="C:\Documents and Settings\vamurth.ST-USERS\Desktop\Hardware\bimachine_PNGs\bimachine_la5d.png"/>
            <p:cNvPicPr>
              <a:picLocks noChangeAspect="1" noChangeArrowheads="1"/>
            </p:cNvPicPr>
            <p:nvPr/>
          </p:nvPicPr>
          <p:blipFill>
            <a:blip r:embed="rId5" cstate="print"/>
            <a:srcRect/>
            <a:stretch>
              <a:fillRect/>
            </a:stretch>
          </p:blipFill>
          <p:spPr bwMode="auto">
            <a:xfrm>
              <a:off x="6576115" y="1874131"/>
              <a:ext cx="1600200" cy="737245"/>
            </a:xfrm>
            <a:prstGeom prst="rect">
              <a:avLst/>
            </a:prstGeom>
            <a:noFill/>
          </p:spPr>
        </p:pic>
        <p:sp>
          <p:nvSpPr>
            <p:cNvPr id="34" name="Rectangle 33"/>
            <p:cNvSpPr/>
            <p:nvPr/>
          </p:nvSpPr>
          <p:spPr>
            <a:xfrm>
              <a:off x="6475540" y="2691886"/>
              <a:ext cx="1801349" cy="526182"/>
            </a:xfrm>
            <a:prstGeom prst="rect">
              <a:avLst/>
            </a:prstGeom>
          </p:spPr>
          <p:txBody>
            <a:bodyPr wrap="square">
              <a:spAutoFit/>
            </a:bodyPr>
            <a:lstStyle/>
            <a:p>
              <a:pPr algn="ctr" rtl="0" eaLnBrk="0" fontAlgn="base" hangingPunct="0">
                <a:spcBef>
                  <a:spcPts val="0"/>
                </a:spcBef>
                <a:spcAft>
                  <a:spcPct val="0"/>
                </a:spcAft>
                <a:buClr>
                  <a:srgbClr val="FD0000"/>
                </a:buClr>
                <a:defRPr/>
              </a:pPr>
              <a:r>
                <a:rPr lang="en-US" sz="2400" dirty="0" smtClean="0">
                  <a:ea typeface="+mn-ea"/>
                </a:rPr>
                <a:t>1 TB RAM</a:t>
              </a:r>
            </a:p>
            <a:p>
              <a:pPr algn="ctr" rtl="0" eaLnBrk="0" fontAlgn="base" hangingPunct="0">
                <a:spcBef>
                  <a:spcPts val="0"/>
                </a:spcBef>
                <a:spcAft>
                  <a:spcPct val="0"/>
                </a:spcAft>
                <a:buClr>
                  <a:srgbClr val="FD0000"/>
                </a:buClr>
                <a:defRPr/>
              </a:pPr>
              <a:r>
                <a:rPr lang="en-US" sz="2400" kern="1200" dirty="0" smtClean="0">
                  <a:ea typeface="+mn-ea"/>
                  <a:cs typeface="Arial" pitchFamily="34" charset="0"/>
                </a:rPr>
                <a:t>40 Processing Cores</a:t>
              </a:r>
            </a:p>
            <a:p>
              <a:pPr algn="ctr" rtl="0" eaLnBrk="0" fontAlgn="base" hangingPunct="0">
                <a:spcBef>
                  <a:spcPts val="0"/>
                </a:spcBef>
                <a:spcAft>
                  <a:spcPct val="0"/>
                </a:spcAft>
                <a:buClr>
                  <a:srgbClr val="FD0000"/>
                </a:buClr>
                <a:defRPr/>
              </a:pPr>
              <a:r>
                <a:rPr lang="en-US" sz="2400" dirty="0" smtClean="0">
                  <a:ea typeface="+mn-ea"/>
                </a:rPr>
                <a:t>High Speed Networking</a:t>
              </a:r>
              <a:endParaRPr lang="en-US" sz="2400" kern="1200" dirty="0">
                <a:ea typeface="+mn-ea"/>
                <a:cs typeface="Arial" pitchFamily="34" charset="0"/>
              </a:endParaRPr>
            </a:p>
          </p:txBody>
        </p:sp>
        <p:sp>
          <p:nvSpPr>
            <p:cNvPr id="35" name="Rectangle 34"/>
            <p:cNvSpPr/>
            <p:nvPr/>
          </p:nvSpPr>
          <p:spPr>
            <a:xfrm>
              <a:off x="6524263" y="4028251"/>
              <a:ext cx="1747914" cy="453326"/>
            </a:xfrm>
            <a:prstGeom prst="rect">
              <a:avLst/>
            </a:prstGeom>
          </p:spPr>
          <p:txBody>
            <a:bodyPr wrap="square">
              <a:spAutoFit/>
            </a:bodyPr>
            <a:lstStyle/>
            <a:p>
              <a:pPr algn="ctr" rtl="0" eaLnBrk="0" fontAlgn="base" hangingPunct="0">
                <a:lnSpc>
                  <a:spcPct val="85000"/>
                </a:lnSpc>
                <a:spcBef>
                  <a:spcPct val="50000"/>
                </a:spcBef>
                <a:spcAft>
                  <a:spcPct val="0"/>
                </a:spcAft>
                <a:buClr>
                  <a:srgbClr val="FD0000"/>
                </a:buClr>
                <a:defRPr/>
              </a:pPr>
              <a:r>
                <a:rPr lang="ru-RU" sz="2400" b="1" dirty="0" smtClean="0">
                  <a:solidFill>
                    <a:srgbClr val="FF0000"/>
                  </a:solidFill>
                  <a:ea typeface="+mn-ea"/>
                </a:rPr>
                <a:t>Аппаратный комплекс</a:t>
              </a:r>
              <a:r>
                <a:rPr lang="en-US" sz="2400" b="1" dirty="0" smtClean="0">
                  <a:solidFill>
                    <a:srgbClr val="FF0000"/>
                  </a:solidFill>
                  <a:ea typeface="+mn-ea"/>
                </a:rPr>
                <a:t> </a:t>
              </a:r>
              <a:r>
                <a:rPr lang="ru-RU" sz="2400" b="1" dirty="0" smtClean="0">
                  <a:solidFill>
                    <a:srgbClr val="FF0000"/>
                  </a:solidFill>
                  <a:ea typeface="+mn-ea"/>
                </a:rPr>
                <a:t>для</a:t>
              </a:r>
              <a:br>
                <a:rPr lang="ru-RU" sz="2400" b="1" dirty="0" smtClean="0">
                  <a:solidFill>
                    <a:srgbClr val="FF0000"/>
                  </a:solidFill>
                  <a:ea typeface="+mn-ea"/>
                </a:rPr>
              </a:br>
              <a:r>
                <a:rPr lang="en-US" sz="2400" b="1" dirty="0" smtClean="0">
                  <a:solidFill>
                    <a:srgbClr val="FF0000"/>
                  </a:solidFill>
                  <a:ea typeface="+mn-ea"/>
                </a:rPr>
                <a:t>In-Memory </a:t>
              </a:r>
              <a:r>
                <a:rPr lang="ru-RU" sz="2400" b="1" dirty="0" smtClean="0">
                  <a:solidFill>
                    <a:srgbClr val="FF0000"/>
                  </a:solidFill>
                  <a:ea typeface="+mn-ea"/>
                </a:rPr>
                <a:t>аналитики </a:t>
              </a:r>
              <a:endParaRPr lang="en-US" sz="2400" b="1" kern="1200" dirty="0" smtClean="0">
                <a:solidFill>
                  <a:srgbClr val="FF0000"/>
                </a:solidFill>
                <a:ea typeface="+mn-ea"/>
                <a:cs typeface="Arial" pitchFamily="34" charset="0"/>
              </a:endParaRPr>
            </a:p>
          </p:txBody>
        </p:sp>
      </p:grpSp>
      <p:grpSp>
        <p:nvGrpSpPr>
          <p:cNvPr id="5" name="Group 77"/>
          <p:cNvGrpSpPr/>
          <p:nvPr/>
        </p:nvGrpSpPr>
        <p:grpSpPr>
          <a:xfrm>
            <a:off x="456901" y="2470748"/>
            <a:ext cx="8406511" cy="8034774"/>
            <a:chOff x="750719" y="955183"/>
            <a:chExt cx="3661561" cy="3522161"/>
          </a:xfrm>
        </p:grpSpPr>
        <p:sp>
          <p:nvSpPr>
            <p:cNvPr id="10" name="Rounded Rectangle 4"/>
            <p:cNvSpPr/>
            <p:nvPr/>
          </p:nvSpPr>
          <p:spPr>
            <a:xfrm>
              <a:off x="750719" y="955183"/>
              <a:ext cx="3661561" cy="3522161"/>
            </a:xfrm>
            <a:prstGeom prst="roundRect">
              <a:avLst>
                <a:gd name="adj" fmla="val 6466"/>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100" dirty="0" err="1" smtClean="0">
                <a:solidFill>
                  <a:schemeClr val="tx1"/>
                </a:solidFill>
                <a:latin typeface="Arial" pitchFamily="34" charset="0"/>
                <a:cs typeface="Arial" pitchFamily="34" charset="0"/>
              </a:endParaRPr>
            </a:p>
          </p:txBody>
        </p:sp>
        <p:sp>
          <p:nvSpPr>
            <p:cNvPr id="11" name="Rectangle 10"/>
            <p:cNvSpPr/>
            <p:nvPr/>
          </p:nvSpPr>
          <p:spPr>
            <a:xfrm>
              <a:off x="764659" y="4157615"/>
              <a:ext cx="3633682" cy="315709"/>
            </a:xfrm>
            <a:prstGeom prst="rect">
              <a:avLst/>
            </a:prstGeom>
          </p:spPr>
          <p:txBody>
            <a:bodyPr wrap="square">
              <a:spAutoFit/>
            </a:bodyPr>
            <a:lstStyle/>
            <a:p>
              <a:pPr algn="ctr" rtl="0" eaLnBrk="0" fontAlgn="base" hangingPunct="0">
                <a:lnSpc>
                  <a:spcPct val="85000"/>
                </a:lnSpc>
                <a:spcBef>
                  <a:spcPct val="50000"/>
                </a:spcBef>
                <a:spcAft>
                  <a:spcPct val="0"/>
                </a:spcAft>
                <a:buClr>
                  <a:srgbClr val="FD0000"/>
                </a:buClr>
                <a:defRPr/>
              </a:pPr>
              <a:r>
                <a:rPr lang="en-US" sz="2400" b="1" dirty="0" smtClean="0">
                  <a:solidFill>
                    <a:srgbClr val="FF0000"/>
                  </a:solidFill>
                  <a:cs typeface="Arial" pitchFamily="34" charset="0"/>
                </a:rPr>
                <a:t>Oracle Business Intelligence Suite</a:t>
              </a:r>
              <a:r>
                <a:rPr lang="ru-RU" sz="2400" b="1" dirty="0" smtClean="0">
                  <a:solidFill>
                    <a:srgbClr val="FF0000"/>
                  </a:solidFill>
                  <a:cs typeface="Arial" pitchFamily="34" charset="0"/>
                </a:rPr>
                <a:t> – специальная редакция для </a:t>
              </a:r>
              <a:r>
                <a:rPr lang="en-US" sz="2400" b="1" dirty="0" err="1" smtClean="0">
                  <a:solidFill>
                    <a:srgbClr val="FF0000"/>
                  </a:solidFill>
                  <a:cs typeface="Arial" pitchFamily="34" charset="0"/>
                </a:rPr>
                <a:t>Exalytics</a:t>
              </a:r>
              <a:endParaRPr lang="en-US" sz="2400" b="1" kern="1200" dirty="0" smtClean="0">
                <a:solidFill>
                  <a:srgbClr val="FF0000"/>
                </a:solidFill>
                <a:ea typeface="+mn-ea"/>
                <a:cs typeface="Arial" pitchFamily="34" charset="0"/>
              </a:endParaRPr>
            </a:p>
          </p:txBody>
        </p:sp>
        <p:grpSp>
          <p:nvGrpSpPr>
            <p:cNvPr id="7" name="Group 33"/>
            <p:cNvGrpSpPr>
              <a:grpSpLocks noChangeAspect="1"/>
            </p:cNvGrpSpPr>
            <p:nvPr/>
          </p:nvGrpSpPr>
          <p:grpSpPr>
            <a:xfrm>
              <a:off x="1109598" y="1159699"/>
              <a:ext cx="2943802" cy="2751110"/>
              <a:chOff x="1617158" y="1805753"/>
              <a:chExt cx="3175560" cy="2967691"/>
            </a:xfrm>
          </p:grpSpPr>
          <p:pic>
            <p:nvPicPr>
              <p:cNvPr id="13" name="Picture 2" descr="Screen20.png"/>
              <p:cNvPicPr>
                <a:picLocks noChangeAspect="1"/>
              </p:cNvPicPr>
              <p:nvPr/>
            </p:nvPicPr>
            <p:blipFill>
              <a:blip r:embed="rId6" cstate="print"/>
              <a:srcRect/>
              <a:stretch>
                <a:fillRect/>
              </a:stretch>
            </p:blipFill>
            <p:spPr bwMode="auto">
              <a:xfrm>
                <a:off x="4099007" y="3876429"/>
                <a:ext cx="463220" cy="347416"/>
              </a:xfrm>
              <a:prstGeom prst="rect">
                <a:avLst/>
              </a:prstGeom>
              <a:noFill/>
              <a:ln w="9525">
                <a:solidFill>
                  <a:schemeClr val="bg2">
                    <a:lumMod val="40000"/>
                    <a:lumOff val="60000"/>
                  </a:schemeClr>
                </a:solidFill>
                <a:miter lim="800000"/>
                <a:headEnd/>
                <a:tailEnd/>
              </a:ln>
            </p:spPr>
          </p:pic>
          <p:pic>
            <p:nvPicPr>
              <p:cNvPr id="14" name="Picture 3" descr="AnswersPlusEditor"/>
              <p:cNvPicPr>
                <a:picLocks noChangeAspect="1" noChangeArrowheads="1"/>
              </p:cNvPicPr>
              <p:nvPr/>
            </p:nvPicPr>
            <p:blipFill>
              <a:blip r:embed="rId7" cstate="print"/>
              <a:srcRect/>
              <a:stretch>
                <a:fillRect/>
              </a:stretch>
            </p:blipFill>
            <p:spPr bwMode="auto">
              <a:xfrm>
                <a:off x="1617158" y="3235868"/>
                <a:ext cx="448298" cy="336337"/>
              </a:xfrm>
              <a:prstGeom prst="rect">
                <a:avLst/>
              </a:prstGeom>
              <a:noFill/>
              <a:ln w="9525">
                <a:solidFill>
                  <a:schemeClr val="bg2">
                    <a:lumMod val="40000"/>
                    <a:lumOff val="60000"/>
                  </a:schemeClr>
                </a:solidFill>
                <a:miter lim="800000"/>
                <a:headEnd/>
                <a:tailEnd/>
              </a:ln>
            </p:spPr>
          </p:pic>
          <p:pic>
            <p:nvPicPr>
              <p:cNvPr id="15" name="Picture 2" descr="Indicator"/>
              <p:cNvPicPr>
                <a:picLocks noChangeAspect="1" noChangeArrowheads="1"/>
              </p:cNvPicPr>
              <p:nvPr/>
            </p:nvPicPr>
            <p:blipFill>
              <a:blip r:embed="rId8" cstate="print"/>
              <a:srcRect/>
              <a:stretch>
                <a:fillRect/>
              </a:stretch>
            </p:blipFill>
            <p:spPr bwMode="auto">
              <a:xfrm>
                <a:off x="3264542" y="1897496"/>
                <a:ext cx="481222" cy="360916"/>
              </a:xfrm>
              <a:prstGeom prst="rect">
                <a:avLst/>
              </a:prstGeom>
              <a:noFill/>
              <a:ln w="9525">
                <a:solidFill>
                  <a:schemeClr val="bg2">
                    <a:lumMod val="40000"/>
                    <a:lumOff val="60000"/>
                  </a:schemeClr>
                </a:solidFill>
                <a:miter lim="800000"/>
                <a:headEnd/>
                <a:tailEnd/>
              </a:ln>
            </p:spPr>
          </p:pic>
          <p:grpSp>
            <p:nvGrpSpPr>
              <p:cNvPr id="8" name="Group 70"/>
              <p:cNvGrpSpPr>
                <a:grpSpLocks/>
              </p:cNvGrpSpPr>
              <p:nvPr/>
            </p:nvGrpSpPr>
            <p:grpSpPr bwMode="auto">
              <a:xfrm>
                <a:off x="4287616" y="3198262"/>
                <a:ext cx="505102" cy="363431"/>
                <a:chOff x="1799" y="785"/>
                <a:chExt cx="3911" cy="3053"/>
              </a:xfrm>
            </p:grpSpPr>
            <p:pic>
              <p:nvPicPr>
                <p:cNvPr id="30" name="Picture 3"/>
                <p:cNvPicPr>
                  <a:picLocks noChangeAspect="1" noChangeArrowheads="1"/>
                </p:cNvPicPr>
                <p:nvPr/>
              </p:nvPicPr>
              <p:blipFill>
                <a:blip r:embed="rId9" cstate="print"/>
                <a:srcRect r="47423"/>
                <a:stretch>
                  <a:fillRect/>
                </a:stretch>
              </p:blipFill>
              <p:spPr bwMode="auto">
                <a:xfrm>
                  <a:off x="1799" y="785"/>
                  <a:ext cx="2771" cy="3053"/>
                </a:xfrm>
                <a:prstGeom prst="rect">
                  <a:avLst/>
                </a:prstGeom>
                <a:noFill/>
                <a:ln w="9525">
                  <a:solidFill>
                    <a:schemeClr val="bg2">
                      <a:lumMod val="40000"/>
                      <a:lumOff val="60000"/>
                    </a:schemeClr>
                  </a:solidFill>
                  <a:round/>
                  <a:headEnd/>
                  <a:tailEnd/>
                </a:ln>
              </p:spPr>
            </p:pic>
            <p:pic>
              <p:nvPicPr>
                <p:cNvPr id="31" name="Picture 4"/>
                <p:cNvPicPr>
                  <a:picLocks noChangeAspect="1" noChangeArrowheads="1"/>
                </p:cNvPicPr>
                <p:nvPr/>
              </p:nvPicPr>
              <p:blipFill>
                <a:blip r:embed="rId10" cstate="print"/>
                <a:srcRect/>
                <a:stretch>
                  <a:fillRect/>
                </a:stretch>
              </p:blipFill>
              <p:spPr bwMode="auto">
                <a:xfrm>
                  <a:off x="4570" y="785"/>
                  <a:ext cx="1140" cy="3053"/>
                </a:xfrm>
                <a:prstGeom prst="rect">
                  <a:avLst/>
                </a:prstGeom>
                <a:noFill/>
                <a:ln w="9525">
                  <a:solidFill>
                    <a:schemeClr val="bg2">
                      <a:lumMod val="40000"/>
                      <a:lumOff val="60000"/>
                    </a:schemeClr>
                  </a:solidFill>
                  <a:round/>
                  <a:headEnd/>
                  <a:tailEnd/>
                </a:ln>
              </p:spPr>
            </p:pic>
          </p:grpSp>
          <p:pic>
            <p:nvPicPr>
              <p:cNvPr id="17" name="Picture 7" descr="http://biui/BI_Studio/negril/scorecard/design/drafts/diagrams/2007-10-31/Tree_Diagram_Overview_Opened.png"/>
              <p:cNvPicPr>
                <a:picLocks noChangeAspect="1" noChangeArrowheads="1"/>
              </p:cNvPicPr>
              <p:nvPr/>
            </p:nvPicPr>
            <p:blipFill>
              <a:blip r:embed="rId11" cstate="print"/>
              <a:srcRect/>
              <a:stretch>
                <a:fillRect/>
              </a:stretch>
            </p:blipFill>
            <p:spPr bwMode="auto">
              <a:xfrm>
                <a:off x="4224534" y="2531080"/>
                <a:ext cx="505122" cy="378971"/>
              </a:xfrm>
              <a:prstGeom prst="rect">
                <a:avLst/>
              </a:prstGeom>
              <a:solidFill>
                <a:schemeClr val="accent1"/>
              </a:solidFill>
              <a:ln w="12700">
                <a:solidFill>
                  <a:schemeClr val="bg2">
                    <a:lumMod val="40000"/>
                    <a:lumOff val="60000"/>
                  </a:schemeClr>
                </a:solidFill>
                <a:miter lim="800000"/>
                <a:headEnd/>
                <a:tailEnd/>
              </a:ln>
            </p:spPr>
          </p:pic>
          <p:pic>
            <p:nvPicPr>
              <p:cNvPr id="18" name="Picture 2"/>
              <p:cNvPicPr>
                <a:picLocks noChangeAspect="1" noChangeArrowheads="1"/>
              </p:cNvPicPr>
              <p:nvPr/>
            </p:nvPicPr>
            <p:blipFill>
              <a:blip r:embed="rId12" cstate="print"/>
              <a:srcRect/>
              <a:stretch>
                <a:fillRect/>
              </a:stretch>
            </p:blipFill>
            <p:spPr bwMode="auto">
              <a:xfrm>
                <a:off x="1651895" y="3808095"/>
                <a:ext cx="522969" cy="310647"/>
              </a:xfrm>
              <a:prstGeom prst="rect">
                <a:avLst/>
              </a:prstGeom>
              <a:noFill/>
              <a:ln w="9525" algn="ctr">
                <a:noFill/>
                <a:miter lim="800000"/>
                <a:headEnd/>
                <a:tailEnd/>
              </a:ln>
            </p:spPr>
          </p:pic>
          <p:pic>
            <p:nvPicPr>
              <p:cNvPr id="19" name="Picture 11"/>
              <p:cNvPicPr>
                <a:picLocks noChangeAspect="1" noChangeArrowheads="1"/>
              </p:cNvPicPr>
              <p:nvPr/>
            </p:nvPicPr>
            <p:blipFill>
              <a:blip r:embed="rId13" cstate="print"/>
              <a:stretch>
                <a:fillRect/>
              </a:stretch>
            </p:blipFill>
            <p:spPr bwMode="auto">
              <a:xfrm>
                <a:off x="3038867" y="4420266"/>
                <a:ext cx="470443" cy="353178"/>
              </a:xfrm>
              <a:prstGeom prst="rect">
                <a:avLst/>
              </a:prstGeom>
              <a:noFill/>
              <a:ln>
                <a:noFill/>
              </a:ln>
            </p:spPr>
          </p:pic>
          <p:pic>
            <p:nvPicPr>
              <p:cNvPr id="20" name="Picture 10"/>
              <p:cNvPicPr>
                <a:picLocks noChangeAspect="1" noChangeArrowheads="1"/>
              </p:cNvPicPr>
              <p:nvPr/>
            </p:nvPicPr>
            <p:blipFill>
              <a:blip r:embed="rId14" cstate="print"/>
              <a:srcRect/>
              <a:stretch>
                <a:fillRect/>
              </a:stretch>
            </p:blipFill>
            <p:spPr bwMode="auto">
              <a:xfrm>
                <a:off x="1648841" y="2667157"/>
                <a:ext cx="490258" cy="316468"/>
              </a:xfrm>
              <a:prstGeom prst="rect">
                <a:avLst/>
              </a:prstGeom>
              <a:noFill/>
              <a:ln w="9525">
                <a:solidFill>
                  <a:schemeClr val="accent4">
                    <a:lumMod val="65000"/>
                    <a:lumOff val="35000"/>
                  </a:schemeClr>
                </a:solidFill>
                <a:miter lim="800000"/>
                <a:headEnd/>
                <a:tailEnd/>
              </a:ln>
              <a:effectLst/>
            </p:spPr>
          </p:pic>
          <p:grpSp>
            <p:nvGrpSpPr>
              <p:cNvPr id="9" name="Group 42"/>
              <p:cNvGrpSpPr/>
              <p:nvPr/>
            </p:nvGrpSpPr>
            <p:grpSpPr>
              <a:xfrm>
                <a:off x="3865372" y="2049903"/>
                <a:ext cx="287823" cy="354241"/>
                <a:chOff x="5233040" y="1103843"/>
                <a:chExt cx="346190" cy="731665"/>
              </a:xfrm>
            </p:grpSpPr>
            <p:pic>
              <p:nvPicPr>
                <p:cNvPr id="28" name="Picture 11" descr="phone_hero20071019"/>
                <p:cNvPicPr>
                  <a:picLocks noChangeAspect="1" noChangeArrowheads="1"/>
                </p:cNvPicPr>
                <p:nvPr/>
              </p:nvPicPr>
              <p:blipFill>
                <a:blip r:embed="rId15" cstate="print"/>
                <a:srcRect l="42252" r="30782" b="27794"/>
                <a:stretch>
                  <a:fillRect/>
                </a:stretch>
              </p:blipFill>
              <p:spPr bwMode="auto">
                <a:xfrm>
                  <a:off x="5233040" y="1103843"/>
                  <a:ext cx="346190" cy="731665"/>
                </a:xfrm>
                <a:prstGeom prst="rect">
                  <a:avLst/>
                </a:prstGeom>
                <a:noFill/>
                <a:ln w="9525">
                  <a:noFill/>
                  <a:miter lim="800000"/>
                  <a:headEnd/>
                  <a:tailEnd/>
                </a:ln>
                <a:effectLst/>
              </p:spPr>
            </p:pic>
            <p:pic>
              <p:nvPicPr>
                <p:cNvPr id="29" name="Picture 16"/>
                <p:cNvPicPr>
                  <a:picLocks noChangeAspect="1" noChangeArrowheads="1"/>
                </p:cNvPicPr>
                <p:nvPr/>
              </p:nvPicPr>
              <p:blipFill>
                <a:blip r:embed="rId16" cstate="print"/>
                <a:srcRect/>
                <a:stretch>
                  <a:fillRect/>
                </a:stretch>
              </p:blipFill>
              <p:spPr bwMode="auto">
                <a:xfrm>
                  <a:off x="5261326" y="1321860"/>
                  <a:ext cx="291517" cy="480528"/>
                </a:xfrm>
                <a:prstGeom prst="rect">
                  <a:avLst/>
                </a:prstGeom>
                <a:noFill/>
                <a:ln w="9525" algn="ctr">
                  <a:noFill/>
                  <a:miter lim="800000"/>
                  <a:headEnd/>
                  <a:tailEnd/>
                </a:ln>
              </p:spPr>
            </p:pic>
          </p:grpSp>
          <p:pic>
            <p:nvPicPr>
              <p:cNvPr id="22" name="Picture 13"/>
              <p:cNvPicPr>
                <a:picLocks noChangeAspect="1" noChangeArrowheads="1"/>
              </p:cNvPicPr>
              <p:nvPr/>
            </p:nvPicPr>
            <p:blipFill>
              <a:blip r:embed="rId17" cstate="print"/>
              <a:srcRect/>
              <a:stretch>
                <a:fillRect/>
              </a:stretch>
            </p:blipFill>
            <p:spPr bwMode="auto">
              <a:xfrm>
                <a:off x="2671992" y="1805753"/>
                <a:ext cx="255208" cy="484189"/>
              </a:xfrm>
              <a:prstGeom prst="rect">
                <a:avLst/>
              </a:prstGeom>
              <a:noFill/>
              <a:ln w="9525">
                <a:noFill/>
                <a:miter lim="800000"/>
                <a:headEnd/>
                <a:tailEnd/>
              </a:ln>
            </p:spPr>
          </p:pic>
          <p:pic>
            <p:nvPicPr>
              <p:cNvPr id="23" name="Picture 15"/>
              <p:cNvPicPr>
                <a:picLocks noChangeAspect="1" noChangeArrowheads="1"/>
              </p:cNvPicPr>
              <p:nvPr/>
            </p:nvPicPr>
            <p:blipFill>
              <a:blip r:embed="rId18" cstate="print"/>
              <a:srcRect/>
              <a:stretch>
                <a:fillRect/>
              </a:stretch>
            </p:blipFill>
            <p:spPr bwMode="auto">
              <a:xfrm>
                <a:off x="2665444" y="4434843"/>
                <a:ext cx="205783" cy="325032"/>
              </a:xfrm>
              <a:prstGeom prst="rect">
                <a:avLst/>
              </a:prstGeom>
              <a:noFill/>
              <a:ln w="9525">
                <a:noFill/>
                <a:miter lim="800000"/>
                <a:headEnd/>
                <a:tailEnd/>
              </a:ln>
            </p:spPr>
          </p:pic>
          <p:pic>
            <p:nvPicPr>
              <p:cNvPr id="24" name="Picture 23" descr="process_icon.png"/>
              <p:cNvPicPr>
                <a:picLocks noChangeAspect="1"/>
              </p:cNvPicPr>
              <p:nvPr/>
            </p:nvPicPr>
            <p:blipFill>
              <a:blip r:embed="rId19" cstate="print"/>
              <a:stretch>
                <a:fillRect/>
              </a:stretch>
            </p:blipFill>
            <p:spPr>
              <a:xfrm>
                <a:off x="3663946" y="4269955"/>
                <a:ext cx="549557" cy="343692"/>
              </a:xfrm>
              <a:prstGeom prst="rect">
                <a:avLst/>
              </a:prstGeom>
            </p:spPr>
          </p:pic>
          <p:pic>
            <p:nvPicPr>
              <p:cNvPr id="25" name="Picture 2" descr="C:\DOCUME~1\aagarwa\LOCALS~1\Temp\HS6ClipImage_4c6af091.jpg"/>
              <p:cNvPicPr>
                <a:picLocks noChangeAspect="1" noChangeArrowheads="1"/>
              </p:cNvPicPr>
              <p:nvPr/>
            </p:nvPicPr>
            <p:blipFill>
              <a:blip r:embed="rId20" cstate="screen"/>
              <a:srcRect/>
              <a:stretch>
                <a:fillRect/>
              </a:stretch>
            </p:blipFill>
            <p:spPr bwMode="auto">
              <a:xfrm>
                <a:off x="2168165" y="4175805"/>
                <a:ext cx="342665" cy="443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26" name="Picture 25" descr="revised_new_bevelled_bullseye.png"/>
              <p:cNvPicPr>
                <a:picLocks noChangeAspect="1"/>
              </p:cNvPicPr>
              <p:nvPr/>
            </p:nvPicPr>
            <p:blipFill>
              <a:blip r:embed="rId21" cstate="print"/>
              <a:stretch>
                <a:fillRect/>
              </a:stretch>
            </p:blipFill>
            <p:spPr>
              <a:xfrm>
                <a:off x="2173963" y="2244798"/>
                <a:ext cx="2029035" cy="2084626"/>
              </a:xfrm>
              <a:prstGeom prst="rect">
                <a:avLst/>
              </a:prstGeom>
            </p:spPr>
          </p:pic>
          <p:pic>
            <p:nvPicPr>
              <p:cNvPr id="27" name="Picture 5"/>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ltGray">
              <a:xfrm>
                <a:off x="2174988" y="2106606"/>
                <a:ext cx="325333" cy="444053"/>
              </a:xfrm>
              <a:prstGeom prst="rect">
                <a:avLst/>
              </a:prstGeom>
              <a:noFill/>
              <a:ln w="9525" algn="ctr">
                <a:noFill/>
                <a:miter lim="800000"/>
                <a:headEnd/>
                <a:tailEnd/>
              </a:ln>
            </p:spPr>
          </p:pic>
        </p:grpSp>
      </p:gr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66649" y="420130"/>
            <a:ext cx="16303624" cy="1065656"/>
          </a:xfrm>
        </p:spPr>
        <p:txBody>
          <a:bodyPr/>
          <a:lstStyle/>
          <a:p>
            <a:r>
              <a:rPr lang="ru-RU" dirty="0" smtClean="0">
                <a:latin typeface="Arial" charset="0"/>
                <a:ea typeface="ＭＳ Ｐゴシック" pitchFamily="34" charset="-128"/>
              </a:rPr>
              <a:t>Аналитическая платформа </a:t>
            </a:r>
            <a:r>
              <a:rPr lang="en-US" dirty="0" smtClean="0">
                <a:latin typeface="Arial" charset="0"/>
                <a:ea typeface="ＭＳ Ｐゴシック" pitchFamily="34" charset="-128"/>
              </a:rPr>
              <a:t>Oracle </a:t>
            </a:r>
            <a:endParaRPr lang="en-US" sz="5400" i="1" dirty="0" smtClean="0">
              <a:solidFill>
                <a:schemeClr val="tx2"/>
              </a:solidFill>
              <a:latin typeface="Arial" charset="0"/>
              <a:ea typeface="ＭＳ Ｐゴシック" pitchFamily="34" charset="-128"/>
            </a:endParaRPr>
          </a:p>
        </p:txBody>
      </p:sp>
      <p:sp>
        <p:nvSpPr>
          <p:cNvPr id="3" name="Content Placeholder 2"/>
          <p:cNvSpPr>
            <a:spLocks noGrp="1"/>
          </p:cNvSpPr>
          <p:nvPr>
            <p:ph sz="half" idx="1"/>
          </p:nvPr>
        </p:nvSpPr>
        <p:spPr>
          <a:xfrm>
            <a:off x="8649730" y="1425401"/>
            <a:ext cx="9242854" cy="11203205"/>
          </a:xfrm>
        </p:spPr>
        <p:txBody>
          <a:bodyPr>
            <a:noAutofit/>
          </a:bodyPr>
          <a:lstStyle/>
          <a:p>
            <a:pPr marL="768096" indent="-768096">
              <a:defRPr/>
            </a:pPr>
            <a:r>
              <a:rPr lang="ru-RU" sz="4400" dirty="0" smtClean="0"/>
              <a:t>Бизнес-анализ</a:t>
            </a:r>
            <a:r>
              <a:rPr lang="en-US" sz="4400" dirty="0" smtClean="0"/>
              <a:t>: </a:t>
            </a:r>
            <a:r>
              <a:rPr lang="ru-RU" sz="4400" dirty="0" smtClean="0"/>
              <a:t>анализ многомерных показателей, агрегирование, аналитические вычисления, моделирование, прогнозирование</a:t>
            </a:r>
          </a:p>
          <a:p>
            <a:pPr marL="768096" indent="-768096">
              <a:defRPr/>
            </a:pPr>
            <a:endParaRPr lang="ru-RU" sz="4400" dirty="0" smtClean="0"/>
          </a:p>
          <a:p>
            <a:pPr marL="768096" indent="-768096">
              <a:defRPr/>
            </a:pPr>
            <a:r>
              <a:rPr lang="en-US" sz="4400" dirty="0" smtClean="0"/>
              <a:t>Information Discovery – </a:t>
            </a:r>
            <a:r>
              <a:rPr lang="ru-RU" sz="4400" dirty="0" smtClean="0"/>
              <a:t>поиск и анализ структурированных и неструктурированных данных </a:t>
            </a:r>
          </a:p>
          <a:p>
            <a:pPr marL="768096" indent="-768096">
              <a:defRPr/>
            </a:pPr>
            <a:endParaRPr lang="ru-RU" sz="4400" dirty="0" smtClean="0"/>
          </a:p>
          <a:p>
            <a:pPr marL="768096" indent="-768096">
              <a:defRPr/>
            </a:pPr>
            <a:r>
              <a:rPr lang="ru-RU" sz="4400" dirty="0" smtClean="0"/>
              <a:t>Предиктивная аналитика</a:t>
            </a:r>
            <a:r>
              <a:rPr lang="en-US" sz="4400" dirty="0" smtClean="0"/>
              <a:t>: c</a:t>
            </a:r>
            <a:r>
              <a:rPr lang="ru-RU" sz="4400" dirty="0" smtClean="0"/>
              <a:t>татистические исследования, </a:t>
            </a:r>
            <a:r>
              <a:rPr lang="en-US" sz="4400" dirty="0" smtClean="0"/>
              <a:t>data mining (</a:t>
            </a:r>
            <a:r>
              <a:rPr lang="ru-RU" sz="4400" dirty="0" smtClean="0"/>
              <a:t>кластеризация, классификация, поиск ассоциаций и др)</a:t>
            </a:r>
            <a:endParaRPr lang="en-US" sz="4400" dirty="0"/>
          </a:p>
        </p:txBody>
      </p:sp>
      <p:grpSp>
        <p:nvGrpSpPr>
          <p:cNvPr id="2" name="Group 4"/>
          <p:cNvGrpSpPr>
            <a:grpSpLocks/>
          </p:cNvGrpSpPr>
          <p:nvPr/>
        </p:nvGrpSpPr>
        <p:grpSpPr bwMode="auto">
          <a:xfrm>
            <a:off x="769035" y="1631093"/>
            <a:ext cx="7584131" cy="3558744"/>
            <a:chOff x="903419" y="1162050"/>
            <a:chExt cx="3200400" cy="948965"/>
          </a:xfrm>
        </p:grpSpPr>
        <p:sp>
          <p:nvSpPr>
            <p:cNvPr id="6" name="Rounded Rectangle 5"/>
            <p:cNvSpPr/>
            <p:nvPr/>
          </p:nvSpPr>
          <p:spPr bwMode="gray">
            <a:xfrm>
              <a:off x="903419" y="1162050"/>
              <a:ext cx="3200400" cy="948965"/>
            </a:xfrm>
            <a:prstGeom prst="roundRect">
              <a:avLst>
                <a:gd name="adj" fmla="val 6202"/>
              </a:avLst>
            </a:prstGeom>
            <a:ln>
              <a:headEnd type="none"/>
              <a:tailEnd type="none"/>
            </a:ln>
          </p:spPr>
          <p:style>
            <a:lnRef idx="3">
              <a:schemeClr val="lt1"/>
            </a:lnRef>
            <a:fillRef idx="1">
              <a:schemeClr val="accent2"/>
            </a:fillRef>
            <a:effectRef idx="1">
              <a:schemeClr val="accent2"/>
            </a:effectRef>
            <a:fontRef idx="minor">
              <a:schemeClr val="lt1"/>
            </a:fontRef>
          </p:style>
          <p:txBody>
            <a:bodyPr lIns="0" rIns="0"/>
            <a:lstStyle/>
            <a:p>
              <a:pPr algn="ctr">
                <a:defRPr/>
              </a:pPr>
              <a:r>
                <a:rPr lang="ru-RU" sz="4400" b="1" dirty="0" smtClean="0">
                  <a:solidFill>
                    <a:schemeClr val="bg1"/>
                  </a:solidFill>
                  <a:latin typeface="Arial" pitchFamily="34" charset="0"/>
                  <a:cs typeface="Arial" pitchFamily="34" charset="0"/>
                </a:rPr>
                <a:t>Бизнес-анализ</a:t>
              </a:r>
              <a:endParaRPr lang="en-US" sz="4400" b="1" dirty="0">
                <a:solidFill>
                  <a:schemeClr val="bg1"/>
                </a:solidFill>
                <a:latin typeface="Arial" pitchFamily="34" charset="0"/>
                <a:cs typeface="Arial" pitchFamily="34" charset="0"/>
              </a:endParaRPr>
            </a:p>
          </p:txBody>
        </p:sp>
        <p:sp>
          <p:nvSpPr>
            <p:cNvPr id="7" name="Rounded Rectangle 6"/>
            <p:cNvSpPr/>
            <p:nvPr/>
          </p:nvSpPr>
          <p:spPr bwMode="gray">
            <a:xfrm>
              <a:off x="935181" y="1399291"/>
              <a:ext cx="3127801" cy="270192"/>
            </a:xfrm>
            <a:prstGeom prst="roundRect">
              <a:avLst/>
            </a:prstGeom>
            <a:solidFill>
              <a:schemeClr val="tx2"/>
            </a:solidFill>
            <a:ln>
              <a:headEnd type="none"/>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buClr>
                  <a:srgbClr val="FD0000"/>
                </a:buClr>
                <a:defRPr/>
              </a:pPr>
              <a:r>
                <a:rPr lang="en-US" dirty="0" smtClean="0">
                  <a:solidFill>
                    <a:srgbClr val="FFFFFF"/>
                  </a:solidFill>
                  <a:cs typeface="Arial" pitchFamily="34" charset="0"/>
                </a:rPr>
                <a:t>Oracle Business Intelligence</a:t>
              </a:r>
              <a:endParaRPr lang="en-US" dirty="0">
                <a:solidFill>
                  <a:srgbClr val="FFFFFF"/>
                </a:solidFill>
                <a:cs typeface="Arial" pitchFamily="34" charset="0"/>
              </a:endParaRPr>
            </a:p>
          </p:txBody>
        </p:sp>
        <p:sp>
          <p:nvSpPr>
            <p:cNvPr id="8" name="Rounded Rectangle 7"/>
            <p:cNvSpPr/>
            <p:nvPr/>
          </p:nvSpPr>
          <p:spPr bwMode="gray">
            <a:xfrm>
              <a:off x="942743" y="1748563"/>
              <a:ext cx="3127801" cy="210880"/>
            </a:xfrm>
            <a:prstGeom prst="roundRect">
              <a:avLst/>
            </a:prstGeom>
            <a:solidFill>
              <a:schemeClr val="tx2"/>
            </a:solidFill>
            <a:ln>
              <a:headEnd type="none"/>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buClr>
                  <a:srgbClr val="FD0000"/>
                </a:buClr>
                <a:defRPr/>
              </a:pPr>
              <a:r>
                <a:rPr lang="en-US" dirty="0" smtClean="0">
                  <a:solidFill>
                    <a:srgbClr val="FFFFFF"/>
                  </a:solidFill>
                  <a:cs typeface="Arial" pitchFamily="34" charset="0"/>
                </a:rPr>
                <a:t>EXALYTICS</a:t>
              </a:r>
              <a:endParaRPr lang="en-US" dirty="0">
                <a:solidFill>
                  <a:srgbClr val="FFFFFF"/>
                </a:solidFill>
                <a:cs typeface="Arial" pitchFamily="34" charset="0"/>
              </a:endParaRPr>
            </a:p>
          </p:txBody>
        </p:sp>
      </p:grpSp>
      <p:grpSp>
        <p:nvGrpSpPr>
          <p:cNvPr id="4" name="Group 8"/>
          <p:cNvGrpSpPr>
            <a:grpSpLocks/>
          </p:cNvGrpSpPr>
          <p:nvPr/>
        </p:nvGrpSpPr>
        <p:grpSpPr bwMode="auto">
          <a:xfrm>
            <a:off x="689232" y="5955957"/>
            <a:ext cx="7540368" cy="2549948"/>
            <a:chOff x="970094" y="2659920"/>
            <a:chExt cx="3592009" cy="835754"/>
          </a:xfrm>
        </p:grpSpPr>
        <p:sp>
          <p:nvSpPr>
            <p:cNvPr id="10" name="Rounded Rectangle 9"/>
            <p:cNvSpPr/>
            <p:nvPr/>
          </p:nvSpPr>
          <p:spPr bwMode="gray">
            <a:xfrm>
              <a:off x="970094" y="2659920"/>
              <a:ext cx="3592009" cy="835754"/>
            </a:xfrm>
            <a:prstGeom prst="roundRect">
              <a:avLst>
                <a:gd name="adj" fmla="val 6202"/>
              </a:avLst>
            </a:prstGeom>
            <a:ln>
              <a:headEnd type="none"/>
              <a:tailEnd type="none"/>
            </a:ln>
          </p:spPr>
          <p:style>
            <a:lnRef idx="3">
              <a:schemeClr val="lt1"/>
            </a:lnRef>
            <a:fillRef idx="1">
              <a:schemeClr val="accent2"/>
            </a:fillRef>
            <a:effectRef idx="1">
              <a:schemeClr val="accent2"/>
            </a:effectRef>
            <a:fontRef idx="minor">
              <a:schemeClr val="lt1"/>
            </a:fontRef>
          </p:style>
          <p:txBody>
            <a:bodyPr lIns="0" rIns="0"/>
            <a:lstStyle/>
            <a:p>
              <a:pPr algn="ctr">
                <a:defRPr/>
              </a:pPr>
              <a:r>
                <a:rPr lang="ru-RU" sz="4000" b="1" dirty="0" smtClean="0">
                  <a:solidFill>
                    <a:schemeClr val="bg1"/>
                  </a:solidFill>
                  <a:latin typeface="Arial" pitchFamily="34" charset="0"/>
                  <a:cs typeface="Arial" pitchFamily="34" charset="0"/>
                </a:rPr>
                <a:t>Исследование информации</a:t>
              </a:r>
              <a:endParaRPr lang="en-US" sz="4000" b="1" dirty="0">
                <a:solidFill>
                  <a:schemeClr val="bg1"/>
                </a:solidFill>
                <a:latin typeface="Arial" pitchFamily="34" charset="0"/>
                <a:cs typeface="Arial" pitchFamily="34" charset="0"/>
              </a:endParaRPr>
            </a:p>
          </p:txBody>
        </p:sp>
        <p:sp>
          <p:nvSpPr>
            <p:cNvPr id="11" name="Rounded Rectangle 10"/>
            <p:cNvSpPr/>
            <p:nvPr/>
          </p:nvSpPr>
          <p:spPr bwMode="gray">
            <a:xfrm>
              <a:off x="998832" y="2962275"/>
              <a:ext cx="3129313" cy="377825"/>
            </a:xfrm>
            <a:prstGeom prst="roundRect">
              <a:avLst/>
            </a:prstGeom>
            <a:solidFill>
              <a:schemeClr val="tx2"/>
            </a:solidFill>
            <a:ln>
              <a:headEnd type="none"/>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buClr>
                  <a:srgbClr val="FD0000"/>
                </a:buClr>
                <a:defRPr/>
              </a:pPr>
              <a:r>
                <a:rPr lang="ru-RU" dirty="0">
                  <a:solidFill>
                    <a:srgbClr val="FFFFFF"/>
                  </a:solidFill>
                  <a:cs typeface="Arial" pitchFamily="34" charset="0"/>
                </a:rPr>
                <a:t>Наилучшая платформа для </a:t>
              </a:r>
              <a:r>
                <a:rPr lang="en-US" dirty="0">
                  <a:solidFill>
                    <a:srgbClr val="FFFFFF"/>
                  </a:solidFill>
                  <a:cs typeface="Arial" pitchFamily="34" charset="0"/>
                </a:rPr>
                <a:t>BI Apps</a:t>
              </a:r>
            </a:p>
          </p:txBody>
        </p:sp>
      </p:grpSp>
      <p:grpSp>
        <p:nvGrpSpPr>
          <p:cNvPr id="5" name="Group 11"/>
          <p:cNvGrpSpPr>
            <a:grpSpLocks/>
          </p:cNvGrpSpPr>
          <p:nvPr/>
        </p:nvGrpSpPr>
        <p:grpSpPr bwMode="auto">
          <a:xfrm>
            <a:off x="601706" y="9009222"/>
            <a:ext cx="7899743" cy="2281768"/>
            <a:chOff x="2753506" y="1657872"/>
            <a:chExt cx="3200400" cy="855889"/>
          </a:xfrm>
        </p:grpSpPr>
        <p:sp>
          <p:nvSpPr>
            <p:cNvPr id="13" name="Rounded Rectangle 12"/>
            <p:cNvSpPr/>
            <p:nvPr/>
          </p:nvSpPr>
          <p:spPr bwMode="gray">
            <a:xfrm>
              <a:off x="2753506" y="1657872"/>
              <a:ext cx="3200400" cy="855889"/>
            </a:xfrm>
            <a:prstGeom prst="roundRect">
              <a:avLst>
                <a:gd name="adj" fmla="val 6202"/>
              </a:avLst>
            </a:prstGeom>
            <a:ln>
              <a:headEnd type="none"/>
              <a:tailEnd type="none"/>
            </a:ln>
          </p:spPr>
          <p:style>
            <a:lnRef idx="3">
              <a:schemeClr val="lt1"/>
            </a:lnRef>
            <a:fillRef idx="1">
              <a:schemeClr val="accent2"/>
            </a:fillRef>
            <a:effectRef idx="1">
              <a:schemeClr val="accent2"/>
            </a:effectRef>
            <a:fontRef idx="minor">
              <a:schemeClr val="lt1"/>
            </a:fontRef>
          </p:style>
          <p:txBody>
            <a:bodyPr lIns="0" rIns="0"/>
            <a:lstStyle/>
            <a:p>
              <a:pPr algn="ctr">
                <a:defRPr/>
              </a:pPr>
              <a:r>
                <a:rPr lang="ru-RU" sz="4000" b="1" dirty="0" smtClean="0">
                  <a:solidFill>
                    <a:schemeClr val="bg1"/>
                  </a:solidFill>
                  <a:latin typeface="Arial" pitchFamily="34" charset="0"/>
                  <a:cs typeface="Arial" pitchFamily="34" charset="0"/>
                </a:rPr>
                <a:t>Статистика</a:t>
              </a:r>
              <a:r>
                <a:rPr lang="en-US" sz="4000" b="1" dirty="0" smtClean="0">
                  <a:solidFill>
                    <a:schemeClr val="bg1"/>
                  </a:solidFill>
                  <a:latin typeface="Arial" pitchFamily="34" charset="0"/>
                  <a:cs typeface="Arial" pitchFamily="34" charset="0"/>
                </a:rPr>
                <a:t>, </a:t>
              </a:r>
              <a:r>
                <a:rPr lang="en-US" sz="4000" b="1" dirty="0" smtClean="0">
                  <a:solidFill>
                    <a:schemeClr val="bg1"/>
                  </a:solidFill>
                  <a:latin typeface="Arial" pitchFamily="34" charset="0"/>
                  <a:cs typeface="Arial" pitchFamily="34" charset="0"/>
                </a:rPr>
                <a:t>data mining</a:t>
              </a:r>
            </a:p>
          </p:txBody>
        </p:sp>
        <p:sp>
          <p:nvSpPr>
            <p:cNvPr id="14" name="Rounded Rectangle 13"/>
            <p:cNvSpPr/>
            <p:nvPr/>
          </p:nvSpPr>
          <p:spPr bwMode="gray">
            <a:xfrm>
              <a:off x="2764306" y="1938934"/>
              <a:ext cx="3112676" cy="425562"/>
            </a:xfrm>
            <a:prstGeom prst="roundRect">
              <a:avLst/>
            </a:prstGeom>
            <a:solidFill>
              <a:schemeClr val="tx2"/>
            </a:solidFill>
            <a:ln>
              <a:headEnd type="none"/>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buClr>
                  <a:srgbClr val="FD0000"/>
                </a:buClr>
                <a:defRPr/>
              </a:pPr>
              <a:r>
                <a:rPr lang="en-US" dirty="0" smtClean="0">
                  <a:solidFill>
                    <a:srgbClr val="FFFFFF"/>
                  </a:solidFill>
                  <a:cs typeface="Arial" pitchFamily="34" charset="0"/>
                </a:rPr>
                <a:t>Oracle Advanced Analytics</a:t>
              </a:r>
              <a:endParaRPr lang="en-US" dirty="0">
                <a:solidFill>
                  <a:srgbClr val="FFFFFF"/>
                </a:solidFill>
                <a:cs typeface="Arial" pitchFamily="34" charset="0"/>
              </a:endParaRPr>
            </a:p>
          </p:txBody>
        </p:sp>
      </p:gr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866" name="Text Box 2"/>
          <p:cNvSpPr txBox="1">
            <a:spLocks noChangeArrowheads="1"/>
          </p:cNvSpPr>
          <p:nvPr/>
        </p:nvSpPr>
        <p:spPr bwMode="auto">
          <a:xfrm>
            <a:off x="1139826" y="4385013"/>
            <a:ext cx="16383332" cy="2031326"/>
          </a:xfrm>
          <a:prstGeom prst="rect">
            <a:avLst/>
          </a:prstGeom>
          <a:noFill/>
          <a:ln w="9525">
            <a:noFill/>
            <a:miter lim="800000"/>
            <a:headEnd type="none" w="sm" len="sm"/>
            <a:tailEnd type="none" w="sm" len="sm"/>
          </a:ln>
          <a:effectLst/>
        </p:spPr>
        <p:txBody>
          <a:bodyPr wrap="none" lIns="182880" tIns="91440" rIns="182880" bIns="91440" anchor="ctr">
            <a:spAutoFit/>
          </a:bodyPr>
          <a:lstStyle/>
          <a:p>
            <a:pPr eaLnBrk="0" hangingPunct="0">
              <a:lnSpc>
                <a:spcPct val="100000"/>
              </a:lnSpc>
              <a:spcBef>
                <a:spcPct val="0"/>
              </a:spcBef>
              <a:buClrTx/>
            </a:pPr>
            <a:r>
              <a:rPr lang="ru-RU" sz="12000" dirty="0" smtClean="0">
                <a:solidFill>
                  <a:schemeClr val="accent1"/>
                </a:solidFill>
              </a:rPr>
              <a:t>Спасибо за внимание!</a:t>
            </a:r>
            <a:endParaRPr lang="en-US" sz="12000" dirty="0">
              <a:solidFill>
                <a:schemeClr val="accent1"/>
              </a:solidFill>
            </a:endParaRP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39" name="Picture 3"/>
          <p:cNvPicPr>
            <a:picLocks noChangeAspect="1" noChangeArrowheads="1"/>
          </p:cNvPicPr>
          <p:nvPr/>
        </p:nvPicPr>
        <p:blipFill>
          <a:blip r:embed="rId3" cstate="print"/>
          <a:srcRect/>
          <a:stretch>
            <a:fillRect/>
          </a:stretch>
        </p:blipFill>
        <p:spPr bwMode="auto">
          <a:xfrm>
            <a:off x="2509451" y="1265626"/>
            <a:ext cx="13652500" cy="10442574"/>
          </a:xfrm>
          <a:prstGeom prst="rect">
            <a:avLst/>
          </a:prstGeom>
          <a:noFill/>
          <a:ln w="9525" algn="ctr">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910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61160" y="0"/>
            <a:ext cx="15712440" cy="1532965"/>
          </a:xfrm>
        </p:spPr>
        <p:txBody>
          <a:bodyPr>
            <a:normAutofit/>
          </a:bodyPr>
          <a:lstStyle/>
          <a:p>
            <a:r>
              <a:rPr lang="ru-RU" dirty="0" smtClean="0"/>
              <a:t>Аппаратное обеспечение</a:t>
            </a:r>
            <a:endParaRPr lang="en-US" sz="5400" i="1" dirty="0">
              <a:solidFill>
                <a:srgbClr val="FF0000"/>
              </a:solidFill>
            </a:endParaRPr>
          </a:p>
        </p:txBody>
      </p:sp>
      <p:sp>
        <p:nvSpPr>
          <p:cNvPr id="5" name="Content Placeholder 4"/>
          <p:cNvSpPr>
            <a:spLocks noGrp="1"/>
          </p:cNvSpPr>
          <p:nvPr>
            <p:ph idx="1"/>
          </p:nvPr>
        </p:nvSpPr>
        <p:spPr>
          <a:xfrm>
            <a:off x="7315200" y="2441762"/>
            <a:ext cx="10461812" cy="9051926"/>
          </a:xfrm>
        </p:spPr>
        <p:txBody>
          <a:bodyPr>
            <a:normAutofit fontScale="92500" lnSpcReduction="20000"/>
          </a:bodyPr>
          <a:lstStyle/>
          <a:p>
            <a:r>
              <a:rPr lang="ru-RU" b="1" u="sng" dirty="0" smtClean="0"/>
              <a:t>Оперативная память</a:t>
            </a:r>
          </a:p>
          <a:p>
            <a:pPr>
              <a:buNone/>
            </a:pPr>
            <a:r>
              <a:rPr lang="ru-RU" dirty="0" smtClean="0"/>
              <a:t>	1 </a:t>
            </a:r>
            <a:r>
              <a:rPr lang="en-US" dirty="0" smtClean="0"/>
              <a:t>TB RAM, 1033 MHz</a:t>
            </a:r>
            <a:endParaRPr lang="ru-RU" b="1" u="sng" dirty="0" smtClean="0"/>
          </a:p>
          <a:p>
            <a:pPr lvl="0"/>
            <a:r>
              <a:rPr lang="ru-RU" b="1" u="sng" dirty="0" smtClean="0">
                <a:solidFill>
                  <a:srgbClr val="000000"/>
                </a:solidFill>
              </a:rPr>
              <a:t> Процессоры</a:t>
            </a:r>
            <a:endParaRPr lang="en-US" b="1" u="sng" dirty="0" smtClean="0">
              <a:solidFill>
                <a:srgbClr val="000000"/>
              </a:solidFill>
            </a:endParaRPr>
          </a:p>
          <a:p>
            <a:pPr lvl="0">
              <a:buNone/>
            </a:pPr>
            <a:r>
              <a:rPr lang="ru-RU" dirty="0" smtClean="0">
                <a:solidFill>
                  <a:srgbClr val="000000"/>
                </a:solidFill>
              </a:rPr>
              <a:t>	</a:t>
            </a:r>
            <a:r>
              <a:rPr lang="en-US" dirty="0" smtClean="0">
                <a:solidFill>
                  <a:srgbClr val="000000"/>
                </a:solidFill>
              </a:rPr>
              <a:t>4 Intel® Xeon® E7-4870, 40 cores</a:t>
            </a:r>
            <a:endParaRPr lang="ru-RU" dirty="0" smtClean="0"/>
          </a:p>
          <a:p>
            <a:r>
              <a:rPr lang="ru-RU" b="1" u="sng" dirty="0" smtClean="0"/>
              <a:t>Сетевые интерфейсы</a:t>
            </a:r>
          </a:p>
          <a:p>
            <a:pPr>
              <a:buNone/>
            </a:pPr>
            <a:r>
              <a:rPr lang="ru-RU" dirty="0" smtClean="0"/>
              <a:t>	</a:t>
            </a:r>
            <a:r>
              <a:rPr lang="en-US" dirty="0" smtClean="0"/>
              <a:t>40 </a:t>
            </a:r>
            <a:r>
              <a:rPr lang="en-US" dirty="0" err="1" smtClean="0"/>
              <a:t>Gbps</a:t>
            </a:r>
            <a:r>
              <a:rPr lang="en-US" dirty="0" smtClean="0"/>
              <a:t> </a:t>
            </a:r>
            <a:r>
              <a:rPr lang="en-US" dirty="0" err="1" smtClean="0"/>
              <a:t>InfiniBand</a:t>
            </a:r>
            <a:r>
              <a:rPr lang="en-US" dirty="0" smtClean="0"/>
              <a:t> – 2 ports</a:t>
            </a:r>
          </a:p>
          <a:p>
            <a:pPr>
              <a:buNone/>
            </a:pPr>
            <a:r>
              <a:rPr lang="ru-RU" dirty="0" smtClean="0"/>
              <a:t>	</a:t>
            </a:r>
            <a:r>
              <a:rPr lang="en-US" dirty="0" smtClean="0"/>
              <a:t>10 </a:t>
            </a:r>
            <a:r>
              <a:rPr lang="en-US" dirty="0" err="1" smtClean="0"/>
              <a:t>Gbps</a:t>
            </a:r>
            <a:r>
              <a:rPr lang="en-US" dirty="0" smtClean="0"/>
              <a:t> Ethernet</a:t>
            </a:r>
            <a:r>
              <a:rPr lang="en-US" dirty="0" smtClean="0">
                <a:solidFill>
                  <a:srgbClr val="000000"/>
                </a:solidFill>
              </a:rPr>
              <a:t> – 2 ports</a:t>
            </a:r>
            <a:endParaRPr lang="en-US" dirty="0" smtClean="0"/>
          </a:p>
          <a:p>
            <a:pPr>
              <a:buNone/>
            </a:pPr>
            <a:r>
              <a:rPr lang="ru-RU" dirty="0" smtClean="0"/>
              <a:t>	</a:t>
            </a:r>
            <a:r>
              <a:rPr lang="en-US" dirty="0" smtClean="0"/>
              <a:t>1 </a:t>
            </a:r>
            <a:r>
              <a:rPr lang="en-US" dirty="0" err="1" smtClean="0"/>
              <a:t>Gbps</a:t>
            </a:r>
            <a:r>
              <a:rPr lang="en-US" dirty="0" smtClean="0"/>
              <a:t> Ethernet</a:t>
            </a:r>
            <a:r>
              <a:rPr lang="en-US" dirty="0" smtClean="0">
                <a:solidFill>
                  <a:srgbClr val="000000"/>
                </a:solidFill>
              </a:rPr>
              <a:t> – 4 ports</a:t>
            </a:r>
            <a:endParaRPr lang="ru-RU" dirty="0" smtClean="0">
              <a:solidFill>
                <a:srgbClr val="000000"/>
              </a:solidFill>
            </a:endParaRPr>
          </a:p>
          <a:p>
            <a:pPr lvl="0"/>
            <a:r>
              <a:rPr lang="ru-RU" b="1" u="sng" dirty="0" smtClean="0">
                <a:solidFill>
                  <a:srgbClr val="000000"/>
                </a:solidFill>
              </a:rPr>
              <a:t>Дисковая память</a:t>
            </a:r>
            <a:endParaRPr lang="en-US" b="1" u="sng" dirty="0" smtClean="0">
              <a:solidFill>
                <a:srgbClr val="000000"/>
              </a:solidFill>
            </a:endParaRPr>
          </a:p>
          <a:p>
            <a:pPr lvl="0">
              <a:buNone/>
            </a:pPr>
            <a:r>
              <a:rPr lang="ru-RU" dirty="0" smtClean="0">
                <a:solidFill>
                  <a:srgbClr val="000000"/>
                </a:solidFill>
              </a:rPr>
              <a:t>	</a:t>
            </a:r>
            <a:r>
              <a:rPr lang="en-US" dirty="0" smtClean="0">
                <a:solidFill>
                  <a:srgbClr val="000000"/>
                </a:solidFill>
              </a:rPr>
              <a:t>3.6 TB HDD Capacity</a:t>
            </a:r>
            <a:endParaRPr lang="en-US" dirty="0" smtClean="0"/>
          </a:p>
          <a:p>
            <a:endParaRPr lang="en-US" dirty="0"/>
          </a:p>
        </p:txBody>
      </p:sp>
      <p:pic>
        <p:nvPicPr>
          <p:cNvPr id="10" name="Picture 1"/>
          <p:cNvPicPr>
            <a:picLocks noChangeAspect="1" noChangeArrowheads="1"/>
          </p:cNvPicPr>
          <p:nvPr/>
        </p:nvPicPr>
        <p:blipFill>
          <a:blip r:embed="rId2" cstate="print"/>
          <a:srcRect l="29418" t="15420" r="22745" b="6149"/>
          <a:stretch>
            <a:fillRect/>
          </a:stretch>
        </p:blipFill>
        <p:spPr bwMode="auto">
          <a:xfrm>
            <a:off x="1564553" y="2547426"/>
            <a:ext cx="4500640" cy="8746523"/>
          </a:xfrm>
          <a:prstGeom prst="rect">
            <a:avLst/>
          </a:prstGeom>
          <a:noFill/>
          <a:ln w="9525">
            <a:noFill/>
            <a:round/>
            <a:headEnd/>
            <a:tailEnd/>
          </a:ln>
          <a:effectLst/>
        </p:spPr>
      </p:pic>
      <p:sp>
        <p:nvSpPr>
          <p:cNvPr id="6" name="Oval 5"/>
          <p:cNvSpPr/>
          <p:nvPr/>
        </p:nvSpPr>
        <p:spPr>
          <a:xfrm>
            <a:off x="6573795" y="1729947"/>
            <a:ext cx="9885405" cy="22242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218" y="0"/>
            <a:ext cx="15712440" cy="1181352"/>
          </a:xfrm>
        </p:spPr>
        <p:txBody>
          <a:bodyPr/>
          <a:lstStyle/>
          <a:p>
            <a:r>
              <a:rPr lang="ru-RU" dirty="0" smtClean="0"/>
              <a:t>Программное обеспечение</a:t>
            </a:r>
            <a:endParaRPr lang="en-US" dirty="0"/>
          </a:p>
        </p:txBody>
      </p:sp>
      <p:sp>
        <p:nvSpPr>
          <p:cNvPr id="3" name="Content Placeholder 2"/>
          <p:cNvSpPr>
            <a:spLocks noGrp="1"/>
          </p:cNvSpPr>
          <p:nvPr>
            <p:ph idx="1"/>
          </p:nvPr>
        </p:nvSpPr>
        <p:spPr>
          <a:xfrm>
            <a:off x="157830" y="3269503"/>
            <a:ext cx="10103770" cy="5849097"/>
          </a:xfrm>
        </p:spPr>
        <p:txBody>
          <a:bodyPr>
            <a:normAutofit/>
          </a:bodyPr>
          <a:lstStyle/>
          <a:p>
            <a:r>
              <a:rPr lang="en-US" dirty="0" smtClean="0"/>
              <a:t>Oracle Business Intelligence</a:t>
            </a:r>
          </a:p>
          <a:p>
            <a:r>
              <a:rPr lang="en-US" dirty="0" smtClean="0"/>
              <a:t>Oracle </a:t>
            </a:r>
            <a:r>
              <a:rPr lang="en-US" dirty="0" err="1" smtClean="0"/>
              <a:t>Essbase</a:t>
            </a:r>
            <a:endParaRPr lang="ru-RU" dirty="0" smtClean="0"/>
          </a:p>
          <a:p>
            <a:r>
              <a:rPr lang="en-US" dirty="0" smtClean="0"/>
              <a:t>Oracle </a:t>
            </a:r>
            <a:r>
              <a:rPr lang="en-US" dirty="0" err="1" smtClean="0"/>
              <a:t>TimesTen</a:t>
            </a:r>
            <a:r>
              <a:rPr lang="en-US" dirty="0" smtClean="0"/>
              <a:t> for </a:t>
            </a:r>
            <a:r>
              <a:rPr lang="en-US" dirty="0" err="1" smtClean="0"/>
              <a:t>Exalytics</a:t>
            </a:r>
            <a:endParaRPr lang="en-US" dirty="0" smtClean="0"/>
          </a:p>
          <a:p>
            <a:r>
              <a:rPr lang="ru-RU" dirty="0" smtClean="0"/>
              <a:t>Адаптивные </a:t>
            </a:r>
            <a:r>
              <a:rPr lang="en-US" dirty="0" smtClean="0"/>
              <a:t>in-memory </a:t>
            </a:r>
            <a:r>
              <a:rPr lang="ru-RU" dirty="0" smtClean="0"/>
              <a:t>акселераторы</a:t>
            </a:r>
            <a:endParaRPr lang="en-US" dirty="0" smtClean="0"/>
          </a:p>
          <a:p>
            <a:pPr lvl="1"/>
            <a:endParaRPr lang="en-US" dirty="0"/>
          </a:p>
        </p:txBody>
      </p:sp>
      <p:grpSp>
        <p:nvGrpSpPr>
          <p:cNvPr id="4" name="Group 70"/>
          <p:cNvGrpSpPr/>
          <p:nvPr/>
        </p:nvGrpSpPr>
        <p:grpSpPr>
          <a:xfrm>
            <a:off x="10134600" y="1471143"/>
            <a:ext cx="7358249" cy="6555257"/>
            <a:chOff x="5644806" y="1941789"/>
            <a:chExt cx="7861738" cy="8008882"/>
          </a:xfrm>
        </p:grpSpPr>
        <p:sp>
          <p:nvSpPr>
            <p:cNvPr id="40" name="Rounded Rectangle 39"/>
            <p:cNvSpPr/>
            <p:nvPr/>
          </p:nvSpPr>
          <p:spPr bwMode="gray">
            <a:xfrm>
              <a:off x="5644806" y="1941789"/>
              <a:ext cx="7861738" cy="8008882"/>
            </a:xfrm>
            <a:prstGeom prst="roundRect">
              <a:avLst>
                <a:gd name="adj" fmla="val 10785"/>
              </a:avLst>
            </a:prstGeom>
            <a:solidFill>
              <a:schemeClr val="accent2"/>
            </a:solidFill>
            <a:ln>
              <a:headEnd type="none"/>
              <a:tailEnd type="none"/>
            </a:ln>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p:txBody>
        </p:sp>
        <p:grpSp>
          <p:nvGrpSpPr>
            <p:cNvPr id="5" name="Group 33"/>
            <p:cNvGrpSpPr/>
            <p:nvPr/>
          </p:nvGrpSpPr>
          <p:grpSpPr>
            <a:xfrm>
              <a:off x="6548097" y="2697107"/>
              <a:ext cx="6351120" cy="5935382"/>
              <a:chOff x="1617158" y="1805753"/>
              <a:chExt cx="3175560" cy="2967691"/>
            </a:xfrm>
          </p:grpSpPr>
          <p:pic>
            <p:nvPicPr>
              <p:cNvPr id="42" name="Picture 2" descr="Screen20.png"/>
              <p:cNvPicPr>
                <a:picLocks noChangeAspect="1"/>
              </p:cNvPicPr>
              <p:nvPr/>
            </p:nvPicPr>
            <p:blipFill>
              <a:blip r:embed="rId2" cstate="print"/>
              <a:srcRect/>
              <a:stretch>
                <a:fillRect/>
              </a:stretch>
            </p:blipFill>
            <p:spPr bwMode="auto">
              <a:xfrm>
                <a:off x="4099007" y="3876429"/>
                <a:ext cx="463220" cy="347416"/>
              </a:xfrm>
              <a:prstGeom prst="rect">
                <a:avLst/>
              </a:prstGeom>
              <a:noFill/>
              <a:ln w="9525">
                <a:solidFill>
                  <a:schemeClr val="bg2">
                    <a:lumMod val="40000"/>
                    <a:lumOff val="60000"/>
                  </a:schemeClr>
                </a:solidFill>
                <a:miter lim="800000"/>
                <a:headEnd/>
                <a:tailEnd/>
              </a:ln>
            </p:spPr>
          </p:pic>
          <p:pic>
            <p:nvPicPr>
              <p:cNvPr id="43" name="Picture 3" descr="AnswersPlusEditor"/>
              <p:cNvPicPr>
                <a:picLocks noChangeAspect="1" noChangeArrowheads="1"/>
              </p:cNvPicPr>
              <p:nvPr/>
            </p:nvPicPr>
            <p:blipFill>
              <a:blip r:embed="rId3" cstate="print"/>
              <a:srcRect/>
              <a:stretch>
                <a:fillRect/>
              </a:stretch>
            </p:blipFill>
            <p:spPr bwMode="auto">
              <a:xfrm>
                <a:off x="1617158" y="3235868"/>
                <a:ext cx="448298" cy="336337"/>
              </a:xfrm>
              <a:prstGeom prst="rect">
                <a:avLst/>
              </a:prstGeom>
              <a:noFill/>
              <a:ln w="9525">
                <a:solidFill>
                  <a:schemeClr val="bg2">
                    <a:lumMod val="40000"/>
                    <a:lumOff val="60000"/>
                  </a:schemeClr>
                </a:solidFill>
                <a:miter lim="800000"/>
                <a:headEnd/>
                <a:tailEnd/>
              </a:ln>
            </p:spPr>
          </p:pic>
          <p:pic>
            <p:nvPicPr>
              <p:cNvPr id="44" name="Picture 2" descr="Indicator"/>
              <p:cNvPicPr>
                <a:picLocks noChangeAspect="1" noChangeArrowheads="1"/>
              </p:cNvPicPr>
              <p:nvPr/>
            </p:nvPicPr>
            <p:blipFill>
              <a:blip r:embed="rId4" cstate="print"/>
              <a:srcRect/>
              <a:stretch>
                <a:fillRect/>
              </a:stretch>
            </p:blipFill>
            <p:spPr bwMode="auto">
              <a:xfrm>
                <a:off x="3264542" y="1897496"/>
                <a:ext cx="481222" cy="360916"/>
              </a:xfrm>
              <a:prstGeom prst="rect">
                <a:avLst/>
              </a:prstGeom>
              <a:noFill/>
              <a:ln w="9525">
                <a:solidFill>
                  <a:schemeClr val="bg2">
                    <a:lumMod val="40000"/>
                    <a:lumOff val="60000"/>
                  </a:schemeClr>
                </a:solidFill>
                <a:miter lim="800000"/>
                <a:headEnd/>
                <a:tailEnd/>
              </a:ln>
            </p:spPr>
          </p:pic>
          <p:grpSp>
            <p:nvGrpSpPr>
              <p:cNvPr id="6" name="Group 70"/>
              <p:cNvGrpSpPr>
                <a:grpSpLocks/>
              </p:cNvGrpSpPr>
              <p:nvPr/>
            </p:nvGrpSpPr>
            <p:grpSpPr bwMode="auto">
              <a:xfrm>
                <a:off x="4287616" y="3198262"/>
                <a:ext cx="505102" cy="363431"/>
                <a:chOff x="1799" y="785"/>
                <a:chExt cx="3911" cy="3053"/>
              </a:xfrm>
            </p:grpSpPr>
            <p:pic>
              <p:nvPicPr>
                <p:cNvPr id="59" name="Picture 3"/>
                <p:cNvPicPr>
                  <a:picLocks noChangeAspect="1" noChangeArrowheads="1"/>
                </p:cNvPicPr>
                <p:nvPr/>
              </p:nvPicPr>
              <p:blipFill>
                <a:blip r:embed="rId5" cstate="print"/>
                <a:srcRect r="47423"/>
                <a:stretch>
                  <a:fillRect/>
                </a:stretch>
              </p:blipFill>
              <p:spPr bwMode="auto">
                <a:xfrm>
                  <a:off x="1799" y="785"/>
                  <a:ext cx="2771" cy="3053"/>
                </a:xfrm>
                <a:prstGeom prst="rect">
                  <a:avLst/>
                </a:prstGeom>
                <a:noFill/>
                <a:ln w="9525">
                  <a:solidFill>
                    <a:schemeClr val="bg2">
                      <a:lumMod val="40000"/>
                      <a:lumOff val="60000"/>
                    </a:schemeClr>
                  </a:solidFill>
                  <a:round/>
                  <a:headEnd/>
                  <a:tailEnd/>
                </a:ln>
              </p:spPr>
            </p:pic>
            <p:pic>
              <p:nvPicPr>
                <p:cNvPr id="60" name="Picture 4"/>
                <p:cNvPicPr>
                  <a:picLocks noChangeAspect="1" noChangeArrowheads="1"/>
                </p:cNvPicPr>
                <p:nvPr/>
              </p:nvPicPr>
              <p:blipFill>
                <a:blip r:embed="rId6" cstate="print"/>
                <a:srcRect/>
                <a:stretch>
                  <a:fillRect/>
                </a:stretch>
              </p:blipFill>
              <p:spPr bwMode="auto">
                <a:xfrm>
                  <a:off x="4570" y="785"/>
                  <a:ext cx="1140" cy="3053"/>
                </a:xfrm>
                <a:prstGeom prst="rect">
                  <a:avLst/>
                </a:prstGeom>
                <a:noFill/>
                <a:ln w="9525">
                  <a:solidFill>
                    <a:schemeClr val="bg2">
                      <a:lumMod val="40000"/>
                      <a:lumOff val="60000"/>
                    </a:schemeClr>
                  </a:solidFill>
                  <a:round/>
                  <a:headEnd/>
                  <a:tailEnd/>
                </a:ln>
              </p:spPr>
            </p:pic>
          </p:grpSp>
          <p:pic>
            <p:nvPicPr>
              <p:cNvPr id="46" name="Picture 7" descr="http://biui/BI_Studio/negril/scorecard/design/drafts/diagrams/2007-10-31/Tree_Diagram_Overview_Opened.png"/>
              <p:cNvPicPr>
                <a:picLocks noChangeAspect="1" noChangeArrowheads="1"/>
              </p:cNvPicPr>
              <p:nvPr/>
            </p:nvPicPr>
            <p:blipFill>
              <a:blip r:embed="rId7" cstate="print"/>
              <a:srcRect/>
              <a:stretch>
                <a:fillRect/>
              </a:stretch>
            </p:blipFill>
            <p:spPr bwMode="auto">
              <a:xfrm>
                <a:off x="4224534" y="2531080"/>
                <a:ext cx="505122" cy="378971"/>
              </a:xfrm>
              <a:prstGeom prst="rect">
                <a:avLst/>
              </a:prstGeom>
              <a:solidFill>
                <a:schemeClr val="accent1"/>
              </a:solidFill>
              <a:ln w="12700">
                <a:solidFill>
                  <a:schemeClr val="bg2">
                    <a:lumMod val="40000"/>
                    <a:lumOff val="60000"/>
                  </a:schemeClr>
                </a:solidFill>
                <a:miter lim="800000"/>
                <a:headEnd/>
                <a:tailEnd/>
              </a:ln>
            </p:spPr>
          </p:pic>
          <p:pic>
            <p:nvPicPr>
              <p:cNvPr id="47" name="Picture 2"/>
              <p:cNvPicPr>
                <a:picLocks noChangeAspect="1" noChangeArrowheads="1"/>
              </p:cNvPicPr>
              <p:nvPr/>
            </p:nvPicPr>
            <p:blipFill>
              <a:blip r:embed="rId8" cstate="print"/>
              <a:srcRect/>
              <a:stretch>
                <a:fillRect/>
              </a:stretch>
            </p:blipFill>
            <p:spPr bwMode="auto">
              <a:xfrm>
                <a:off x="1651895" y="3808095"/>
                <a:ext cx="522969" cy="310647"/>
              </a:xfrm>
              <a:prstGeom prst="rect">
                <a:avLst/>
              </a:prstGeom>
              <a:noFill/>
              <a:ln w="9525" algn="ctr">
                <a:noFill/>
                <a:miter lim="800000"/>
                <a:headEnd/>
                <a:tailEnd/>
              </a:ln>
            </p:spPr>
          </p:pic>
          <p:pic>
            <p:nvPicPr>
              <p:cNvPr id="48" name="Picture 11"/>
              <p:cNvPicPr>
                <a:picLocks noChangeAspect="1" noChangeArrowheads="1"/>
              </p:cNvPicPr>
              <p:nvPr/>
            </p:nvPicPr>
            <p:blipFill>
              <a:blip r:embed="rId9" cstate="print"/>
              <a:stretch>
                <a:fillRect/>
              </a:stretch>
            </p:blipFill>
            <p:spPr bwMode="auto">
              <a:xfrm>
                <a:off x="3038867" y="4420266"/>
                <a:ext cx="470443" cy="353178"/>
              </a:xfrm>
              <a:prstGeom prst="rect">
                <a:avLst/>
              </a:prstGeom>
              <a:noFill/>
              <a:ln>
                <a:noFill/>
              </a:ln>
            </p:spPr>
          </p:pic>
          <p:pic>
            <p:nvPicPr>
              <p:cNvPr id="49" name="Picture 10"/>
              <p:cNvPicPr>
                <a:picLocks noChangeAspect="1" noChangeArrowheads="1"/>
              </p:cNvPicPr>
              <p:nvPr/>
            </p:nvPicPr>
            <p:blipFill>
              <a:blip r:embed="rId10" cstate="print"/>
              <a:srcRect/>
              <a:stretch>
                <a:fillRect/>
              </a:stretch>
            </p:blipFill>
            <p:spPr bwMode="auto">
              <a:xfrm>
                <a:off x="1648841" y="2667157"/>
                <a:ext cx="490258" cy="316468"/>
              </a:xfrm>
              <a:prstGeom prst="rect">
                <a:avLst/>
              </a:prstGeom>
              <a:noFill/>
              <a:ln w="9525">
                <a:solidFill>
                  <a:schemeClr val="accent4">
                    <a:lumMod val="65000"/>
                    <a:lumOff val="35000"/>
                  </a:schemeClr>
                </a:solidFill>
                <a:miter lim="800000"/>
                <a:headEnd/>
                <a:tailEnd/>
              </a:ln>
              <a:effectLst/>
            </p:spPr>
          </p:pic>
          <p:grpSp>
            <p:nvGrpSpPr>
              <p:cNvPr id="7" name="Group 42"/>
              <p:cNvGrpSpPr/>
              <p:nvPr/>
            </p:nvGrpSpPr>
            <p:grpSpPr>
              <a:xfrm>
                <a:off x="3865372" y="2049903"/>
                <a:ext cx="287823" cy="354241"/>
                <a:chOff x="5233040" y="1103843"/>
                <a:chExt cx="346190" cy="731665"/>
              </a:xfrm>
            </p:grpSpPr>
            <p:pic>
              <p:nvPicPr>
                <p:cNvPr id="57" name="Picture 11" descr="phone_hero20071019"/>
                <p:cNvPicPr>
                  <a:picLocks noChangeAspect="1" noChangeArrowheads="1"/>
                </p:cNvPicPr>
                <p:nvPr/>
              </p:nvPicPr>
              <p:blipFill>
                <a:blip r:embed="rId11" cstate="print"/>
                <a:srcRect l="42252" r="30782" b="27794"/>
                <a:stretch>
                  <a:fillRect/>
                </a:stretch>
              </p:blipFill>
              <p:spPr bwMode="auto">
                <a:xfrm>
                  <a:off x="5233040" y="1103843"/>
                  <a:ext cx="346190" cy="731665"/>
                </a:xfrm>
                <a:prstGeom prst="rect">
                  <a:avLst/>
                </a:prstGeom>
                <a:noFill/>
                <a:ln w="9525">
                  <a:noFill/>
                  <a:miter lim="800000"/>
                  <a:headEnd/>
                  <a:tailEnd/>
                </a:ln>
                <a:effectLst/>
              </p:spPr>
            </p:pic>
            <p:pic>
              <p:nvPicPr>
                <p:cNvPr id="58" name="Picture 16"/>
                <p:cNvPicPr>
                  <a:picLocks noChangeAspect="1" noChangeArrowheads="1"/>
                </p:cNvPicPr>
                <p:nvPr/>
              </p:nvPicPr>
              <p:blipFill>
                <a:blip r:embed="rId12" cstate="print"/>
                <a:srcRect/>
                <a:stretch>
                  <a:fillRect/>
                </a:stretch>
              </p:blipFill>
              <p:spPr bwMode="auto">
                <a:xfrm>
                  <a:off x="5261326" y="1321860"/>
                  <a:ext cx="291517" cy="480528"/>
                </a:xfrm>
                <a:prstGeom prst="rect">
                  <a:avLst/>
                </a:prstGeom>
                <a:noFill/>
                <a:ln w="9525" algn="ctr">
                  <a:noFill/>
                  <a:miter lim="800000"/>
                  <a:headEnd/>
                  <a:tailEnd/>
                </a:ln>
              </p:spPr>
            </p:pic>
          </p:grpSp>
          <p:pic>
            <p:nvPicPr>
              <p:cNvPr id="51" name="Picture 13"/>
              <p:cNvPicPr>
                <a:picLocks noChangeAspect="1" noChangeArrowheads="1"/>
              </p:cNvPicPr>
              <p:nvPr/>
            </p:nvPicPr>
            <p:blipFill>
              <a:blip r:embed="rId13" cstate="print"/>
              <a:srcRect/>
              <a:stretch>
                <a:fillRect/>
              </a:stretch>
            </p:blipFill>
            <p:spPr bwMode="auto">
              <a:xfrm>
                <a:off x="2671992" y="1805753"/>
                <a:ext cx="255208" cy="484189"/>
              </a:xfrm>
              <a:prstGeom prst="rect">
                <a:avLst/>
              </a:prstGeom>
              <a:noFill/>
              <a:ln w="9525">
                <a:noFill/>
                <a:miter lim="800000"/>
                <a:headEnd/>
                <a:tailEnd/>
              </a:ln>
            </p:spPr>
          </p:pic>
          <p:pic>
            <p:nvPicPr>
              <p:cNvPr id="52" name="Picture 15"/>
              <p:cNvPicPr>
                <a:picLocks noChangeAspect="1" noChangeArrowheads="1"/>
              </p:cNvPicPr>
              <p:nvPr/>
            </p:nvPicPr>
            <p:blipFill>
              <a:blip r:embed="rId14" cstate="print"/>
              <a:srcRect/>
              <a:stretch>
                <a:fillRect/>
              </a:stretch>
            </p:blipFill>
            <p:spPr bwMode="auto">
              <a:xfrm>
                <a:off x="2665444" y="4434843"/>
                <a:ext cx="205783" cy="325032"/>
              </a:xfrm>
              <a:prstGeom prst="rect">
                <a:avLst/>
              </a:prstGeom>
              <a:noFill/>
              <a:ln w="9525">
                <a:noFill/>
                <a:miter lim="800000"/>
                <a:headEnd/>
                <a:tailEnd/>
              </a:ln>
            </p:spPr>
          </p:pic>
          <p:pic>
            <p:nvPicPr>
              <p:cNvPr id="53" name="Picture 52" descr="process_icon.png"/>
              <p:cNvPicPr>
                <a:picLocks noChangeAspect="1"/>
              </p:cNvPicPr>
              <p:nvPr/>
            </p:nvPicPr>
            <p:blipFill>
              <a:blip r:embed="rId15" cstate="print"/>
              <a:stretch>
                <a:fillRect/>
              </a:stretch>
            </p:blipFill>
            <p:spPr>
              <a:xfrm>
                <a:off x="3663946" y="4269955"/>
                <a:ext cx="549557" cy="343692"/>
              </a:xfrm>
              <a:prstGeom prst="rect">
                <a:avLst/>
              </a:prstGeom>
            </p:spPr>
          </p:pic>
          <p:pic>
            <p:nvPicPr>
              <p:cNvPr id="54" name="Picture 2" descr="C:\DOCUME~1\aagarwa\LOCALS~1\Temp\HS6ClipImage_4c6af091.jpg"/>
              <p:cNvPicPr>
                <a:picLocks noChangeAspect="1" noChangeArrowheads="1"/>
              </p:cNvPicPr>
              <p:nvPr/>
            </p:nvPicPr>
            <p:blipFill>
              <a:blip r:embed="rId16" cstate="screen"/>
              <a:srcRect/>
              <a:stretch>
                <a:fillRect/>
              </a:stretch>
            </p:blipFill>
            <p:spPr bwMode="auto">
              <a:xfrm>
                <a:off x="2168165" y="4175805"/>
                <a:ext cx="342665" cy="443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55" name="Picture 54" descr="revised_new_bevelled_bullseye.png"/>
              <p:cNvPicPr>
                <a:picLocks noChangeAspect="1"/>
              </p:cNvPicPr>
              <p:nvPr/>
            </p:nvPicPr>
            <p:blipFill>
              <a:blip r:embed="rId17" cstate="print"/>
              <a:stretch>
                <a:fillRect/>
              </a:stretch>
            </p:blipFill>
            <p:spPr>
              <a:xfrm>
                <a:off x="2173963" y="2244798"/>
                <a:ext cx="2029035" cy="2084626"/>
              </a:xfrm>
              <a:prstGeom prst="rect">
                <a:avLst/>
              </a:prstGeom>
            </p:spPr>
          </p:pic>
          <p:pic>
            <p:nvPicPr>
              <p:cNvPr id="56" name="Picture 5"/>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ltGray">
              <a:xfrm>
                <a:off x="2174988" y="2106606"/>
                <a:ext cx="325333" cy="444053"/>
              </a:xfrm>
              <a:prstGeom prst="rect">
                <a:avLst/>
              </a:prstGeom>
              <a:noFill/>
              <a:ln w="9525" algn="ctr">
                <a:noFill/>
                <a:miter lim="800000"/>
                <a:headEnd/>
                <a:tailEnd/>
              </a:ln>
            </p:spPr>
          </p:pic>
        </p:grpSp>
        <p:sp>
          <p:nvSpPr>
            <p:cNvPr id="65" name="TextBox 64"/>
            <p:cNvSpPr txBox="1"/>
            <p:nvPr/>
          </p:nvSpPr>
          <p:spPr>
            <a:xfrm>
              <a:off x="6375271" y="8983134"/>
              <a:ext cx="6400804" cy="745068"/>
            </a:xfrm>
            <a:prstGeom prst="rect">
              <a:avLst/>
            </a:prstGeom>
            <a:noFill/>
            <a:ln>
              <a:noFill/>
            </a:ln>
          </p:spPr>
          <p:txBody>
            <a:bodyPr wrap="square" lIns="0" tIns="0" rIns="0" bIns="0" rtlCol="0">
              <a:noAutofit/>
            </a:bodyPr>
            <a:lstStyle/>
            <a:p>
              <a:pPr algn="ctr">
                <a:spcAft>
                  <a:spcPts val="2400"/>
                </a:spcAft>
              </a:pPr>
              <a:r>
                <a:rPr lang="en-US" dirty="0" smtClean="0"/>
                <a:t>Oracle Business Intelligence</a:t>
              </a:r>
              <a:endParaRPr lang="en-US" dirty="0"/>
            </a:p>
          </p:txBody>
        </p:sp>
      </p:grpSp>
      <p:sp>
        <p:nvSpPr>
          <p:cNvPr id="62" name="Rounded Rectangle 61"/>
          <p:cNvSpPr/>
          <p:nvPr/>
        </p:nvSpPr>
        <p:spPr bwMode="gray">
          <a:xfrm>
            <a:off x="10310906" y="8288704"/>
            <a:ext cx="3630706" cy="2506296"/>
          </a:xfrm>
          <a:prstGeom prst="roundRect">
            <a:avLst>
              <a:gd name="adj" fmla="val 10785"/>
            </a:avLst>
          </a:prstGeom>
          <a:solidFill>
            <a:schemeClr val="accent2"/>
          </a:solidFill>
          <a:ln>
            <a:headEnd type="none"/>
            <a:tailEnd type="none"/>
          </a:ln>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pPr algn="ctr"/>
            <a:endParaRPr lang="en-US" dirty="0" smtClean="0"/>
          </a:p>
          <a:p>
            <a:pPr algn="ctr"/>
            <a:endParaRPr lang="en-US" dirty="0" smtClean="0"/>
          </a:p>
          <a:p>
            <a:pPr algn="ctr"/>
            <a:endParaRPr lang="en-US" sz="4000" dirty="0" smtClean="0"/>
          </a:p>
        </p:txBody>
      </p:sp>
      <p:sp>
        <p:nvSpPr>
          <p:cNvPr id="66" name="TextBox 65"/>
          <p:cNvSpPr txBox="1"/>
          <p:nvPr/>
        </p:nvSpPr>
        <p:spPr>
          <a:xfrm>
            <a:off x="10445726" y="10095622"/>
            <a:ext cx="3361063" cy="525922"/>
          </a:xfrm>
          <a:prstGeom prst="rect">
            <a:avLst/>
          </a:prstGeom>
          <a:noFill/>
          <a:ln>
            <a:noFill/>
          </a:ln>
        </p:spPr>
        <p:txBody>
          <a:bodyPr wrap="square" lIns="0" tIns="0" rIns="0" bIns="0" rtlCol="0">
            <a:noAutofit/>
          </a:bodyPr>
          <a:lstStyle/>
          <a:p>
            <a:pPr algn="ctr">
              <a:spcAft>
                <a:spcPts val="2400"/>
              </a:spcAft>
            </a:pPr>
            <a:r>
              <a:rPr lang="en-US" dirty="0" err="1" smtClean="0"/>
              <a:t>Essbase</a:t>
            </a:r>
            <a:endParaRPr lang="en-US" dirty="0"/>
          </a:p>
        </p:txBody>
      </p:sp>
      <p:grpSp>
        <p:nvGrpSpPr>
          <p:cNvPr id="8" name="Group 69"/>
          <p:cNvGrpSpPr/>
          <p:nvPr/>
        </p:nvGrpSpPr>
        <p:grpSpPr>
          <a:xfrm>
            <a:off x="14097000" y="8282146"/>
            <a:ext cx="3394636" cy="2563654"/>
            <a:chOff x="13479519" y="6070852"/>
            <a:chExt cx="4808482" cy="3849039"/>
          </a:xfrm>
        </p:grpSpPr>
        <p:sp>
          <p:nvSpPr>
            <p:cNvPr id="61" name="Rounded Rectangle 60"/>
            <p:cNvSpPr/>
            <p:nvPr/>
          </p:nvSpPr>
          <p:spPr bwMode="gray">
            <a:xfrm>
              <a:off x="13479519" y="6070852"/>
              <a:ext cx="4808482" cy="3792732"/>
            </a:xfrm>
            <a:prstGeom prst="roundRect">
              <a:avLst>
                <a:gd name="adj" fmla="val 10785"/>
              </a:avLst>
            </a:prstGeom>
            <a:solidFill>
              <a:schemeClr val="accent2"/>
            </a:solidFill>
            <a:ln>
              <a:headEnd type="none"/>
              <a:tailEnd type="none"/>
            </a:ln>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pPr algn="ctr"/>
              <a:endParaRPr lang="en-US" dirty="0" smtClean="0"/>
            </a:p>
            <a:p>
              <a:pPr algn="ctr"/>
              <a:endParaRPr lang="en-US" dirty="0" smtClean="0"/>
            </a:p>
          </p:txBody>
        </p:sp>
        <p:pic>
          <p:nvPicPr>
            <p:cNvPr id="63" name="Picture 32" descr="storage_wh"/>
            <p:cNvPicPr>
              <a:picLocks noChangeAspect="1" noChangeArrowheads="1"/>
            </p:cNvPicPr>
            <p:nvPr/>
          </p:nvPicPr>
          <p:blipFill>
            <a:blip r:embed="rId19" cstate="screen"/>
            <a:srcRect/>
            <a:stretch>
              <a:fillRect/>
            </a:stretch>
          </p:blipFill>
          <p:spPr bwMode="auto">
            <a:xfrm>
              <a:off x="15345103" y="6404728"/>
              <a:ext cx="1276252" cy="1371688"/>
            </a:xfrm>
            <a:prstGeom prst="rect">
              <a:avLst/>
            </a:prstGeom>
            <a:noFill/>
            <a:ln w="9525">
              <a:noFill/>
              <a:miter lim="800000"/>
              <a:headEnd/>
              <a:tailEnd/>
            </a:ln>
          </p:spPr>
        </p:pic>
        <p:sp>
          <p:nvSpPr>
            <p:cNvPr id="67" name="TextBox 66"/>
            <p:cNvSpPr txBox="1"/>
            <p:nvPr/>
          </p:nvSpPr>
          <p:spPr>
            <a:xfrm>
              <a:off x="13710847" y="8164293"/>
              <a:ext cx="4544765" cy="1755598"/>
            </a:xfrm>
            <a:prstGeom prst="rect">
              <a:avLst/>
            </a:prstGeom>
            <a:noFill/>
            <a:ln>
              <a:noFill/>
            </a:ln>
          </p:spPr>
          <p:txBody>
            <a:bodyPr wrap="square" lIns="0" tIns="0" rIns="0" bIns="0" rtlCol="0">
              <a:noAutofit/>
            </a:bodyPr>
            <a:lstStyle/>
            <a:p>
              <a:pPr algn="ctr">
                <a:spcAft>
                  <a:spcPts val="2400"/>
                </a:spcAft>
              </a:pPr>
              <a:r>
                <a:rPr lang="en-US" dirty="0" smtClean="0"/>
                <a:t>TimesTen for Analytics </a:t>
              </a:r>
              <a:endParaRPr lang="en-US" dirty="0">
                <a:solidFill>
                  <a:schemeClr val="bg1"/>
                </a:solidFill>
              </a:endParaRPr>
            </a:p>
          </p:txBody>
        </p:sp>
      </p:grpSp>
      <p:pic>
        <p:nvPicPr>
          <p:cNvPr id="35" name="Picture 9"/>
          <p:cNvPicPr>
            <a:picLocks noChangeAspect="1" noChangeArrowheads="1"/>
          </p:cNvPicPr>
          <p:nvPr/>
        </p:nvPicPr>
        <p:blipFill>
          <a:blip r:embed="rId20" cstate="print"/>
          <a:srcRect/>
          <a:stretch>
            <a:fillRect/>
          </a:stretch>
        </p:blipFill>
        <p:spPr bwMode="auto">
          <a:xfrm>
            <a:off x="11131967" y="8434534"/>
            <a:ext cx="1847433" cy="1835067"/>
          </a:xfrm>
          <a:prstGeom prst="rect">
            <a:avLst/>
          </a:prstGeom>
          <a:noFill/>
          <a:ln w="9525" algn="ctr">
            <a:noFill/>
            <a:miter lim="800000"/>
            <a:headEnd/>
            <a:tailEnd/>
          </a:ln>
        </p:spPr>
      </p:pic>
      <p:grpSp>
        <p:nvGrpSpPr>
          <p:cNvPr id="9" name="Group 69"/>
          <p:cNvGrpSpPr/>
          <p:nvPr/>
        </p:nvGrpSpPr>
        <p:grpSpPr>
          <a:xfrm>
            <a:off x="9702800" y="11228545"/>
            <a:ext cx="8585200" cy="874274"/>
            <a:chOff x="13650234" y="5189340"/>
            <a:chExt cx="5016256" cy="3792732"/>
          </a:xfrm>
        </p:grpSpPr>
        <p:sp>
          <p:nvSpPr>
            <p:cNvPr id="37" name="Rounded Rectangle 36"/>
            <p:cNvSpPr/>
            <p:nvPr/>
          </p:nvSpPr>
          <p:spPr bwMode="gray">
            <a:xfrm>
              <a:off x="13650234" y="5189340"/>
              <a:ext cx="4808482" cy="3792732"/>
            </a:xfrm>
            <a:prstGeom prst="roundRect">
              <a:avLst>
                <a:gd name="adj" fmla="val 10785"/>
              </a:avLst>
            </a:prstGeom>
            <a:solidFill>
              <a:schemeClr val="accent2"/>
            </a:solidFill>
            <a:ln>
              <a:headEnd type="none"/>
              <a:tailEnd type="none"/>
            </a:ln>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pPr algn="ctr"/>
              <a:endParaRPr lang="en-US" dirty="0" smtClean="0"/>
            </a:p>
            <a:p>
              <a:pPr algn="ctr"/>
              <a:endParaRPr lang="en-US" dirty="0" smtClean="0"/>
            </a:p>
          </p:txBody>
        </p:sp>
        <p:sp>
          <p:nvSpPr>
            <p:cNvPr id="39" name="TextBox 38"/>
            <p:cNvSpPr txBox="1"/>
            <p:nvPr/>
          </p:nvSpPr>
          <p:spPr>
            <a:xfrm>
              <a:off x="14121725" y="6180898"/>
              <a:ext cx="4544765" cy="1755597"/>
            </a:xfrm>
            <a:prstGeom prst="rect">
              <a:avLst/>
            </a:prstGeom>
            <a:noFill/>
            <a:ln>
              <a:noFill/>
            </a:ln>
          </p:spPr>
          <p:txBody>
            <a:bodyPr wrap="square" lIns="0" tIns="0" rIns="0" bIns="0" rtlCol="0">
              <a:noAutofit/>
            </a:bodyPr>
            <a:lstStyle/>
            <a:p>
              <a:pPr algn="ctr">
                <a:spcAft>
                  <a:spcPts val="2400"/>
                </a:spcAft>
              </a:pPr>
              <a:r>
                <a:rPr lang="ru-RU" sz="2800" b="1" dirty="0" smtClean="0"/>
                <a:t>Адаптивные </a:t>
              </a:r>
              <a:r>
                <a:rPr lang="en-US" sz="2800" b="1" dirty="0" smtClean="0"/>
                <a:t>in-memory </a:t>
              </a:r>
              <a:r>
                <a:rPr lang="ru-RU" sz="2800" b="1" dirty="0" smtClean="0"/>
                <a:t>акселераторы</a:t>
              </a:r>
              <a:endParaRPr lang="en-US" sz="2800" b="1" dirty="0">
                <a:solidFill>
                  <a:schemeClr val="bg1"/>
                </a:solidFill>
              </a:endParaRPr>
            </a:p>
          </p:txBody>
        </p:sp>
      </p:grpSp>
      <p:pic>
        <p:nvPicPr>
          <p:cNvPr id="64" name="Picture 6" descr="C:\Documents and Settings\vamurth.ST-USERS\Local Settings\Temporary Internet Files\Content.IE5\WXA9FRCV\MC900241119[1].wmf"/>
          <p:cNvPicPr>
            <a:picLocks noChangeAspect="1" noChangeArrowheads="1"/>
          </p:cNvPicPr>
          <p:nvPr/>
        </p:nvPicPr>
        <p:blipFill>
          <a:blip r:embed="rId21" cstate="print"/>
          <a:srcRect/>
          <a:stretch>
            <a:fillRect/>
          </a:stretch>
        </p:blipFill>
        <p:spPr bwMode="auto">
          <a:xfrm>
            <a:off x="9753599" y="11358068"/>
            <a:ext cx="1098723" cy="689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527" y="287868"/>
            <a:ext cx="16627474" cy="2040467"/>
          </a:xfrm>
        </p:spPr>
        <p:txBody>
          <a:bodyPr>
            <a:normAutofit fontScale="90000"/>
          </a:bodyPr>
          <a:lstStyle/>
          <a:p>
            <a:pPr>
              <a:defRPr/>
            </a:pPr>
            <a:r>
              <a:rPr lang="en-US" sz="6900" dirty="0" smtClean="0"/>
              <a:t>Oracle Business Intelligence</a:t>
            </a:r>
            <a:r>
              <a:rPr lang="en-US" dirty="0" smtClean="0"/>
              <a:t/>
            </a:r>
            <a:br>
              <a:rPr lang="en-US" dirty="0" smtClean="0"/>
            </a:br>
            <a:r>
              <a:rPr lang="ru-RU" sz="5400" i="1" dirty="0" smtClean="0">
                <a:solidFill>
                  <a:schemeClr val="tx2"/>
                </a:solidFill>
              </a:rPr>
              <a:t>Полная интегрированная система бизнес-анализа</a:t>
            </a:r>
            <a:endParaRPr lang="en-US" sz="5400" i="1" dirty="0">
              <a:solidFill>
                <a:schemeClr val="tx2"/>
              </a:solidFill>
            </a:endParaRPr>
          </a:p>
        </p:txBody>
      </p:sp>
      <p:sp>
        <p:nvSpPr>
          <p:cNvPr id="3" name="Content Placeholder 2"/>
          <p:cNvSpPr>
            <a:spLocks noGrp="1"/>
          </p:cNvSpPr>
          <p:nvPr>
            <p:ph idx="1"/>
          </p:nvPr>
        </p:nvSpPr>
        <p:spPr>
          <a:xfrm>
            <a:off x="447677" y="2798236"/>
            <a:ext cx="7750174" cy="9050867"/>
          </a:xfrm>
        </p:spPr>
        <p:txBody>
          <a:bodyPr>
            <a:normAutofit fontScale="85000" lnSpcReduction="10000"/>
          </a:bodyPr>
          <a:lstStyle/>
          <a:p>
            <a:pPr>
              <a:lnSpc>
                <a:spcPct val="140000"/>
              </a:lnSpc>
              <a:buFont typeface="Arial" pitchFamily="34" charset="0"/>
              <a:buChar char="•"/>
              <a:defRPr/>
            </a:pPr>
            <a:r>
              <a:rPr lang="ru-RU" dirty="0" smtClean="0"/>
              <a:t>Единая платформа для всех видов анализа</a:t>
            </a:r>
          </a:p>
          <a:p>
            <a:pPr>
              <a:lnSpc>
                <a:spcPct val="140000"/>
              </a:lnSpc>
              <a:buFont typeface="Arial" pitchFamily="34" charset="0"/>
              <a:buChar char="•"/>
              <a:defRPr/>
            </a:pPr>
            <a:r>
              <a:rPr lang="ru-RU" dirty="0" smtClean="0"/>
              <a:t>Доступ ко всем данным предприятия и внешним источникам</a:t>
            </a:r>
          </a:p>
          <a:p>
            <a:pPr>
              <a:lnSpc>
                <a:spcPct val="140000"/>
              </a:lnSpc>
              <a:buFont typeface="Arial" pitchFamily="34" charset="0"/>
              <a:buChar char="•"/>
              <a:defRPr/>
            </a:pPr>
            <a:r>
              <a:rPr lang="ru-RU" dirty="0" smtClean="0"/>
              <a:t>Интеграция с любыми системами, приложениями и бизнес-процессами</a:t>
            </a:r>
          </a:p>
          <a:p>
            <a:pPr>
              <a:buFont typeface="Arial" pitchFamily="34" charset="0"/>
              <a:buChar char="•"/>
              <a:defRPr/>
            </a:pPr>
            <a:endParaRPr lang="en-US" dirty="0"/>
          </a:p>
        </p:txBody>
      </p:sp>
      <p:grpSp>
        <p:nvGrpSpPr>
          <p:cNvPr id="4" name="Group 3"/>
          <p:cNvGrpSpPr>
            <a:grpSpLocks noChangeAspect="1"/>
          </p:cNvGrpSpPr>
          <p:nvPr/>
        </p:nvGrpSpPr>
        <p:grpSpPr bwMode="auto">
          <a:xfrm>
            <a:off x="8655050" y="3323169"/>
            <a:ext cx="9258300" cy="8084771"/>
            <a:chOff x="1396994" y="882156"/>
            <a:chExt cx="5926662" cy="5175217"/>
          </a:xfrm>
        </p:grpSpPr>
        <p:sp>
          <p:nvSpPr>
            <p:cNvPr id="5" name="Text Box 32"/>
            <p:cNvSpPr txBox="1">
              <a:spLocks noChangeArrowheads="1"/>
            </p:cNvSpPr>
            <p:nvPr/>
          </p:nvSpPr>
          <p:spPr bwMode="auto">
            <a:xfrm>
              <a:off x="1451871" y="2868466"/>
              <a:ext cx="1544672" cy="184208"/>
            </a:xfrm>
            <a:prstGeom prst="rect">
              <a:avLst/>
            </a:prstGeom>
            <a:noFill/>
            <a:ln w="9525" algn="ctr">
              <a:noFill/>
              <a:miter lim="800000"/>
              <a:headEnd/>
              <a:tailEnd/>
            </a:ln>
          </p:spPr>
          <p:txBody>
            <a:bodyPr lIns="0" tIns="0" rIns="0" bIns="0">
              <a:spAutoFit/>
            </a:bodyPr>
            <a:lstStyle/>
            <a:p>
              <a:pPr algn="ctr" eaLnBrk="0" hangingPunct="0">
                <a:lnSpc>
                  <a:spcPct val="85000"/>
                </a:lnSpc>
                <a:spcBef>
                  <a:spcPct val="50000"/>
                </a:spcBef>
                <a:buClr>
                  <a:srgbClr val="FD0000"/>
                </a:buClr>
                <a:defRPr/>
              </a:pPr>
              <a:r>
                <a:rPr lang="en-US" sz="1100" dirty="0">
                  <a:latin typeface="Arial" pitchFamily="34" charset="0"/>
                  <a:cs typeface="Arial" pitchFamily="34" charset="0"/>
                </a:rPr>
                <a:t>Interactive</a:t>
              </a:r>
              <a:br>
                <a:rPr lang="en-US" sz="1100" dirty="0">
                  <a:latin typeface="Arial" pitchFamily="34" charset="0"/>
                  <a:cs typeface="Arial" pitchFamily="34" charset="0"/>
                </a:rPr>
              </a:br>
              <a:r>
                <a:rPr lang="en-US" sz="1100" dirty="0">
                  <a:latin typeface="Arial" pitchFamily="34" charset="0"/>
                  <a:cs typeface="Arial" pitchFamily="34" charset="0"/>
                </a:rPr>
                <a:t>Dashboards</a:t>
              </a:r>
            </a:p>
          </p:txBody>
        </p:sp>
        <p:sp>
          <p:nvSpPr>
            <p:cNvPr id="6" name="Text Box 30"/>
            <p:cNvSpPr txBox="1">
              <a:spLocks noChangeArrowheads="1"/>
            </p:cNvSpPr>
            <p:nvPr/>
          </p:nvSpPr>
          <p:spPr bwMode="auto">
            <a:xfrm>
              <a:off x="5817602" y="4773483"/>
              <a:ext cx="1506054" cy="92104"/>
            </a:xfrm>
            <a:prstGeom prst="rect">
              <a:avLst/>
            </a:prstGeom>
            <a:noFill/>
            <a:ln w="9525" algn="ctr">
              <a:noFill/>
              <a:miter lim="800000"/>
              <a:headEnd/>
              <a:tailEnd/>
            </a:ln>
          </p:spPr>
          <p:txBody>
            <a:bodyPr lIns="0" tIns="0" rIns="0" bIns="0">
              <a:spAutoFit/>
            </a:bodyPr>
            <a:lstStyle/>
            <a:p>
              <a:pPr algn="ctr" eaLnBrk="0" hangingPunct="0">
                <a:lnSpc>
                  <a:spcPct val="85000"/>
                </a:lnSpc>
                <a:spcBef>
                  <a:spcPct val="50000"/>
                </a:spcBef>
                <a:buClr>
                  <a:srgbClr val="FD0000"/>
                </a:buClr>
                <a:defRPr/>
              </a:pPr>
              <a:r>
                <a:rPr lang="en-US" sz="1100" dirty="0">
                  <a:latin typeface="Arial" pitchFamily="34" charset="0"/>
                  <a:cs typeface="Arial" pitchFamily="34" charset="0"/>
                </a:rPr>
                <a:t>Office Integration</a:t>
              </a:r>
            </a:p>
          </p:txBody>
        </p:sp>
        <p:sp>
          <p:nvSpPr>
            <p:cNvPr id="7" name="Text Box 41"/>
            <p:cNvSpPr txBox="1">
              <a:spLocks noChangeArrowheads="1"/>
            </p:cNvSpPr>
            <p:nvPr/>
          </p:nvSpPr>
          <p:spPr bwMode="auto">
            <a:xfrm>
              <a:off x="5959874" y="3713936"/>
              <a:ext cx="1004037" cy="92104"/>
            </a:xfrm>
            <a:prstGeom prst="rect">
              <a:avLst/>
            </a:prstGeom>
            <a:noFill/>
            <a:ln w="9525" algn="ctr">
              <a:noFill/>
              <a:miter lim="800000"/>
              <a:headEnd/>
              <a:tailEnd/>
            </a:ln>
          </p:spPr>
          <p:txBody>
            <a:bodyPr lIns="0" tIns="0" rIns="0" bIns="0">
              <a:spAutoFit/>
            </a:bodyPr>
            <a:lstStyle/>
            <a:p>
              <a:pPr algn="ctr" eaLnBrk="0" hangingPunct="0">
                <a:lnSpc>
                  <a:spcPct val="85000"/>
                </a:lnSpc>
                <a:spcBef>
                  <a:spcPct val="50000"/>
                </a:spcBef>
                <a:buClr>
                  <a:srgbClr val="FD0000"/>
                </a:buClr>
                <a:defRPr/>
              </a:pPr>
              <a:r>
                <a:rPr lang="en-US" sz="1100" dirty="0">
                  <a:latin typeface="Arial" pitchFamily="34" charset="0"/>
                  <a:cs typeface="Arial" pitchFamily="34" charset="0"/>
                </a:rPr>
                <a:t>Secure Search</a:t>
              </a:r>
            </a:p>
          </p:txBody>
        </p:sp>
        <p:sp>
          <p:nvSpPr>
            <p:cNvPr id="8" name="Rectangle 7"/>
            <p:cNvSpPr/>
            <p:nvPr/>
          </p:nvSpPr>
          <p:spPr>
            <a:xfrm>
              <a:off x="3187595" y="5716507"/>
              <a:ext cx="991842" cy="243312"/>
            </a:xfrm>
            <a:prstGeom prst="rect">
              <a:avLst/>
            </a:prstGeom>
          </p:spPr>
          <p:txBody>
            <a:bodyPr>
              <a:spAutoFit/>
            </a:bodyPr>
            <a:lstStyle/>
            <a:p>
              <a:pPr algn="ctr" eaLnBrk="0" hangingPunct="0">
                <a:lnSpc>
                  <a:spcPct val="85000"/>
                </a:lnSpc>
                <a:spcBef>
                  <a:spcPct val="50000"/>
                </a:spcBef>
                <a:buClr>
                  <a:srgbClr val="FD0000"/>
                </a:buClr>
                <a:defRPr/>
              </a:pPr>
              <a:r>
                <a:rPr lang="en-US" sz="1100" dirty="0">
                  <a:latin typeface="Arial" pitchFamily="34" charset="0"/>
                  <a:cs typeface="Arial" pitchFamily="34" charset="0"/>
                </a:rPr>
                <a:t>Production</a:t>
              </a:r>
              <a:br>
                <a:rPr lang="en-US" sz="1100" dirty="0">
                  <a:latin typeface="Arial" pitchFamily="34" charset="0"/>
                  <a:cs typeface="Arial" pitchFamily="34" charset="0"/>
                </a:rPr>
              </a:br>
              <a:r>
                <a:rPr lang="en-US" sz="1100" dirty="0">
                  <a:latin typeface="Arial" pitchFamily="34" charset="0"/>
                  <a:cs typeface="Arial" pitchFamily="34" charset="0"/>
                </a:rPr>
                <a:t>Reporting</a:t>
              </a:r>
            </a:p>
          </p:txBody>
        </p:sp>
        <p:pic>
          <p:nvPicPr>
            <p:cNvPr id="9" name="Picture 2" descr="Screen20.png"/>
            <p:cNvPicPr>
              <a:picLocks noChangeAspect="1"/>
            </p:cNvPicPr>
            <p:nvPr/>
          </p:nvPicPr>
          <p:blipFill>
            <a:blip r:embed="rId2" cstate="print"/>
            <a:srcRect/>
            <a:stretch>
              <a:fillRect/>
            </a:stretch>
          </p:blipFill>
          <p:spPr bwMode="auto">
            <a:xfrm>
              <a:off x="6045237" y="3960532"/>
              <a:ext cx="1020296" cy="766883"/>
            </a:xfrm>
            <a:prstGeom prst="rect">
              <a:avLst/>
            </a:prstGeom>
            <a:noFill/>
            <a:ln w="9525">
              <a:solidFill>
                <a:schemeClr val="bg2">
                  <a:lumMod val="40000"/>
                  <a:lumOff val="60000"/>
                </a:schemeClr>
              </a:solidFill>
              <a:miter lim="800000"/>
              <a:headEnd/>
              <a:tailEnd/>
            </a:ln>
          </p:spPr>
        </p:pic>
        <p:pic>
          <p:nvPicPr>
            <p:cNvPr id="10" name="Picture 3" descr="AnswersPlusEditor"/>
            <p:cNvPicPr>
              <a:picLocks noChangeAspect="1" noChangeArrowheads="1"/>
            </p:cNvPicPr>
            <p:nvPr/>
          </p:nvPicPr>
          <p:blipFill>
            <a:blip r:embed="rId3" cstate="print"/>
            <a:srcRect/>
            <a:stretch>
              <a:fillRect/>
            </a:stretch>
          </p:blipFill>
          <p:spPr bwMode="auto">
            <a:xfrm>
              <a:off x="1787227" y="3280362"/>
              <a:ext cx="914608" cy="685590"/>
            </a:xfrm>
            <a:prstGeom prst="rect">
              <a:avLst/>
            </a:prstGeom>
            <a:noFill/>
            <a:ln w="9525">
              <a:solidFill>
                <a:schemeClr val="bg2">
                  <a:lumMod val="40000"/>
                  <a:lumOff val="60000"/>
                </a:schemeClr>
              </a:solidFill>
              <a:miter lim="800000"/>
              <a:headEnd/>
              <a:tailEnd/>
            </a:ln>
          </p:spPr>
        </p:pic>
        <p:sp>
          <p:nvSpPr>
            <p:cNvPr id="11" name="Text Box 30"/>
            <p:cNvSpPr txBox="1">
              <a:spLocks noChangeArrowheads="1"/>
            </p:cNvSpPr>
            <p:nvPr/>
          </p:nvSpPr>
          <p:spPr bwMode="auto">
            <a:xfrm>
              <a:off x="1730318" y="3990339"/>
              <a:ext cx="1079238" cy="92104"/>
            </a:xfrm>
            <a:prstGeom prst="rect">
              <a:avLst/>
            </a:prstGeom>
            <a:noFill/>
            <a:ln w="9525" algn="ctr">
              <a:noFill/>
              <a:miter lim="800000"/>
              <a:headEnd/>
              <a:tailEnd/>
            </a:ln>
          </p:spPr>
          <p:txBody>
            <a:bodyPr lIns="0" tIns="0" rIns="0" bIns="0">
              <a:spAutoFit/>
            </a:bodyPr>
            <a:lstStyle/>
            <a:p>
              <a:pPr algn="ctr" eaLnBrk="0" hangingPunct="0">
                <a:lnSpc>
                  <a:spcPct val="85000"/>
                </a:lnSpc>
                <a:spcBef>
                  <a:spcPct val="50000"/>
                </a:spcBef>
                <a:buClr>
                  <a:srgbClr val="FD0000"/>
                </a:buClr>
                <a:defRPr/>
              </a:pPr>
              <a:r>
                <a:rPr lang="en-US" sz="1100" dirty="0">
                  <a:latin typeface="Arial" pitchFamily="34" charset="0"/>
                  <a:cs typeface="Arial" pitchFamily="34" charset="0"/>
                </a:rPr>
                <a:t>Ad-hoc Analysis</a:t>
              </a:r>
            </a:p>
          </p:txBody>
        </p:sp>
        <p:pic>
          <p:nvPicPr>
            <p:cNvPr id="12" name="Picture 2" descr="Indicator"/>
            <p:cNvPicPr>
              <a:picLocks noChangeAspect="1" noChangeArrowheads="1"/>
            </p:cNvPicPr>
            <p:nvPr/>
          </p:nvPicPr>
          <p:blipFill>
            <a:blip r:embed="rId4" cstate="print"/>
            <a:srcRect/>
            <a:stretch>
              <a:fillRect/>
            </a:stretch>
          </p:blipFill>
          <p:spPr bwMode="auto">
            <a:xfrm>
              <a:off x="4222118" y="1090813"/>
              <a:ext cx="837375" cy="628682"/>
            </a:xfrm>
            <a:prstGeom prst="rect">
              <a:avLst/>
            </a:prstGeom>
            <a:noFill/>
            <a:ln w="9525">
              <a:solidFill>
                <a:schemeClr val="bg2">
                  <a:lumMod val="40000"/>
                  <a:lumOff val="60000"/>
                </a:schemeClr>
              </a:solidFill>
              <a:miter lim="800000"/>
              <a:headEnd/>
              <a:tailEnd/>
            </a:ln>
          </p:spPr>
        </p:pic>
        <p:sp>
          <p:nvSpPr>
            <p:cNvPr id="13" name="Text Box 32"/>
            <p:cNvSpPr txBox="1">
              <a:spLocks noChangeArrowheads="1"/>
            </p:cNvSpPr>
            <p:nvPr/>
          </p:nvSpPr>
          <p:spPr bwMode="auto">
            <a:xfrm>
              <a:off x="4244475" y="1735754"/>
              <a:ext cx="841440" cy="92104"/>
            </a:xfrm>
            <a:prstGeom prst="rect">
              <a:avLst/>
            </a:prstGeom>
            <a:noFill/>
            <a:ln w="9525" algn="ctr">
              <a:noFill/>
              <a:miter lim="800000"/>
              <a:headEnd/>
              <a:tailEnd/>
            </a:ln>
          </p:spPr>
          <p:txBody>
            <a:bodyPr lIns="0" tIns="0" rIns="0" bIns="0">
              <a:spAutoFit/>
            </a:bodyPr>
            <a:lstStyle/>
            <a:p>
              <a:pPr algn="ctr" eaLnBrk="0" hangingPunct="0">
                <a:lnSpc>
                  <a:spcPct val="85000"/>
                </a:lnSpc>
                <a:spcBef>
                  <a:spcPct val="50000"/>
                </a:spcBef>
                <a:buClr>
                  <a:srgbClr val="FD0000"/>
                </a:buClr>
                <a:defRPr/>
              </a:pPr>
              <a:r>
                <a:rPr lang="en-US" sz="1100" dirty="0">
                  <a:latin typeface="Arial" pitchFamily="34" charset="0"/>
                  <a:cs typeface="Arial" pitchFamily="34" charset="0"/>
                </a:rPr>
                <a:t>Scorecards</a:t>
              </a:r>
            </a:p>
          </p:txBody>
        </p:sp>
        <p:grpSp>
          <p:nvGrpSpPr>
            <p:cNvPr id="14" name="Group 2"/>
            <p:cNvGrpSpPr>
              <a:grpSpLocks/>
            </p:cNvGrpSpPr>
            <p:nvPr/>
          </p:nvGrpSpPr>
          <p:grpSpPr bwMode="auto">
            <a:xfrm>
              <a:off x="5991433" y="2863242"/>
              <a:ext cx="841316" cy="835025"/>
              <a:chOff x="1799" y="785"/>
              <a:chExt cx="3911" cy="3053"/>
            </a:xfrm>
          </p:grpSpPr>
          <p:pic>
            <p:nvPicPr>
              <p:cNvPr id="38" name="Picture 3"/>
              <p:cNvPicPr>
                <a:picLocks noChangeAspect="1" noChangeArrowheads="1"/>
              </p:cNvPicPr>
              <p:nvPr/>
            </p:nvPicPr>
            <p:blipFill>
              <a:blip r:embed="rId5" cstate="print"/>
              <a:srcRect r="47423"/>
              <a:stretch>
                <a:fillRect/>
              </a:stretch>
            </p:blipFill>
            <p:spPr bwMode="auto">
              <a:xfrm>
                <a:off x="1803" y="784"/>
                <a:ext cx="2768" cy="3052"/>
              </a:xfrm>
              <a:prstGeom prst="rect">
                <a:avLst/>
              </a:prstGeom>
              <a:noFill/>
              <a:ln w="9525">
                <a:solidFill>
                  <a:schemeClr val="bg2">
                    <a:lumMod val="40000"/>
                    <a:lumOff val="60000"/>
                  </a:schemeClr>
                </a:solidFill>
                <a:round/>
                <a:headEnd/>
                <a:tailEnd/>
              </a:ln>
            </p:spPr>
          </p:pic>
          <p:pic>
            <p:nvPicPr>
              <p:cNvPr id="39" name="Picture 4"/>
              <p:cNvPicPr>
                <a:picLocks noChangeAspect="1" noChangeArrowheads="1"/>
              </p:cNvPicPr>
              <p:nvPr/>
            </p:nvPicPr>
            <p:blipFill>
              <a:blip r:embed="rId6" cstate="print"/>
              <a:srcRect/>
              <a:stretch>
                <a:fillRect/>
              </a:stretch>
            </p:blipFill>
            <p:spPr bwMode="auto">
              <a:xfrm>
                <a:off x="4572" y="784"/>
                <a:ext cx="1134" cy="3052"/>
              </a:xfrm>
              <a:prstGeom prst="rect">
                <a:avLst/>
              </a:prstGeom>
              <a:noFill/>
              <a:ln w="9525">
                <a:solidFill>
                  <a:schemeClr val="bg2">
                    <a:lumMod val="40000"/>
                    <a:lumOff val="60000"/>
                  </a:schemeClr>
                </a:solidFill>
                <a:round/>
                <a:headEnd/>
                <a:tailEnd/>
              </a:ln>
            </p:spPr>
          </p:pic>
        </p:grpSp>
        <p:pic>
          <p:nvPicPr>
            <p:cNvPr id="15" name="Picture 7" descr="http://biui/BI_Studio/negril/scorecard/design/drafts/diagrams/2007-10-31/Tree_Diagram_Overview_Opened.png"/>
            <p:cNvPicPr>
              <a:picLocks noChangeAspect="1" noChangeArrowheads="1"/>
            </p:cNvPicPr>
            <p:nvPr/>
          </p:nvPicPr>
          <p:blipFill>
            <a:blip r:embed="rId7" cstate="print"/>
            <a:srcRect/>
            <a:stretch>
              <a:fillRect/>
            </a:stretch>
          </p:blipFill>
          <p:spPr bwMode="auto">
            <a:xfrm>
              <a:off x="5864348" y="1741174"/>
              <a:ext cx="1067044" cy="799403"/>
            </a:xfrm>
            <a:prstGeom prst="rect">
              <a:avLst/>
            </a:prstGeom>
            <a:solidFill>
              <a:schemeClr val="accent1"/>
            </a:solidFill>
            <a:ln w="12700">
              <a:solidFill>
                <a:schemeClr val="bg2">
                  <a:lumMod val="40000"/>
                  <a:lumOff val="60000"/>
                </a:schemeClr>
              </a:solidFill>
              <a:miter lim="800000"/>
              <a:headEnd/>
              <a:tailEnd/>
            </a:ln>
          </p:spPr>
        </p:pic>
        <p:sp>
          <p:nvSpPr>
            <p:cNvPr id="16" name="Text Box 41"/>
            <p:cNvSpPr txBox="1">
              <a:spLocks noChangeArrowheads="1"/>
            </p:cNvSpPr>
            <p:nvPr/>
          </p:nvSpPr>
          <p:spPr bwMode="auto">
            <a:xfrm>
              <a:off x="5868413" y="2562255"/>
              <a:ext cx="1073140" cy="92104"/>
            </a:xfrm>
            <a:prstGeom prst="rect">
              <a:avLst/>
            </a:prstGeom>
            <a:noFill/>
            <a:ln w="9525" algn="ctr">
              <a:noFill/>
              <a:miter lim="800000"/>
              <a:headEnd/>
              <a:tailEnd/>
            </a:ln>
          </p:spPr>
          <p:txBody>
            <a:bodyPr lIns="0" tIns="0" rIns="0" bIns="0">
              <a:spAutoFit/>
            </a:bodyPr>
            <a:lstStyle/>
            <a:p>
              <a:pPr algn="ctr" eaLnBrk="0" hangingPunct="0">
                <a:lnSpc>
                  <a:spcPct val="85000"/>
                </a:lnSpc>
                <a:spcBef>
                  <a:spcPct val="50000"/>
                </a:spcBef>
                <a:buClr>
                  <a:srgbClr val="FD0000"/>
                </a:buClr>
                <a:defRPr/>
              </a:pPr>
              <a:r>
                <a:rPr lang="en-US" sz="1100" dirty="0">
                  <a:latin typeface="Arial" pitchFamily="34" charset="0"/>
                  <a:cs typeface="Arial" pitchFamily="34" charset="0"/>
                </a:rPr>
                <a:t>Strategy Maps</a:t>
              </a:r>
            </a:p>
          </p:txBody>
        </p:sp>
        <p:pic>
          <p:nvPicPr>
            <p:cNvPr id="34833" name="Picture 2"/>
            <p:cNvPicPr>
              <a:picLocks noChangeAspect="1" noChangeArrowheads="1"/>
            </p:cNvPicPr>
            <p:nvPr/>
          </p:nvPicPr>
          <p:blipFill>
            <a:blip r:embed="rId8" cstate="print"/>
            <a:srcRect/>
            <a:stretch>
              <a:fillRect/>
            </a:stretch>
          </p:blipFill>
          <p:spPr bwMode="auto">
            <a:xfrm>
              <a:off x="1642527" y="4261352"/>
              <a:ext cx="990600" cy="588423"/>
            </a:xfrm>
            <a:prstGeom prst="rect">
              <a:avLst/>
            </a:prstGeom>
            <a:noFill/>
            <a:ln w="9525" algn="ctr">
              <a:noFill/>
              <a:miter lim="800000"/>
              <a:headEnd/>
              <a:tailEnd/>
            </a:ln>
          </p:spPr>
        </p:pic>
        <p:sp>
          <p:nvSpPr>
            <p:cNvPr id="18" name="Text Box 30"/>
            <p:cNvSpPr txBox="1">
              <a:spLocks noChangeArrowheads="1"/>
            </p:cNvSpPr>
            <p:nvPr/>
          </p:nvSpPr>
          <p:spPr bwMode="auto">
            <a:xfrm>
              <a:off x="1396994" y="4871037"/>
              <a:ext cx="1485731" cy="184208"/>
            </a:xfrm>
            <a:prstGeom prst="rect">
              <a:avLst/>
            </a:prstGeom>
            <a:noFill/>
            <a:ln w="9525" algn="ctr">
              <a:noFill/>
              <a:miter lim="800000"/>
              <a:headEnd/>
              <a:tailEnd/>
            </a:ln>
          </p:spPr>
          <p:txBody>
            <a:bodyPr lIns="0" tIns="0" rIns="0" bIns="0">
              <a:spAutoFit/>
            </a:bodyPr>
            <a:lstStyle/>
            <a:p>
              <a:pPr algn="ctr" eaLnBrk="0" hangingPunct="0">
                <a:lnSpc>
                  <a:spcPct val="85000"/>
                </a:lnSpc>
                <a:spcBef>
                  <a:spcPct val="50000"/>
                </a:spcBef>
                <a:buClr>
                  <a:srgbClr val="FD0000"/>
                </a:buClr>
                <a:defRPr/>
              </a:pPr>
              <a:r>
                <a:rPr lang="en-US" sz="1100" dirty="0">
                  <a:latin typeface="Arial" pitchFamily="34" charset="0"/>
                  <a:cs typeface="Arial" pitchFamily="34" charset="0"/>
                </a:rPr>
                <a:t>Geographic</a:t>
              </a:r>
              <a:br>
                <a:rPr lang="en-US" sz="1100" dirty="0">
                  <a:latin typeface="Arial" pitchFamily="34" charset="0"/>
                  <a:cs typeface="Arial" pitchFamily="34" charset="0"/>
                </a:rPr>
              </a:br>
              <a:r>
                <a:rPr lang="en-US" sz="1100" dirty="0">
                  <a:latin typeface="Arial" pitchFamily="34" charset="0"/>
                  <a:cs typeface="Arial" pitchFamily="34" charset="0"/>
                </a:rPr>
                <a:t>Visualization</a:t>
              </a:r>
            </a:p>
          </p:txBody>
        </p:sp>
        <p:pic>
          <p:nvPicPr>
            <p:cNvPr id="34835" name="Picture 11"/>
            <p:cNvPicPr>
              <a:picLocks noChangeAspect="1" noChangeArrowheads="1"/>
            </p:cNvPicPr>
            <p:nvPr/>
          </p:nvPicPr>
          <p:blipFill>
            <a:blip r:embed="rId9" cstate="print"/>
            <a:srcRect/>
            <a:stretch>
              <a:fillRect/>
            </a:stretch>
          </p:blipFill>
          <p:spPr bwMode="auto">
            <a:xfrm>
              <a:off x="4175130" y="5125771"/>
              <a:ext cx="938744" cy="704747"/>
            </a:xfrm>
            <a:prstGeom prst="rect">
              <a:avLst/>
            </a:prstGeom>
            <a:noFill/>
            <a:ln w="9525">
              <a:noFill/>
              <a:miter lim="800000"/>
              <a:headEnd/>
              <a:tailEnd/>
            </a:ln>
          </p:spPr>
        </p:pic>
        <p:sp>
          <p:nvSpPr>
            <p:cNvPr id="20" name="Rectangle 19"/>
            <p:cNvSpPr/>
            <p:nvPr/>
          </p:nvSpPr>
          <p:spPr>
            <a:xfrm>
              <a:off x="3821723" y="5814061"/>
              <a:ext cx="1656457" cy="243312"/>
            </a:xfrm>
            <a:prstGeom prst="rect">
              <a:avLst/>
            </a:prstGeom>
          </p:spPr>
          <p:txBody>
            <a:bodyPr>
              <a:spAutoFit/>
            </a:bodyPr>
            <a:lstStyle/>
            <a:p>
              <a:pPr algn="ctr" eaLnBrk="0" hangingPunct="0">
                <a:lnSpc>
                  <a:spcPct val="85000"/>
                </a:lnSpc>
                <a:spcBef>
                  <a:spcPct val="50000"/>
                </a:spcBef>
                <a:buClr>
                  <a:srgbClr val="FD0000"/>
                </a:buClr>
                <a:defRPr/>
              </a:pPr>
              <a:r>
                <a:rPr lang="en-US" sz="1100" dirty="0">
                  <a:latin typeface="Arial" pitchFamily="34" charset="0"/>
                  <a:cs typeface="Arial" pitchFamily="34" charset="0"/>
                </a:rPr>
                <a:t>Embedded in </a:t>
              </a:r>
              <a:br>
                <a:rPr lang="en-US" sz="1100" dirty="0">
                  <a:latin typeface="Arial" pitchFamily="34" charset="0"/>
                  <a:cs typeface="Arial" pitchFamily="34" charset="0"/>
                </a:rPr>
              </a:br>
              <a:r>
                <a:rPr lang="en-US" sz="1100" dirty="0">
                  <a:latin typeface="Arial" pitchFamily="34" charset="0"/>
                  <a:cs typeface="Arial" pitchFamily="34" charset="0"/>
                </a:rPr>
                <a:t>Applications</a:t>
              </a:r>
            </a:p>
          </p:txBody>
        </p:sp>
        <p:pic>
          <p:nvPicPr>
            <p:cNvPr id="21" name="Picture 10"/>
            <p:cNvPicPr>
              <a:picLocks noChangeAspect="1" noChangeArrowheads="1"/>
            </p:cNvPicPr>
            <p:nvPr/>
          </p:nvPicPr>
          <p:blipFill>
            <a:blip r:embed="rId10" cstate="print"/>
            <a:srcRect/>
            <a:stretch>
              <a:fillRect/>
            </a:stretch>
          </p:blipFill>
          <p:spPr bwMode="auto">
            <a:xfrm>
              <a:off x="1764870" y="2237075"/>
              <a:ext cx="957289" cy="617843"/>
            </a:xfrm>
            <a:prstGeom prst="rect">
              <a:avLst/>
            </a:prstGeom>
            <a:noFill/>
            <a:ln w="9525">
              <a:solidFill>
                <a:schemeClr val="accent4">
                  <a:lumMod val="65000"/>
                  <a:lumOff val="35000"/>
                </a:schemeClr>
              </a:solidFill>
              <a:miter lim="800000"/>
              <a:headEnd/>
              <a:tailEnd/>
            </a:ln>
            <a:effectLst/>
          </p:spPr>
        </p:pic>
        <p:grpSp>
          <p:nvGrpSpPr>
            <p:cNvPr id="17" name="Group 51"/>
            <p:cNvGrpSpPr>
              <a:grpSpLocks/>
            </p:cNvGrpSpPr>
            <p:nvPr/>
          </p:nvGrpSpPr>
          <p:grpSpPr bwMode="auto">
            <a:xfrm>
              <a:off x="5222089" y="1241919"/>
              <a:ext cx="493889" cy="851504"/>
              <a:chOff x="5145886" y="1205447"/>
              <a:chExt cx="493889" cy="851504"/>
            </a:xfrm>
          </p:grpSpPr>
          <p:sp>
            <p:nvSpPr>
              <p:cNvPr id="34" name="Text Box 39"/>
              <p:cNvSpPr txBox="1">
                <a:spLocks noChangeArrowheads="1"/>
              </p:cNvSpPr>
              <p:nvPr/>
            </p:nvSpPr>
            <p:spPr bwMode="auto">
              <a:xfrm>
                <a:off x="5145886" y="1964847"/>
                <a:ext cx="493889" cy="92104"/>
              </a:xfrm>
              <a:prstGeom prst="rect">
                <a:avLst/>
              </a:prstGeom>
              <a:noFill/>
              <a:ln w="9525" algn="ctr">
                <a:noFill/>
                <a:miter lim="800000"/>
                <a:headEnd/>
                <a:tailEnd/>
              </a:ln>
            </p:spPr>
            <p:txBody>
              <a:bodyPr lIns="0" tIns="0" rIns="0" bIns="0">
                <a:spAutoFit/>
              </a:bodyPr>
              <a:lstStyle/>
              <a:p>
                <a:pPr algn="ctr" eaLnBrk="0" hangingPunct="0">
                  <a:lnSpc>
                    <a:spcPct val="85000"/>
                  </a:lnSpc>
                  <a:spcBef>
                    <a:spcPct val="50000"/>
                  </a:spcBef>
                  <a:buClr>
                    <a:srgbClr val="FD0000"/>
                  </a:buClr>
                  <a:defRPr/>
                </a:pPr>
                <a:r>
                  <a:rPr lang="en-US" sz="1100" dirty="0">
                    <a:latin typeface="Arial" pitchFamily="34" charset="0"/>
                    <a:cs typeface="Arial" pitchFamily="34" charset="0"/>
                  </a:rPr>
                  <a:t>Mobile</a:t>
                </a:r>
              </a:p>
            </p:txBody>
          </p:sp>
          <p:grpSp>
            <p:nvGrpSpPr>
              <p:cNvPr id="19" name="Group 42"/>
              <p:cNvGrpSpPr>
                <a:grpSpLocks/>
              </p:cNvGrpSpPr>
              <p:nvPr/>
            </p:nvGrpSpPr>
            <p:grpSpPr bwMode="auto">
              <a:xfrm>
                <a:off x="5199172" y="1205447"/>
                <a:ext cx="346190" cy="731665"/>
                <a:chOff x="5233040" y="1103843"/>
                <a:chExt cx="346190" cy="731665"/>
              </a:xfrm>
            </p:grpSpPr>
            <p:pic>
              <p:nvPicPr>
                <p:cNvPr id="34852" name="Picture 11" descr="phone_hero20071019"/>
                <p:cNvPicPr>
                  <a:picLocks noChangeAspect="1" noChangeArrowheads="1"/>
                </p:cNvPicPr>
                <p:nvPr/>
              </p:nvPicPr>
              <p:blipFill>
                <a:blip r:embed="rId11" cstate="print"/>
                <a:srcRect l="42252" r="30782" b="27794"/>
                <a:stretch>
                  <a:fillRect/>
                </a:stretch>
              </p:blipFill>
              <p:spPr bwMode="auto">
                <a:xfrm>
                  <a:off x="5233040" y="1103843"/>
                  <a:ext cx="346190" cy="731665"/>
                </a:xfrm>
                <a:prstGeom prst="rect">
                  <a:avLst/>
                </a:prstGeom>
                <a:noFill/>
                <a:ln w="9525">
                  <a:noFill/>
                  <a:miter lim="800000"/>
                  <a:headEnd/>
                  <a:tailEnd/>
                </a:ln>
              </p:spPr>
            </p:pic>
            <p:pic>
              <p:nvPicPr>
                <p:cNvPr id="34853" name="Picture 16"/>
                <p:cNvPicPr>
                  <a:picLocks noChangeAspect="1" noChangeArrowheads="1"/>
                </p:cNvPicPr>
                <p:nvPr/>
              </p:nvPicPr>
              <p:blipFill>
                <a:blip r:embed="rId12" cstate="print"/>
                <a:srcRect/>
                <a:stretch>
                  <a:fillRect/>
                </a:stretch>
              </p:blipFill>
              <p:spPr bwMode="auto">
                <a:xfrm>
                  <a:off x="5261326" y="1321860"/>
                  <a:ext cx="291517" cy="480528"/>
                </a:xfrm>
                <a:prstGeom prst="rect">
                  <a:avLst/>
                </a:prstGeom>
                <a:noFill/>
                <a:ln w="9525" algn="ctr">
                  <a:noFill/>
                  <a:miter lim="800000"/>
                  <a:headEnd/>
                  <a:tailEnd/>
                </a:ln>
              </p:spPr>
            </p:pic>
          </p:grpSp>
        </p:grpSp>
        <p:sp>
          <p:nvSpPr>
            <p:cNvPr id="23" name="Text Box 30"/>
            <p:cNvSpPr txBox="1">
              <a:spLocks noChangeArrowheads="1"/>
            </p:cNvSpPr>
            <p:nvPr/>
          </p:nvSpPr>
          <p:spPr bwMode="auto">
            <a:xfrm>
              <a:off x="5167213" y="5369647"/>
              <a:ext cx="1081270" cy="92104"/>
            </a:xfrm>
            <a:prstGeom prst="rect">
              <a:avLst/>
            </a:prstGeom>
            <a:noFill/>
            <a:ln w="9525" algn="ctr">
              <a:noFill/>
              <a:miter lim="800000"/>
              <a:headEnd/>
              <a:tailEnd/>
            </a:ln>
          </p:spPr>
          <p:txBody>
            <a:bodyPr lIns="0" tIns="0" rIns="0" bIns="0">
              <a:spAutoFit/>
            </a:bodyPr>
            <a:lstStyle/>
            <a:p>
              <a:pPr algn="ctr" eaLnBrk="0" hangingPunct="0">
                <a:lnSpc>
                  <a:spcPct val="85000"/>
                </a:lnSpc>
                <a:spcBef>
                  <a:spcPct val="50000"/>
                </a:spcBef>
                <a:buClr>
                  <a:srgbClr val="FD0000"/>
                </a:buClr>
                <a:defRPr/>
              </a:pPr>
              <a:r>
                <a:rPr lang="en-US" sz="1100" dirty="0">
                  <a:latin typeface="Arial" pitchFamily="34" charset="0"/>
                  <a:cs typeface="Arial" pitchFamily="34" charset="0"/>
                </a:rPr>
                <a:t>Business Processes</a:t>
              </a:r>
            </a:p>
          </p:txBody>
        </p:sp>
        <p:sp>
          <p:nvSpPr>
            <p:cNvPr id="34840" name="Rectangle 23"/>
            <p:cNvSpPr>
              <a:spLocks noChangeArrowheads="1"/>
            </p:cNvSpPr>
            <p:nvPr/>
          </p:nvSpPr>
          <p:spPr bwMode="auto">
            <a:xfrm>
              <a:off x="3358763" y="1691782"/>
              <a:ext cx="1705233" cy="275819"/>
            </a:xfrm>
            <a:prstGeom prst="rect">
              <a:avLst/>
            </a:prstGeom>
            <a:noFill/>
            <a:ln w="9525">
              <a:noFill/>
              <a:miter lim="800000"/>
              <a:headEnd/>
              <a:tailEnd/>
            </a:ln>
          </p:spPr>
          <p:txBody>
            <a:bodyPr>
              <a:spAutoFit/>
            </a:bodyPr>
            <a:lstStyle/>
            <a:p>
              <a:pPr>
                <a:spcBef>
                  <a:spcPct val="20000"/>
                </a:spcBef>
                <a:buFont typeface="Times" pitchFamily="18" charset="0"/>
                <a:buNone/>
              </a:pPr>
              <a:r>
                <a:rPr lang="en-US" sz="1100" dirty="0"/>
                <a:t>Scenario</a:t>
              </a:r>
              <a:br>
                <a:rPr lang="en-US" sz="1100" dirty="0"/>
              </a:br>
              <a:r>
                <a:rPr lang="en-US" sz="1100" dirty="0"/>
                <a:t>Analysis</a:t>
              </a:r>
            </a:p>
          </p:txBody>
        </p:sp>
        <p:pic>
          <p:nvPicPr>
            <p:cNvPr id="34841" name="Picture 13"/>
            <p:cNvPicPr>
              <a:picLocks noChangeAspect="1" noChangeArrowheads="1"/>
            </p:cNvPicPr>
            <p:nvPr/>
          </p:nvPicPr>
          <p:blipFill>
            <a:blip r:embed="rId13" cstate="print"/>
            <a:srcRect/>
            <a:stretch>
              <a:fillRect/>
            </a:stretch>
          </p:blipFill>
          <p:spPr bwMode="auto">
            <a:xfrm>
              <a:off x="3556000" y="882156"/>
              <a:ext cx="471916" cy="895334"/>
            </a:xfrm>
            <a:prstGeom prst="rect">
              <a:avLst/>
            </a:prstGeom>
            <a:noFill/>
            <a:ln w="9525">
              <a:noFill/>
              <a:miter lim="800000"/>
              <a:headEnd/>
              <a:tailEnd/>
            </a:ln>
          </p:spPr>
        </p:pic>
        <p:pic>
          <p:nvPicPr>
            <p:cNvPr id="34842" name="Picture 15"/>
            <p:cNvPicPr>
              <a:picLocks noChangeAspect="1" noChangeArrowheads="1"/>
            </p:cNvPicPr>
            <p:nvPr/>
          </p:nvPicPr>
          <p:blipFill>
            <a:blip r:embed="rId14" cstate="print"/>
            <a:srcRect/>
            <a:stretch>
              <a:fillRect/>
            </a:stretch>
          </p:blipFill>
          <p:spPr bwMode="auto">
            <a:xfrm>
              <a:off x="3486393" y="5066775"/>
              <a:ext cx="411944" cy="650660"/>
            </a:xfrm>
            <a:prstGeom prst="rect">
              <a:avLst/>
            </a:prstGeom>
            <a:noFill/>
            <a:ln w="9525">
              <a:noFill/>
              <a:miter lim="800000"/>
              <a:headEnd/>
              <a:tailEnd/>
            </a:ln>
          </p:spPr>
        </p:pic>
        <p:pic>
          <p:nvPicPr>
            <p:cNvPr id="34843" name="Picture 26" descr="process_icon.png"/>
            <p:cNvPicPr>
              <a:picLocks noChangeAspect="1"/>
            </p:cNvPicPr>
            <p:nvPr/>
          </p:nvPicPr>
          <p:blipFill>
            <a:blip r:embed="rId15" cstate="print"/>
            <a:srcRect/>
            <a:stretch>
              <a:fillRect/>
            </a:stretch>
          </p:blipFill>
          <p:spPr bwMode="auto">
            <a:xfrm>
              <a:off x="5220622" y="4786273"/>
              <a:ext cx="934127" cy="584200"/>
            </a:xfrm>
            <a:prstGeom prst="rect">
              <a:avLst/>
            </a:prstGeom>
            <a:noFill/>
            <a:ln w="9525">
              <a:noFill/>
              <a:miter lim="800000"/>
              <a:headEnd/>
              <a:tailEnd/>
            </a:ln>
          </p:spPr>
        </p:pic>
        <p:sp>
          <p:nvSpPr>
            <p:cNvPr id="28" name="Text Box 32"/>
            <p:cNvSpPr txBox="1">
              <a:spLocks noChangeArrowheads="1"/>
            </p:cNvSpPr>
            <p:nvPr/>
          </p:nvSpPr>
          <p:spPr bwMode="auto">
            <a:xfrm>
              <a:off x="1980312" y="1998609"/>
              <a:ext cx="1564996" cy="90298"/>
            </a:xfrm>
            <a:prstGeom prst="rect">
              <a:avLst/>
            </a:prstGeom>
            <a:noFill/>
            <a:ln w="9525" algn="ctr">
              <a:noFill/>
              <a:miter lim="800000"/>
              <a:headEnd/>
              <a:tailEnd/>
            </a:ln>
          </p:spPr>
          <p:txBody>
            <a:bodyPr lIns="0" tIns="0" rIns="0" bIns="0">
              <a:spAutoFit/>
            </a:bodyPr>
            <a:lstStyle/>
            <a:p>
              <a:pPr algn="ctr" eaLnBrk="0" hangingPunct="0">
                <a:lnSpc>
                  <a:spcPts val="1060"/>
                </a:lnSpc>
                <a:buClr>
                  <a:srgbClr val="FD0000"/>
                </a:buClr>
                <a:defRPr/>
              </a:pPr>
              <a:r>
                <a:rPr lang="en-US" sz="1100" dirty="0">
                  <a:latin typeface="Arial" pitchFamily="34" charset="0"/>
                  <a:cs typeface="Arial" pitchFamily="34" charset="0"/>
                </a:rPr>
                <a:t>Predictive Analysis</a:t>
              </a:r>
            </a:p>
          </p:txBody>
        </p:sp>
        <p:grpSp>
          <p:nvGrpSpPr>
            <p:cNvPr id="22" name="Group 54"/>
            <p:cNvGrpSpPr>
              <a:grpSpLocks/>
            </p:cNvGrpSpPr>
            <p:nvPr/>
          </p:nvGrpSpPr>
          <p:grpSpPr bwMode="auto">
            <a:xfrm>
              <a:off x="2659154" y="4744674"/>
              <a:ext cx="623966" cy="885086"/>
              <a:chOff x="7976221" y="2684665"/>
              <a:chExt cx="623966" cy="885086"/>
            </a:xfrm>
          </p:grpSpPr>
          <p:pic>
            <p:nvPicPr>
              <p:cNvPr id="32" name="Picture 2" descr="C:\DOCUME~1\aagarwa\LOCALS~1\Temp\HS6ClipImage_4c6af091.jpg"/>
              <p:cNvPicPr>
                <a:picLocks noChangeAspect="1" noChangeArrowheads="1"/>
              </p:cNvPicPr>
              <p:nvPr/>
            </p:nvPicPr>
            <p:blipFill>
              <a:blip r:embed="rId16" cstate="screen"/>
              <a:srcRect/>
              <a:stretch>
                <a:fillRect/>
              </a:stretch>
            </p:blipFill>
            <p:spPr bwMode="auto">
              <a:xfrm>
                <a:off x="8034867" y="2684665"/>
                <a:ext cx="526308" cy="756023"/>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33" name="Text Box 41"/>
              <p:cNvSpPr txBox="1">
                <a:spLocks noChangeArrowheads="1"/>
              </p:cNvSpPr>
              <p:nvPr/>
            </p:nvSpPr>
            <p:spPr bwMode="auto">
              <a:xfrm>
                <a:off x="7976221" y="3477647"/>
                <a:ext cx="623966" cy="92104"/>
              </a:xfrm>
              <a:prstGeom prst="rect">
                <a:avLst/>
              </a:prstGeom>
              <a:noFill/>
              <a:ln w="9525" algn="ctr">
                <a:noFill/>
                <a:miter lim="800000"/>
                <a:headEnd/>
                <a:tailEnd/>
              </a:ln>
            </p:spPr>
            <p:txBody>
              <a:bodyPr lIns="0" tIns="0" rIns="0" bIns="0">
                <a:spAutoFit/>
              </a:bodyPr>
              <a:lstStyle/>
              <a:p>
                <a:pPr algn="ctr" eaLnBrk="0" hangingPunct="0">
                  <a:lnSpc>
                    <a:spcPct val="85000"/>
                  </a:lnSpc>
                  <a:spcBef>
                    <a:spcPct val="50000"/>
                  </a:spcBef>
                  <a:buClr>
                    <a:srgbClr val="FD0000"/>
                  </a:buClr>
                  <a:defRPr/>
                </a:pPr>
                <a:r>
                  <a:rPr lang="en-US" sz="1100" dirty="0">
                    <a:latin typeface="Arial" pitchFamily="34" charset="0"/>
                    <a:cs typeface="Arial" pitchFamily="34" charset="0"/>
                  </a:rPr>
                  <a:t>Tablet</a:t>
                </a:r>
              </a:p>
            </p:txBody>
          </p:sp>
        </p:grpSp>
        <p:pic>
          <p:nvPicPr>
            <p:cNvPr id="34846" name="Picture 29" descr="revised_new_bevelled_bullseye.png"/>
            <p:cNvPicPr>
              <a:picLocks noChangeAspect="1"/>
            </p:cNvPicPr>
            <p:nvPr/>
          </p:nvPicPr>
          <p:blipFill>
            <a:blip r:embed="rId17" cstate="print"/>
            <a:srcRect/>
            <a:stretch>
              <a:fillRect/>
            </a:stretch>
          </p:blipFill>
          <p:spPr bwMode="auto">
            <a:xfrm>
              <a:off x="2805724" y="1899270"/>
              <a:ext cx="3114798" cy="3200135"/>
            </a:xfrm>
            <a:prstGeom prst="rect">
              <a:avLst/>
            </a:prstGeom>
            <a:noFill/>
            <a:ln w="9525">
              <a:noFill/>
              <a:miter lim="800000"/>
              <a:headEnd/>
              <a:tailEnd/>
            </a:ln>
          </p:spPr>
        </p:pic>
        <p:pic>
          <p:nvPicPr>
            <p:cNvPr id="34847" name="Picture 5"/>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ltGray">
            <a:xfrm>
              <a:off x="2396845" y="1004333"/>
              <a:ext cx="698047" cy="952778"/>
            </a:xfrm>
            <a:prstGeom prst="rect">
              <a:avLst/>
            </a:prstGeom>
            <a:noFill/>
            <a:ln w="9525" algn="ctr">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42"/>
          <p:cNvSpPr>
            <a:spLocks noGrp="1" noChangeArrowheads="1"/>
          </p:cNvSpPr>
          <p:nvPr>
            <p:ph type="title"/>
          </p:nvPr>
        </p:nvSpPr>
        <p:spPr>
          <a:xfrm>
            <a:off x="1408625" y="0"/>
            <a:ext cx="15396564" cy="836908"/>
          </a:xfrm>
          <a:noFill/>
        </p:spPr>
        <p:txBody>
          <a:bodyPr>
            <a:normAutofit fontScale="90000"/>
          </a:bodyPr>
          <a:lstStyle/>
          <a:p>
            <a:pPr algn="ctr" eaLnBrk="1" hangingPunct="1"/>
            <a:r>
              <a:rPr lang="ru-RU" dirty="0" smtClean="0"/>
              <a:t>Инструментальная среда </a:t>
            </a:r>
            <a:r>
              <a:rPr lang="en-US" dirty="0" smtClean="0"/>
              <a:t>Oracle BI</a:t>
            </a:r>
            <a:endParaRPr lang="en-GB" dirty="0" smtClean="0"/>
          </a:p>
        </p:txBody>
      </p:sp>
      <p:sp>
        <p:nvSpPr>
          <p:cNvPr id="2092" name="AutoShape 44"/>
          <p:cNvSpPr>
            <a:spLocks noChangeArrowheads="1"/>
          </p:cNvSpPr>
          <p:nvPr/>
        </p:nvSpPr>
        <p:spPr bwMode="auto">
          <a:xfrm>
            <a:off x="2768600" y="4756227"/>
            <a:ext cx="14579600" cy="1871664"/>
          </a:xfrm>
          <a:prstGeom prst="roundRect">
            <a:avLst>
              <a:gd name="adj" fmla="val 16667"/>
            </a:avLst>
          </a:prstGeom>
          <a:solidFill>
            <a:schemeClr val="tx2"/>
          </a:solidFill>
          <a:ln w="44450"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35" tIns="45718" rIns="91435" bIns="45718" anchor="ctr">
            <a:spAutoFit/>
          </a:bodyPr>
          <a:lstStyle/>
          <a:p>
            <a:endParaRPr lang="ru-RU"/>
          </a:p>
        </p:txBody>
      </p:sp>
      <p:sp>
        <p:nvSpPr>
          <p:cNvPr id="2093" name="Text Box 45"/>
          <p:cNvSpPr txBox="1">
            <a:spLocks noChangeArrowheads="1"/>
          </p:cNvSpPr>
          <p:nvPr/>
        </p:nvSpPr>
        <p:spPr bwMode="auto">
          <a:xfrm>
            <a:off x="4532442" y="5151325"/>
            <a:ext cx="4782244" cy="954091"/>
          </a:xfrm>
          <a:prstGeom prst="rect">
            <a:avLst/>
          </a:prstGeom>
          <a:noFill/>
          <a:ln w="9525" algn="ctr">
            <a:noFill/>
            <a:miter lim="800000"/>
            <a:headEnd/>
            <a:tailEnd/>
          </a:ln>
        </p:spPr>
        <p:txBody>
          <a:bodyPr wrap="square" lIns="91423" tIns="45712" rIns="91423" bIns="45712">
            <a:spAutoFit/>
          </a:bodyPr>
          <a:lstStyle/>
          <a:p>
            <a:pPr eaLnBrk="0" hangingPunct="0">
              <a:lnSpc>
                <a:spcPct val="100000"/>
              </a:lnSpc>
              <a:spcBef>
                <a:spcPct val="0"/>
              </a:spcBef>
              <a:buClrTx/>
            </a:pPr>
            <a:r>
              <a:rPr lang="en-US" sz="5600" dirty="0" smtClean="0">
                <a:solidFill>
                  <a:schemeClr val="bg1"/>
                </a:solidFill>
                <a:cs typeface="Times New Roman" pitchFamily="18" charset="0"/>
              </a:rPr>
              <a:t>Oracle BI</a:t>
            </a:r>
            <a:endParaRPr lang="en-US" sz="5600" dirty="0">
              <a:solidFill>
                <a:schemeClr val="bg1"/>
              </a:solidFill>
              <a:cs typeface="Times New Roman" pitchFamily="18" charset="0"/>
            </a:endParaRPr>
          </a:p>
        </p:txBody>
      </p:sp>
      <p:pic>
        <p:nvPicPr>
          <p:cNvPr id="3287086" name="Picture 46" descr="db2xdb030"/>
          <p:cNvPicPr>
            <a:picLocks noChangeAspect="1" noChangeArrowheads="1"/>
          </p:cNvPicPr>
          <p:nvPr/>
        </p:nvPicPr>
        <p:blipFill>
          <a:blip r:embed="rId4" cstate="print"/>
          <a:srcRect/>
          <a:stretch>
            <a:fillRect/>
          </a:stretch>
        </p:blipFill>
        <p:spPr bwMode="auto">
          <a:xfrm>
            <a:off x="10541013" y="5054600"/>
            <a:ext cx="3301987" cy="1244600"/>
          </a:xfrm>
          <a:prstGeom prst="rect">
            <a:avLst/>
          </a:prstGeom>
          <a:noFill/>
          <a:ln w="9525">
            <a:noFill/>
            <a:miter lim="800000"/>
            <a:headEnd/>
            <a:tailEnd/>
          </a:ln>
        </p:spPr>
      </p:pic>
      <p:grpSp>
        <p:nvGrpSpPr>
          <p:cNvPr id="2" name="Group 57"/>
          <p:cNvGrpSpPr>
            <a:grpSpLocks/>
          </p:cNvGrpSpPr>
          <p:nvPr/>
        </p:nvGrpSpPr>
        <p:grpSpPr bwMode="auto">
          <a:xfrm>
            <a:off x="2870200" y="6604000"/>
            <a:ext cx="12166600" cy="3886200"/>
            <a:chOff x="904" y="2080"/>
            <a:chExt cx="3832" cy="1224"/>
          </a:xfrm>
          <a:effectLst/>
        </p:grpSpPr>
        <p:sp>
          <p:nvSpPr>
            <p:cNvPr id="2082" name="Line 58"/>
            <p:cNvSpPr>
              <a:spLocks noChangeShapeType="1"/>
            </p:cNvSpPr>
            <p:nvPr/>
          </p:nvSpPr>
          <p:spPr bwMode="auto">
            <a:xfrm>
              <a:off x="2896" y="2080"/>
              <a:ext cx="24" cy="368"/>
            </a:xfrm>
            <a:prstGeom prst="line">
              <a:avLst/>
            </a:prstGeom>
            <a:noFill/>
            <a:ln w="44450">
              <a:solidFill>
                <a:schemeClr val="hlink"/>
              </a:solidFill>
              <a:round/>
              <a:headEnd/>
              <a:tailEnd type="triangle" w="med" len="med"/>
            </a:ln>
            <a:effectLst/>
          </p:spPr>
          <p:txBody>
            <a:bodyPr lIns="92075" tIns="46038" rIns="92075" bIns="46038">
              <a:spAutoFit/>
            </a:bodyPr>
            <a:lstStyle/>
            <a:p>
              <a:endParaRPr lang="ru-RU"/>
            </a:p>
          </p:txBody>
        </p:sp>
        <p:sp>
          <p:nvSpPr>
            <p:cNvPr id="2083" name="Line 59"/>
            <p:cNvSpPr>
              <a:spLocks noChangeShapeType="1"/>
            </p:cNvSpPr>
            <p:nvPr/>
          </p:nvSpPr>
          <p:spPr bwMode="auto">
            <a:xfrm>
              <a:off x="3776" y="2112"/>
              <a:ext cx="960" cy="1168"/>
            </a:xfrm>
            <a:prstGeom prst="line">
              <a:avLst/>
            </a:prstGeom>
            <a:noFill/>
            <a:ln w="44450">
              <a:solidFill>
                <a:schemeClr val="hlink"/>
              </a:solidFill>
              <a:round/>
              <a:headEnd/>
              <a:tailEnd type="triangle" w="med" len="med"/>
            </a:ln>
            <a:effectLst/>
          </p:spPr>
          <p:txBody>
            <a:bodyPr lIns="92075" tIns="46038" rIns="92075" bIns="46038">
              <a:spAutoFit/>
            </a:bodyPr>
            <a:lstStyle/>
            <a:p>
              <a:endParaRPr lang="ru-RU"/>
            </a:p>
          </p:txBody>
        </p:sp>
        <p:sp>
          <p:nvSpPr>
            <p:cNvPr id="2084" name="Line 60"/>
            <p:cNvSpPr>
              <a:spLocks noChangeShapeType="1"/>
            </p:cNvSpPr>
            <p:nvPr/>
          </p:nvSpPr>
          <p:spPr bwMode="auto">
            <a:xfrm flipH="1">
              <a:off x="904" y="2112"/>
              <a:ext cx="800" cy="1192"/>
            </a:xfrm>
            <a:prstGeom prst="line">
              <a:avLst/>
            </a:prstGeom>
            <a:noFill/>
            <a:ln w="44450">
              <a:solidFill>
                <a:schemeClr val="tx2"/>
              </a:solidFill>
              <a:round/>
              <a:headEnd/>
              <a:tailEnd type="triangle" w="med" len="med"/>
            </a:ln>
            <a:effectLst/>
          </p:spPr>
          <p:txBody>
            <a:bodyPr lIns="92075" tIns="46038" rIns="92075" bIns="46038">
              <a:spAutoFit/>
            </a:bodyPr>
            <a:lstStyle/>
            <a:p>
              <a:endParaRPr lang="ru-RU"/>
            </a:p>
          </p:txBody>
        </p:sp>
      </p:grpSp>
      <p:grpSp>
        <p:nvGrpSpPr>
          <p:cNvPr id="3" name="Group 77"/>
          <p:cNvGrpSpPr/>
          <p:nvPr/>
        </p:nvGrpSpPr>
        <p:grpSpPr>
          <a:xfrm>
            <a:off x="883089" y="8026401"/>
            <a:ext cx="16271438" cy="4634184"/>
            <a:chOff x="441544" y="4013200"/>
            <a:chExt cx="8135719" cy="2317092"/>
          </a:xfrm>
        </p:grpSpPr>
        <p:grpSp>
          <p:nvGrpSpPr>
            <p:cNvPr id="4" name="Group 8"/>
            <p:cNvGrpSpPr>
              <a:grpSpLocks/>
            </p:cNvGrpSpPr>
            <p:nvPr/>
          </p:nvGrpSpPr>
          <p:grpSpPr bwMode="auto">
            <a:xfrm>
              <a:off x="1970088" y="5272091"/>
              <a:ext cx="1725612" cy="1058201"/>
              <a:chOff x="1294" y="2898"/>
              <a:chExt cx="867" cy="421"/>
            </a:xfrm>
          </p:grpSpPr>
          <p:grpSp>
            <p:nvGrpSpPr>
              <p:cNvPr id="5" name="Group 9"/>
              <p:cNvGrpSpPr>
                <a:grpSpLocks/>
              </p:cNvGrpSpPr>
              <p:nvPr/>
            </p:nvGrpSpPr>
            <p:grpSpPr bwMode="auto">
              <a:xfrm>
                <a:off x="1481" y="2898"/>
                <a:ext cx="543" cy="275"/>
                <a:chOff x="1995" y="3502"/>
                <a:chExt cx="808" cy="547"/>
              </a:xfrm>
            </p:grpSpPr>
            <p:grpSp>
              <p:nvGrpSpPr>
                <p:cNvPr id="6" name="Group 10"/>
                <p:cNvGrpSpPr>
                  <a:grpSpLocks/>
                </p:cNvGrpSpPr>
                <p:nvPr/>
              </p:nvGrpSpPr>
              <p:grpSpPr bwMode="auto">
                <a:xfrm>
                  <a:off x="2412" y="3502"/>
                  <a:ext cx="391" cy="409"/>
                  <a:chOff x="1995" y="3508"/>
                  <a:chExt cx="391" cy="409"/>
                </a:xfrm>
              </p:grpSpPr>
              <p:graphicFrame>
                <p:nvGraphicFramePr>
                  <p:cNvPr id="2057" name="Object 11"/>
                  <p:cNvGraphicFramePr>
                    <a:graphicFrameLocks noChangeAspect="1"/>
                  </p:cNvGraphicFramePr>
                  <p:nvPr/>
                </p:nvGraphicFramePr>
                <p:xfrm>
                  <a:off x="1995" y="3508"/>
                  <a:ext cx="391" cy="409"/>
                </p:xfrm>
                <a:graphic>
                  <a:graphicData uri="http://schemas.openxmlformats.org/presentationml/2006/ole">
                    <p:oleObj spid="_x0000_s275465" name="Photo Editor Photo" r:id="rId5" imgW="952633" imgH="1448002" progId="">
                      <p:embed/>
                    </p:oleObj>
                  </a:graphicData>
                </a:graphic>
              </p:graphicFrame>
              <p:graphicFrame>
                <p:nvGraphicFramePr>
                  <p:cNvPr id="2058" name="Object 12"/>
                  <p:cNvGraphicFramePr>
                    <a:graphicFrameLocks noChangeAspect="1"/>
                  </p:cNvGraphicFramePr>
                  <p:nvPr/>
                </p:nvGraphicFramePr>
                <p:xfrm>
                  <a:off x="2038" y="3548"/>
                  <a:ext cx="306" cy="326"/>
                </p:xfrm>
                <a:graphic>
                  <a:graphicData uri="http://schemas.openxmlformats.org/presentationml/2006/ole">
                    <p:oleObj spid="_x0000_s275466" name="Photo Editor Photo" r:id="rId6" imgW="1038370" imgH="1104762" progId="">
                      <p:embed/>
                    </p:oleObj>
                  </a:graphicData>
                </a:graphic>
              </p:graphicFrame>
            </p:grpSp>
            <p:grpSp>
              <p:nvGrpSpPr>
                <p:cNvPr id="7" name="Group 13"/>
                <p:cNvGrpSpPr>
                  <a:grpSpLocks/>
                </p:cNvGrpSpPr>
                <p:nvPr/>
              </p:nvGrpSpPr>
              <p:grpSpPr bwMode="auto">
                <a:xfrm>
                  <a:off x="1995" y="3508"/>
                  <a:ext cx="391" cy="409"/>
                  <a:chOff x="1995" y="3508"/>
                  <a:chExt cx="391" cy="409"/>
                </a:xfrm>
              </p:grpSpPr>
              <p:graphicFrame>
                <p:nvGraphicFramePr>
                  <p:cNvPr id="2055" name="Object 14"/>
                  <p:cNvGraphicFramePr>
                    <a:graphicFrameLocks noChangeAspect="1"/>
                  </p:cNvGraphicFramePr>
                  <p:nvPr/>
                </p:nvGraphicFramePr>
                <p:xfrm>
                  <a:off x="1995" y="3508"/>
                  <a:ext cx="391" cy="409"/>
                </p:xfrm>
                <a:graphic>
                  <a:graphicData uri="http://schemas.openxmlformats.org/presentationml/2006/ole">
                    <p:oleObj spid="_x0000_s275463" name="Photo Editor Photo" r:id="rId7" imgW="952633" imgH="1448002" progId="">
                      <p:embed/>
                    </p:oleObj>
                  </a:graphicData>
                </a:graphic>
              </p:graphicFrame>
              <p:graphicFrame>
                <p:nvGraphicFramePr>
                  <p:cNvPr id="2056" name="Object 15"/>
                  <p:cNvGraphicFramePr>
                    <a:graphicFrameLocks noChangeAspect="1"/>
                  </p:cNvGraphicFramePr>
                  <p:nvPr/>
                </p:nvGraphicFramePr>
                <p:xfrm>
                  <a:off x="2038" y="3548"/>
                  <a:ext cx="306" cy="326"/>
                </p:xfrm>
                <a:graphic>
                  <a:graphicData uri="http://schemas.openxmlformats.org/presentationml/2006/ole">
                    <p:oleObj spid="_x0000_s275464" name="Photo Editor Photo" r:id="rId8" imgW="1038370" imgH="1104762" progId="">
                      <p:embed/>
                    </p:oleObj>
                  </a:graphicData>
                </a:graphic>
              </p:graphicFrame>
            </p:grpSp>
            <p:grpSp>
              <p:nvGrpSpPr>
                <p:cNvPr id="8" name="Group 16"/>
                <p:cNvGrpSpPr>
                  <a:grpSpLocks/>
                </p:cNvGrpSpPr>
                <p:nvPr/>
              </p:nvGrpSpPr>
              <p:grpSpPr bwMode="auto">
                <a:xfrm>
                  <a:off x="2190" y="3640"/>
                  <a:ext cx="391" cy="409"/>
                  <a:chOff x="1995" y="3508"/>
                  <a:chExt cx="391" cy="409"/>
                </a:xfrm>
              </p:grpSpPr>
              <p:graphicFrame>
                <p:nvGraphicFramePr>
                  <p:cNvPr id="2053" name="Object 17"/>
                  <p:cNvGraphicFramePr>
                    <a:graphicFrameLocks noChangeAspect="1"/>
                  </p:cNvGraphicFramePr>
                  <p:nvPr/>
                </p:nvGraphicFramePr>
                <p:xfrm>
                  <a:off x="1995" y="3508"/>
                  <a:ext cx="391" cy="409"/>
                </p:xfrm>
                <a:graphic>
                  <a:graphicData uri="http://schemas.openxmlformats.org/presentationml/2006/ole">
                    <p:oleObj spid="_x0000_s275461" name="Photo Editor Photo" r:id="rId9" imgW="952633" imgH="1448002" progId="">
                      <p:embed/>
                    </p:oleObj>
                  </a:graphicData>
                </a:graphic>
              </p:graphicFrame>
              <p:graphicFrame>
                <p:nvGraphicFramePr>
                  <p:cNvPr id="2054" name="Object 18"/>
                  <p:cNvGraphicFramePr>
                    <a:graphicFrameLocks noChangeAspect="1"/>
                  </p:cNvGraphicFramePr>
                  <p:nvPr/>
                </p:nvGraphicFramePr>
                <p:xfrm>
                  <a:off x="2038" y="3548"/>
                  <a:ext cx="306" cy="326"/>
                </p:xfrm>
                <a:graphic>
                  <a:graphicData uri="http://schemas.openxmlformats.org/presentationml/2006/ole">
                    <p:oleObj spid="_x0000_s275462" name="Photo Editor Photo" r:id="rId10" imgW="1038370" imgH="1104762" progId="">
                      <p:embed/>
                    </p:oleObj>
                  </a:graphicData>
                </a:graphic>
              </p:graphicFrame>
            </p:grpSp>
          </p:grpSp>
          <p:sp>
            <p:nvSpPr>
              <p:cNvPr id="2109" name="Rectangle 19"/>
              <p:cNvSpPr>
                <a:spLocks noChangeArrowheads="1"/>
              </p:cNvSpPr>
              <p:nvPr/>
            </p:nvSpPr>
            <p:spPr bwMode="auto">
              <a:xfrm>
                <a:off x="1294" y="3260"/>
                <a:ext cx="867" cy="59"/>
              </a:xfrm>
              <a:prstGeom prst="rect">
                <a:avLst/>
              </a:prstGeom>
              <a:noFill/>
              <a:ln w="9525">
                <a:noFill/>
                <a:miter lim="800000"/>
                <a:headEnd/>
                <a:tailEnd/>
              </a:ln>
            </p:spPr>
            <p:txBody>
              <a:bodyPr lIns="0" tIns="0" rIns="0" bIns="0">
                <a:spAutoFit/>
              </a:bodyPr>
              <a:lstStyle/>
              <a:p>
                <a:pPr eaLnBrk="0" hangingPunct="0">
                  <a:lnSpc>
                    <a:spcPct val="80000"/>
                  </a:lnSpc>
                  <a:spcBef>
                    <a:spcPct val="0"/>
                  </a:spcBef>
                  <a:buClrTx/>
                </a:pPr>
                <a:endParaRPr lang="ru-RU" sz="2400" dirty="0">
                  <a:cs typeface="Times New Roman" pitchFamily="18" charset="0"/>
                </a:endParaRPr>
              </a:p>
            </p:txBody>
          </p:sp>
        </p:grpSp>
        <p:grpSp>
          <p:nvGrpSpPr>
            <p:cNvPr id="9" name="Group 76"/>
            <p:cNvGrpSpPr/>
            <p:nvPr/>
          </p:nvGrpSpPr>
          <p:grpSpPr>
            <a:xfrm>
              <a:off x="441544" y="4013200"/>
              <a:ext cx="8135719" cy="2231161"/>
              <a:chOff x="441544" y="4013200"/>
              <a:chExt cx="8135719" cy="2231161"/>
            </a:xfrm>
          </p:grpSpPr>
          <p:grpSp>
            <p:nvGrpSpPr>
              <p:cNvPr id="10" name="Group 2"/>
              <p:cNvGrpSpPr>
                <a:grpSpLocks/>
              </p:cNvGrpSpPr>
              <p:nvPr/>
            </p:nvGrpSpPr>
            <p:grpSpPr bwMode="auto">
              <a:xfrm>
                <a:off x="441544" y="5310190"/>
                <a:ext cx="1576388" cy="840114"/>
                <a:chOff x="179" y="2898"/>
                <a:chExt cx="774" cy="439"/>
              </a:xfrm>
              <a:effectLst>
                <a:outerShdw blurRad="50800" dist="50800" dir="5400000" algn="ctr" rotWithShape="0">
                  <a:schemeClr val="bg1"/>
                </a:outerShdw>
              </a:effectLst>
            </p:grpSpPr>
            <p:grpSp>
              <p:nvGrpSpPr>
                <p:cNvPr id="11" name="Group 3"/>
                <p:cNvGrpSpPr>
                  <a:grpSpLocks/>
                </p:cNvGrpSpPr>
                <p:nvPr/>
              </p:nvGrpSpPr>
              <p:grpSpPr bwMode="auto">
                <a:xfrm>
                  <a:off x="290" y="2898"/>
                  <a:ext cx="552" cy="314"/>
                  <a:chOff x="267" y="3569"/>
                  <a:chExt cx="710" cy="542"/>
                </a:xfrm>
              </p:grpSpPr>
              <p:pic>
                <p:nvPicPr>
                  <p:cNvPr id="2115" name="Picture 4" descr="manage"/>
                  <p:cNvPicPr>
                    <a:picLocks noChangeAspect="1" noChangeArrowheads="1"/>
                  </p:cNvPicPr>
                  <p:nvPr/>
                </p:nvPicPr>
                <p:blipFill>
                  <a:blip r:embed="rId11" cstate="print"/>
                  <a:srcRect/>
                  <a:stretch>
                    <a:fillRect/>
                  </a:stretch>
                </p:blipFill>
                <p:spPr bwMode="auto">
                  <a:xfrm>
                    <a:off x="622" y="3569"/>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16" name="Picture 5" descr="manage"/>
                  <p:cNvPicPr>
                    <a:picLocks noChangeAspect="1" noChangeArrowheads="1"/>
                  </p:cNvPicPr>
                  <p:nvPr/>
                </p:nvPicPr>
                <p:blipFill>
                  <a:blip r:embed="rId11" cstate="print"/>
                  <a:srcRect/>
                  <a:stretch>
                    <a:fillRect/>
                  </a:stretch>
                </p:blipFill>
                <p:spPr bwMode="auto">
                  <a:xfrm>
                    <a:off x="267" y="3569"/>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17" name="Picture 6" descr="manage"/>
                  <p:cNvPicPr>
                    <a:picLocks noChangeAspect="1" noChangeArrowheads="1"/>
                  </p:cNvPicPr>
                  <p:nvPr/>
                </p:nvPicPr>
                <p:blipFill>
                  <a:blip r:embed="rId11" cstate="print"/>
                  <a:srcRect/>
                  <a:stretch>
                    <a:fillRect/>
                  </a:stretch>
                </p:blipFill>
                <p:spPr bwMode="auto">
                  <a:xfrm>
                    <a:off x="435" y="3746"/>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114" name="Rectangle 7"/>
                <p:cNvSpPr>
                  <a:spLocks noChangeArrowheads="1"/>
                </p:cNvSpPr>
                <p:nvPr/>
              </p:nvSpPr>
              <p:spPr bwMode="auto">
                <a:xfrm>
                  <a:off x="179" y="3260"/>
                  <a:ext cx="774" cy="77"/>
                </a:xfrm>
                <a:prstGeom prst="rect">
                  <a:avLst/>
                </a:prstGeom>
                <a:noFill/>
                <a:ln w="9525">
                  <a:noFill/>
                  <a:miter lim="800000"/>
                  <a:headEnd/>
                  <a:tailEnd/>
                </a:ln>
              </p:spPr>
              <p:txBody>
                <a:bodyPr lIns="0" tIns="0" rIns="0" bIns="0">
                  <a:spAutoFit/>
                </a:bodyPr>
                <a:lstStyle/>
                <a:p>
                  <a:pPr eaLnBrk="0" hangingPunct="0">
                    <a:lnSpc>
                      <a:spcPct val="80000"/>
                    </a:lnSpc>
                    <a:spcBef>
                      <a:spcPct val="0"/>
                    </a:spcBef>
                    <a:buClrTx/>
                  </a:pPr>
                  <a:endParaRPr lang="ru-RU" sz="2400" dirty="0">
                    <a:cs typeface="Times New Roman" pitchFamily="18" charset="0"/>
                  </a:endParaRPr>
                </a:p>
              </p:txBody>
            </p:sp>
          </p:grpSp>
          <p:grpSp>
            <p:nvGrpSpPr>
              <p:cNvPr id="12" name="Group 20"/>
              <p:cNvGrpSpPr>
                <a:grpSpLocks/>
              </p:cNvGrpSpPr>
              <p:nvPr/>
            </p:nvGrpSpPr>
            <p:grpSpPr bwMode="auto">
              <a:xfrm>
                <a:off x="5945188" y="5259387"/>
                <a:ext cx="803275" cy="984974"/>
                <a:chOff x="3965" y="2898"/>
                <a:chExt cx="413" cy="426"/>
              </a:xfrm>
              <a:effectLst>
                <a:glow rad="228600">
                  <a:schemeClr val="accent1">
                    <a:satMod val="175000"/>
                    <a:alpha val="40000"/>
                  </a:schemeClr>
                </a:glow>
              </a:effectLst>
            </p:grpSpPr>
            <p:graphicFrame>
              <p:nvGraphicFramePr>
                <p:cNvPr id="2052" name="Object 21"/>
                <p:cNvGraphicFramePr>
                  <a:graphicFrameLocks noChangeAspect="1"/>
                </p:cNvGraphicFramePr>
                <p:nvPr/>
              </p:nvGraphicFramePr>
              <p:xfrm>
                <a:off x="3965" y="2898"/>
                <a:ext cx="413" cy="288"/>
              </p:xfrm>
              <a:graphic>
                <a:graphicData uri="http://schemas.openxmlformats.org/presentationml/2006/ole">
                  <p:oleObj spid="_x0000_s275460" name="Photo Editor Photo" r:id="rId12" imgW="1638529" imgH="2114845" progId="">
                    <p:embed/>
                  </p:oleObj>
                </a:graphicData>
              </a:graphic>
            </p:graphicFrame>
            <p:sp>
              <p:nvSpPr>
                <p:cNvPr id="2107" name="Rectangle 22"/>
                <p:cNvSpPr>
                  <a:spLocks noChangeArrowheads="1"/>
                </p:cNvSpPr>
                <p:nvPr/>
              </p:nvSpPr>
              <p:spPr bwMode="auto">
                <a:xfrm>
                  <a:off x="4000" y="3260"/>
                  <a:ext cx="365" cy="64"/>
                </a:xfrm>
                <a:prstGeom prst="rect">
                  <a:avLst/>
                </a:prstGeom>
                <a:noFill/>
                <a:ln w="9525">
                  <a:noFill/>
                  <a:miter lim="800000"/>
                  <a:headEnd/>
                  <a:tailEnd/>
                </a:ln>
              </p:spPr>
              <p:txBody>
                <a:bodyPr lIns="0" tIns="0" rIns="0" bIns="0">
                  <a:spAutoFit/>
                </a:bodyPr>
                <a:lstStyle/>
                <a:p>
                  <a:pPr eaLnBrk="0" hangingPunct="0">
                    <a:lnSpc>
                      <a:spcPct val="80000"/>
                    </a:lnSpc>
                    <a:spcBef>
                      <a:spcPct val="0"/>
                    </a:spcBef>
                    <a:buClrTx/>
                  </a:pPr>
                  <a:endParaRPr lang="ru-RU" sz="2400" dirty="0">
                    <a:cs typeface="Times New Roman" pitchFamily="18" charset="0"/>
                  </a:endParaRPr>
                </a:p>
              </p:txBody>
            </p:sp>
          </p:grpSp>
          <p:grpSp>
            <p:nvGrpSpPr>
              <p:cNvPr id="13" name="Group 23"/>
              <p:cNvGrpSpPr>
                <a:grpSpLocks/>
              </p:cNvGrpSpPr>
              <p:nvPr/>
            </p:nvGrpSpPr>
            <p:grpSpPr bwMode="auto">
              <a:xfrm>
                <a:off x="3719513" y="5310187"/>
                <a:ext cx="2097087" cy="913339"/>
                <a:chOff x="2595" y="2898"/>
                <a:chExt cx="982" cy="432"/>
              </a:xfrm>
            </p:grpSpPr>
            <p:grpSp>
              <p:nvGrpSpPr>
                <p:cNvPr id="14" name="Group 24"/>
                <p:cNvGrpSpPr>
                  <a:grpSpLocks/>
                </p:cNvGrpSpPr>
                <p:nvPr/>
              </p:nvGrpSpPr>
              <p:grpSpPr bwMode="auto">
                <a:xfrm>
                  <a:off x="2810" y="2898"/>
                  <a:ext cx="552" cy="314"/>
                  <a:chOff x="267" y="3569"/>
                  <a:chExt cx="710" cy="542"/>
                </a:xfrm>
              </p:grpSpPr>
              <p:pic>
                <p:nvPicPr>
                  <p:cNvPr id="2104" name="Picture 25" descr="manage"/>
                  <p:cNvPicPr>
                    <a:picLocks noChangeAspect="1" noChangeArrowheads="1"/>
                  </p:cNvPicPr>
                  <p:nvPr/>
                </p:nvPicPr>
                <p:blipFill>
                  <a:blip r:embed="rId11" cstate="print"/>
                  <a:srcRect/>
                  <a:stretch>
                    <a:fillRect/>
                  </a:stretch>
                </p:blipFill>
                <p:spPr bwMode="auto">
                  <a:xfrm>
                    <a:off x="622" y="3569"/>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05" name="Picture 26" descr="manage"/>
                  <p:cNvPicPr>
                    <a:picLocks noChangeAspect="1" noChangeArrowheads="1"/>
                  </p:cNvPicPr>
                  <p:nvPr/>
                </p:nvPicPr>
                <p:blipFill>
                  <a:blip r:embed="rId11" cstate="print"/>
                  <a:srcRect/>
                  <a:stretch>
                    <a:fillRect/>
                  </a:stretch>
                </p:blipFill>
                <p:spPr bwMode="auto">
                  <a:xfrm>
                    <a:off x="267" y="3569"/>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06" name="Picture 27" descr="manage"/>
                  <p:cNvPicPr>
                    <a:picLocks noChangeAspect="1" noChangeArrowheads="1"/>
                  </p:cNvPicPr>
                  <p:nvPr/>
                </p:nvPicPr>
                <p:blipFill>
                  <a:blip r:embed="rId11" cstate="print"/>
                  <a:srcRect/>
                  <a:stretch>
                    <a:fillRect/>
                  </a:stretch>
                </p:blipFill>
                <p:spPr bwMode="auto">
                  <a:xfrm>
                    <a:off x="435" y="3746"/>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103" name="Rectangle 28"/>
                <p:cNvSpPr>
                  <a:spLocks noChangeArrowheads="1"/>
                </p:cNvSpPr>
                <p:nvPr/>
              </p:nvSpPr>
              <p:spPr bwMode="auto">
                <a:xfrm>
                  <a:off x="2595" y="3260"/>
                  <a:ext cx="982" cy="70"/>
                </a:xfrm>
                <a:prstGeom prst="rect">
                  <a:avLst/>
                </a:prstGeom>
                <a:noFill/>
                <a:ln w="9525">
                  <a:noFill/>
                  <a:miter lim="800000"/>
                  <a:headEnd/>
                  <a:tailEnd/>
                </a:ln>
              </p:spPr>
              <p:txBody>
                <a:bodyPr lIns="0" tIns="0" rIns="0" bIns="0">
                  <a:spAutoFit/>
                </a:bodyPr>
                <a:lstStyle/>
                <a:p>
                  <a:pPr eaLnBrk="0" hangingPunct="0">
                    <a:lnSpc>
                      <a:spcPct val="80000"/>
                    </a:lnSpc>
                    <a:spcBef>
                      <a:spcPct val="0"/>
                    </a:spcBef>
                    <a:buClrTx/>
                  </a:pPr>
                  <a:endParaRPr lang="ru-RU" sz="2400" dirty="0">
                    <a:cs typeface="Times New Roman" pitchFamily="18" charset="0"/>
                  </a:endParaRPr>
                </a:p>
              </p:txBody>
            </p:sp>
          </p:grpSp>
          <p:graphicFrame>
            <p:nvGraphicFramePr>
              <p:cNvPr id="2050" name="Object 29"/>
              <p:cNvGraphicFramePr>
                <a:graphicFrameLocks noChangeAspect="1"/>
              </p:cNvGraphicFramePr>
              <p:nvPr/>
            </p:nvGraphicFramePr>
            <p:xfrm>
              <a:off x="3302000" y="4013200"/>
              <a:ext cx="2709863" cy="1152525"/>
            </p:xfrm>
            <a:graphic>
              <a:graphicData uri="http://schemas.openxmlformats.org/presentationml/2006/ole">
                <p:oleObj spid="_x0000_s275458" name="Photo Editor Photo" r:id="rId13" imgW="1609524" imgH="1857143" progId="">
                  <p:embed/>
                </p:oleObj>
              </a:graphicData>
            </a:graphic>
          </p:graphicFrame>
          <p:graphicFrame>
            <p:nvGraphicFramePr>
              <p:cNvPr id="2051" name="Object 30"/>
              <p:cNvGraphicFramePr>
                <a:graphicFrameLocks noChangeAspect="1"/>
              </p:cNvGraphicFramePr>
              <p:nvPr/>
            </p:nvGraphicFramePr>
            <p:xfrm>
              <a:off x="3676650" y="4570413"/>
              <a:ext cx="627063" cy="407987"/>
            </p:xfrm>
            <a:graphic>
              <a:graphicData uri="http://schemas.openxmlformats.org/presentationml/2006/ole">
                <p:oleObj spid="_x0000_s275459" name="Photo Editor Photo" r:id="rId14" imgW="1419048" imgH="1428949" progId="">
                  <p:embed/>
                </p:oleObj>
              </a:graphicData>
            </a:graphic>
          </p:graphicFrame>
          <p:pic>
            <p:nvPicPr>
              <p:cNvPr id="2063" name="Picture 31" descr="Star_schema"/>
              <p:cNvPicPr>
                <a:picLocks noChangeAspect="1" noChangeArrowheads="1"/>
              </p:cNvPicPr>
              <p:nvPr/>
            </p:nvPicPr>
            <p:blipFill>
              <a:blip r:embed="rId15" cstate="print"/>
              <a:srcRect/>
              <a:stretch>
                <a:fillRect/>
              </a:stretch>
            </p:blipFill>
            <p:spPr bwMode="auto">
              <a:xfrm>
                <a:off x="5195888" y="4592638"/>
                <a:ext cx="476250" cy="363537"/>
              </a:xfrm>
              <a:prstGeom prst="rect">
                <a:avLst/>
              </a:prstGeom>
              <a:noFill/>
              <a:ln w="9525">
                <a:noFill/>
                <a:miter lim="800000"/>
                <a:headEnd/>
                <a:tailEnd/>
              </a:ln>
            </p:spPr>
          </p:pic>
          <p:grpSp>
            <p:nvGrpSpPr>
              <p:cNvPr id="15" name="Group 32"/>
              <p:cNvGrpSpPr>
                <a:grpSpLocks/>
              </p:cNvGrpSpPr>
              <p:nvPr/>
            </p:nvGrpSpPr>
            <p:grpSpPr bwMode="auto">
              <a:xfrm>
                <a:off x="4327525" y="4762500"/>
                <a:ext cx="793750" cy="290513"/>
                <a:chOff x="3552" y="528"/>
                <a:chExt cx="801" cy="259"/>
              </a:xfrm>
            </p:grpSpPr>
            <p:sp>
              <p:nvSpPr>
                <p:cNvPr id="2094" name="Rectangle 33"/>
                <p:cNvSpPr>
                  <a:spLocks noChangeArrowheads="1"/>
                </p:cNvSpPr>
                <p:nvPr/>
              </p:nvSpPr>
              <p:spPr bwMode="auto">
                <a:xfrm>
                  <a:off x="3720" y="714"/>
                  <a:ext cx="63" cy="53"/>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095" name="Rectangle 34"/>
                <p:cNvSpPr>
                  <a:spLocks noChangeArrowheads="1"/>
                </p:cNvSpPr>
                <p:nvPr/>
              </p:nvSpPr>
              <p:spPr bwMode="auto">
                <a:xfrm>
                  <a:off x="3783" y="688"/>
                  <a:ext cx="75" cy="79"/>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096" name="Rectangle 35"/>
                <p:cNvSpPr>
                  <a:spLocks noChangeArrowheads="1"/>
                </p:cNvSpPr>
                <p:nvPr/>
              </p:nvSpPr>
              <p:spPr bwMode="auto">
                <a:xfrm>
                  <a:off x="3858" y="610"/>
                  <a:ext cx="69" cy="157"/>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097" name="Rectangle 36"/>
                <p:cNvSpPr>
                  <a:spLocks noChangeArrowheads="1"/>
                </p:cNvSpPr>
                <p:nvPr/>
              </p:nvSpPr>
              <p:spPr bwMode="auto">
                <a:xfrm>
                  <a:off x="3921" y="547"/>
                  <a:ext cx="80" cy="220"/>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098" name="Rectangle 37"/>
                <p:cNvSpPr>
                  <a:spLocks noChangeArrowheads="1"/>
                </p:cNvSpPr>
                <p:nvPr/>
              </p:nvSpPr>
              <p:spPr bwMode="auto">
                <a:xfrm>
                  <a:off x="3996" y="610"/>
                  <a:ext cx="69" cy="157"/>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099" name="Rectangle 38"/>
                <p:cNvSpPr>
                  <a:spLocks noChangeArrowheads="1"/>
                </p:cNvSpPr>
                <p:nvPr/>
              </p:nvSpPr>
              <p:spPr bwMode="auto">
                <a:xfrm>
                  <a:off x="4059" y="688"/>
                  <a:ext cx="75" cy="79"/>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100" name="Rectangle 39"/>
                <p:cNvSpPr>
                  <a:spLocks noChangeArrowheads="1"/>
                </p:cNvSpPr>
                <p:nvPr/>
              </p:nvSpPr>
              <p:spPr bwMode="auto">
                <a:xfrm>
                  <a:off x="4134" y="714"/>
                  <a:ext cx="63" cy="53"/>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101" name="Freeform 40"/>
                <p:cNvSpPr>
                  <a:spLocks/>
                </p:cNvSpPr>
                <p:nvPr/>
              </p:nvSpPr>
              <p:spPr bwMode="auto">
                <a:xfrm>
                  <a:off x="3552" y="528"/>
                  <a:ext cx="801" cy="259"/>
                </a:xfrm>
                <a:custGeom>
                  <a:avLst/>
                  <a:gdLst>
                    <a:gd name="T0" fmla="*/ 0 w 1364"/>
                    <a:gd name="T1" fmla="*/ 259 h 469"/>
                    <a:gd name="T2" fmla="*/ 207 w 1364"/>
                    <a:gd name="T3" fmla="*/ 200 h 469"/>
                    <a:gd name="T4" fmla="*/ 328 w 1364"/>
                    <a:gd name="T5" fmla="*/ 100 h 469"/>
                    <a:gd name="T6" fmla="*/ 371 w 1364"/>
                    <a:gd name="T7" fmla="*/ 23 h 469"/>
                    <a:gd name="T8" fmla="*/ 410 w 1364"/>
                    <a:gd name="T9" fmla="*/ 0 h 469"/>
                    <a:gd name="T10" fmla="*/ 449 w 1364"/>
                    <a:gd name="T11" fmla="*/ 23 h 469"/>
                    <a:gd name="T12" fmla="*/ 487 w 1364"/>
                    <a:gd name="T13" fmla="*/ 100 h 469"/>
                    <a:gd name="T14" fmla="*/ 612 w 1364"/>
                    <a:gd name="T15" fmla="*/ 200 h 469"/>
                    <a:gd name="T16" fmla="*/ 801 w 1364"/>
                    <a:gd name="T17" fmla="*/ 250 h 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4"/>
                    <a:gd name="T28" fmla="*/ 0 h 469"/>
                    <a:gd name="T29" fmla="*/ 1364 w 1364"/>
                    <a:gd name="T30" fmla="*/ 469 h 4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4" h="469">
                      <a:moveTo>
                        <a:pt x="0" y="469"/>
                      </a:moveTo>
                      <a:cubicBezTo>
                        <a:pt x="130" y="439"/>
                        <a:pt x="260" y="410"/>
                        <a:pt x="353" y="362"/>
                      </a:cubicBezTo>
                      <a:cubicBezTo>
                        <a:pt x="446" y="314"/>
                        <a:pt x="513" y="234"/>
                        <a:pt x="559" y="181"/>
                      </a:cubicBezTo>
                      <a:cubicBezTo>
                        <a:pt x="605" y="128"/>
                        <a:pt x="609" y="71"/>
                        <a:pt x="632" y="41"/>
                      </a:cubicBezTo>
                      <a:cubicBezTo>
                        <a:pt x="655" y="11"/>
                        <a:pt x="676" y="0"/>
                        <a:pt x="698" y="0"/>
                      </a:cubicBezTo>
                      <a:cubicBezTo>
                        <a:pt x="720" y="0"/>
                        <a:pt x="742" y="11"/>
                        <a:pt x="764" y="41"/>
                      </a:cubicBezTo>
                      <a:cubicBezTo>
                        <a:pt x="786" y="71"/>
                        <a:pt x="784" y="128"/>
                        <a:pt x="830" y="181"/>
                      </a:cubicBezTo>
                      <a:cubicBezTo>
                        <a:pt x="876" y="234"/>
                        <a:pt x="954" y="317"/>
                        <a:pt x="1043" y="362"/>
                      </a:cubicBezTo>
                      <a:cubicBezTo>
                        <a:pt x="1132" y="407"/>
                        <a:pt x="1306" y="437"/>
                        <a:pt x="1364" y="452"/>
                      </a:cubicBezTo>
                    </a:path>
                  </a:pathLst>
                </a:custGeom>
                <a:noFill/>
                <a:ln w="28575" cap="flat" cmpd="sng">
                  <a:solidFill>
                    <a:schemeClr val="tx1"/>
                  </a:solidFill>
                  <a:prstDash val="solid"/>
                  <a:round/>
                  <a:headEnd type="none" w="sm" len="sm"/>
                  <a:tailEnd type="none" w="sm" len="sm"/>
                </a:ln>
              </p:spPr>
              <p:txBody>
                <a:bodyPr wrap="none" anchor="ctr"/>
                <a:lstStyle/>
                <a:p>
                  <a:endParaRPr lang="ru-RU"/>
                </a:p>
              </p:txBody>
            </p:sp>
          </p:grpSp>
          <p:sp>
            <p:nvSpPr>
              <p:cNvPr id="2065" name="Text Box 41"/>
              <p:cNvSpPr txBox="1">
                <a:spLocks noChangeArrowheads="1"/>
              </p:cNvSpPr>
              <p:nvPr/>
            </p:nvSpPr>
            <p:spPr bwMode="auto">
              <a:xfrm>
                <a:off x="3324225" y="4100513"/>
                <a:ext cx="2536825" cy="230825"/>
              </a:xfrm>
              <a:prstGeom prst="rect">
                <a:avLst/>
              </a:prstGeom>
              <a:noFill/>
              <a:ln w="9525" algn="ctr">
                <a:noFill/>
                <a:miter lim="800000"/>
                <a:headEnd/>
                <a:tailEnd/>
              </a:ln>
            </p:spPr>
            <p:txBody>
              <a:bodyPr lIns="91423" tIns="45712" rIns="91423" bIns="45712">
                <a:spAutoFit/>
              </a:bodyPr>
              <a:lstStyle/>
              <a:p>
                <a:pPr algn="ctr" eaLnBrk="0" hangingPunct="0">
                  <a:lnSpc>
                    <a:spcPct val="100000"/>
                  </a:lnSpc>
                  <a:spcBef>
                    <a:spcPct val="0"/>
                  </a:spcBef>
                  <a:buClrTx/>
                </a:pPr>
                <a:r>
                  <a:rPr lang="ru-RU" sz="2400" dirty="0">
                    <a:cs typeface="Times New Roman" pitchFamily="18" charset="0"/>
                  </a:rPr>
                  <a:t>ХРАНИЛИЩЕ ДАННЫХ</a:t>
                </a:r>
                <a:endParaRPr lang="en-US" sz="2400" dirty="0">
                  <a:cs typeface="Times New Roman" pitchFamily="18" charset="0"/>
                </a:endParaRPr>
              </a:p>
            </p:txBody>
          </p:sp>
          <p:grpSp>
            <p:nvGrpSpPr>
              <p:cNvPr id="16" name="Group 61"/>
              <p:cNvGrpSpPr>
                <a:grpSpLocks/>
              </p:cNvGrpSpPr>
              <p:nvPr/>
            </p:nvGrpSpPr>
            <p:grpSpPr bwMode="auto">
              <a:xfrm>
                <a:off x="7123113" y="5311775"/>
                <a:ext cx="1454150" cy="534988"/>
                <a:chOff x="267" y="3569"/>
                <a:chExt cx="710" cy="542"/>
              </a:xfrm>
            </p:grpSpPr>
            <p:pic>
              <p:nvPicPr>
                <p:cNvPr id="2079" name="Picture 62" descr="manage"/>
                <p:cNvPicPr>
                  <a:picLocks noChangeAspect="1" noChangeArrowheads="1"/>
                </p:cNvPicPr>
                <p:nvPr/>
              </p:nvPicPr>
              <p:blipFill>
                <a:blip r:embed="rId11" cstate="print"/>
                <a:srcRect/>
                <a:stretch>
                  <a:fillRect/>
                </a:stretch>
              </p:blipFill>
              <p:spPr bwMode="auto">
                <a:xfrm>
                  <a:off x="622" y="3569"/>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80" name="Picture 63" descr="manage"/>
                <p:cNvPicPr>
                  <a:picLocks noChangeAspect="1" noChangeArrowheads="1"/>
                </p:cNvPicPr>
                <p:nvPr/>
              </p:nvPicPr>
              <p:blipFill>
                <a:blip r:embed="rId11" cstate="print"/>
                <a:srcRect/>
                <a:stretch>
                  <a:fillRect/>
                </a:stretch>
              </p:blipFill>
              <p:spPr bwMode="auto">
                <a:xfrm>
                  <a:off x="267" y="3569"/>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81" name="Picture 64" descr="manage"/>
                <p:cNvPicPr>
                  <a:picLocks noChangeAspect="1" noChangeArrowheads="1"/>
                </p:cNvPicPr>
                <p:nvPr/>
              </p:nvPicPr>
              <p:blipFill>
                <a:blip r:embed="rId11" cstate="print"/>
                <a:srcRect/>
                <a:stretch>
                  <a:fillRect/>
                </a:stretch>
              </p:blipFill>
              <p:spPr bwMode="auto">
                <a:xfrm>
                  <a:off x="435" y="3746"/>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074" name="Rectangle 65"/>
              <p:cNvSpPr>
                <a:spLocks noChangeArrowheads="1"/>
              </p:cNvSpPr>
              <p:nvPr/>
            </p:nvSpPr>
            <p:spPr bwMode="auto">
              <a:xfrm>
                <a:off x="7735600" y="5938345"/>
                <a:ext cx="504497" cy="147733"/>
              </a:xfrm>
              <a:prstGeom prst="rect">
                <a:avLst/>
              </a:prstGeom>
              <a:noFill/>
              <a:ln w="9525">
                <a:noFill/>
                <a:miter lim="800000"/>
                <a:headEnd/>
                <a:tailEnd/>
              </a:ln>
            </p:spPr>
            <p:txBody>
              <a:bodyPr wrap="square" lIns="0" tIns="0" rIns="0" bIns="0">
                <a:spAutoFit/>
              </a:bodyPr>
              <a:lstStyle/>
              <a:p>
                <a:pPr eaLnBrk="0" hangingPunct="0">
                  <a:lnSpc>
                    <a:spcPct val="80000"/>
                  </a:lnSpc>
                  <a:spcBef>
                    <a:spcPct val="0"/>
                  </a:spcBef>
                  <a:buClrTx/>
                </a:pPr>
                <a:r>
                  <a:rPr lang="en-US" sz="2400" dirty="0"/>
                  <a:t>SAP</a:t>
                </a:r>
              </a:p>
            </p:txBody>
          </p:sp>
          <p:sp>
            <p:nvSpPr>
              <p:cNvPr id="2075" name="Rectangle 66"/>
              <p:cNvSpPr>
                <a:spLocks noChangeArrowheads="1"/>
              </p:cNvSpPr>
              <p:nvPr/>
            </p:nvSpPr>
            <p:spPr bwMode="auto">
              <a:xfrm>
                <a:off x="6117036" y="5971793"/>
                <a:ext cx="1303714" cy="147733"/>
              </a:xfrm>
              <a:prstGeom prst="rect">
                <a:avLst/>
              </a:prstGeom>
              <a:noFill/>
              <a:ln w="9525">
                <a:noFill/>
                <a:miter lim="800000"/>
                <a:headEnd/>
                <a:tailEnd/>
              </a:ln>
            </p:spPr>
            <p:txBody>
              <a:bodyPr wrap="square" lIns="0" tIns="0" rIns="0" bIns="0">
                <a:spAutoFit/>
              </a:bodyPr>
              <a:lstStyle/>
              <a:p>
                <a:pPr eaLnBrk="0" hangingPunct="0">
                  <a:lnSpc>
                    <a:spcPct val="80000"/>
                  </a:lnSpc>
                  <a:spcBef>
                    <a:spcPct val="0"/>
                  </a:spcBef>
                  <a:buClrTx/>
                </a:pPr>
                <a:r>
                  <a:rPr lang="ru-RU" sz="2400" dirty="0"/>
                  <a:t>Файлы, </a:t>
                </a:r>
                <a:r>
                  <a:rPr lang="en-US" sz="2400" dirty="0"/>
                  <a:t>MS Excel</a:t>
                </a:r>
              </a:p>
            </p:txBody>
          </p:sp>
          <p:sp>
            <p:nvSpPr>
              <p:cNvPr id="2076" name="Rectangle 67"/>
              <p:cNvSpPr>
                <a:spLocks noChangeArrowheads="1"/>
              </p:cNvSpPr>
              <p:nvPr/>
            </p:nvSpPr>
            <p:spPr bwMode="auto">
              <a:xfrm>
                <a:off x="714704" y="5969876"/>
                <a:ext cx="1166648" cy="147733"/>
              </a:xfrm>
              <a:prstGeom prst="rect">
                <a:avLst/>
              </a:prstGeom>
              <a:noFill/>
              <a:ln w="9525">
                <a:noFill/>
                <a:miter lim="800000"/>
                <a:headEnd/>
                <a:tailEnd/>
              </a:ln>
            </p:spPr>
            <p:txBody>
              <a:bodyPr wrap="square" lIns="0" tIns="0" rIns="0" bIns="0">
                <a:spAutoFit/>
              </a:bodyPr>
              <a:lstStyle/>
              <a:p>
                <a:pPr eaLnBrk="0" hangingPunct="0">
                  <a:lnSpc>
                    <a:spcPct val="80000"/>
                  </a:lnSpc>
                  <a:spcBef>
                    <a:spcPct val="0"/>
                  </a:spcBef>
                  <a:buClrTx/>
                </a:pPr>
                <a:r>
                  <a:rPr lang="en-US" sz="2400" dirty="0"/>
                  <a:t>Oracle Database</a:t>
                </a:r>
              </a:p>
            </p:txBody>
          </p:sp>
          <p:sp>
            <p:nvSpPr>
              <p:cNvPr id="2077" name="Rectangle 68"/>
              <p:cNvSpPr>
                <a:spLocks noChangeArrowheads="1"/>
              </p:cNvSpPr>
              <p:nvPr/>
            </p:nvSpPr>
            <p:spPr bwMode="auto">
              <a:xfrm>
                <a:off x="2243061" y="5992813"/>
                <a:ext cx="1277906" cy="147733"/>
              </a:xfrm>
              <a:prstGeom prst="rect">
                <a:avLst/>
              </a:prstGeom>
              <a:noFill/>
              <a:ln w="9525">
                <a:noFill/>
                <a:miter lim="800000"/>
                <a:headEnd/>
                <a:tailEnd/>
              </a:ln>
            </p:spPr>
            <p:txBody>
              <a:bodyPr wrap="square" lIns="0" tIns="0" rIns="0" bIns="0">
                <a:spAutoFit/>
              </a:bodyPr>
              <a:lstStyle/>
              <a:p>
                <a:pPr eaLnBrk="0" hangingPunct="0">
                  <a:lnSpc>
                    <a:spcPct val="80000"/>
                  </a:lnSpc>
                  <a:spcBef>
                    <a:spcPct val="0"/>
                  </a:spcBef>
                  <a:buClrTx/>
                </a:pPr>
                <a:r>
                  <a:rPr lang="en-US" sz="2400" dirty="0"/>
                  <a:t>Oracle ERP, CRM</a:t>
                </a:r>
              </a:p>
            </p:txBody>
          </p:sp>
          <p:sp>
            <p:nvSpPr>
              <p:cNvPr id="2078" name="Rectangle 69"/>
              <p:cNvSpPr>
                <a:spLocks noChangeArrowheads="1"/>
              </p:cNvSpPr>
              <p:nvPr/>
            </p:nvSpPr>
            <p:spPr bwMode="auto">
              <a:xfrm>
                <a:off x="3789401" y="5959364"/>
                <a:ext cx="2085866" cy="147733"/>
              </a:xfrm>
              <a:prstGeom prst="rect">
                <a:avLst/>
              </a:prstGeom>
              <a:noFill/>
              <a:ln w="9525">
                <a:noFill/>
                <a:miter lim="800000"/>
                <a:headEnd/>
                <a:tailEnd/>
              </a:ln>
            </p:spPr>
            <p:txBody>
              <a:bodyPr wrap="square" lIns="0" tIns="0" rIns="0" bIns="0">
                <a:spAutoFit/>
              </a:bodyPr>
              <a:lstStyle/>
              <a:p>
                <a:pPr eaLnBrk="0" hangingPunct="0">
                  <a:lnSpc>
                    <a:spcPct val="80000"/>
                  </a:lnSpc>
                  <a:spcBef>
                    <a:spcPct val="0"/>
                  </a:spcBef>
                  <a:buClrTx/>
                </a:pPr>
                <a:r>
                  <a:rPr lang="en-US" sz="2400" dirty="0"/>
                  <a:t>Sybase, DB2, MS SQL Server</a:t>
                </a:r>
              </a:p>
            </p:txBody>
          </p:sp>
        </p:grpSp>
      </p:grpSp>
      <p:sp>
        <p:nvSpPr>
          <p:cNvPr id="3287087" name="AutoShape 47"/>
          <p:cNvSpPr>
            <a:spLocks noChangeArrowheads="1"/>
          </p:cNvSpPr>
          <p:nvPr/>
        </p:nvSpPr>
        <p:spPr bwMode="auto">
          <a:xfrm>
            <a:off x="8991600" y="3890716"/>
            <a:ext cx="863600" cy="778370"/>
          </a:xfrm>
          <a:prstGeom prst="downArrow">
            <a:avLst>
              <a:gd name="adj1" fmla="val 69269"/>
              <a:gd name="adj2" fmla="val 25000"/>
            </a:avLst>
          </a:prstGeom>
          <a:gradFill rotWithShape="0">
            <a:gsLst>
              <a:gs pos="0">
                <a:schemeClr val="bg1"/>
              </a:gs>
              <a:gs pos="100000">
                <a:schemeClr val="folHlink"/>
              </a:gs>
            </a:gsLst>
            <a:lin ang="5400000" scaled="1"/>
          </a:gradFill>
          <a:ln w="9525">
            <a:noFill/>
            <a:miter lim="800000"/>
            <a:headEnd/>
            <a:tailEnd/>
          </a:ln>
        </p:spPr>
        <p:txBody>
          <a:bodyPr lIns="92075" tIns="46038" rIns="92075" bIns="46038" anchor="ctr">
            <a:spAutoFit/>
          </a:bodyPr>
          <a:lstStyle/>
          <a:p>
            <a:endParaRPr lang="ru-RU"/>
          </a:p>
        </p:txBody>
      </p:sp>
      <p:grpSp>
        <p:nvGrpSpPr>
          <p:cNvPr id="18" name="Group 50"/>
          <p:cNvGrpSpPr>
            <a:grpSpLocks/>
          </p:cNvGrpSpPr>
          <p:nvPr/>
        </p:nvGrpSpPr>
        <p:grpSpPr bwMode="auto">
          <a:xfrm>
            <a:off x="1819276" y="1016000"/>
            <a:ext cx="4886326" cy="3022600"/>
            <a:chOff x="573" y="320"/>
            <a:chExt cx="1539" cy="952"/>
          </a:xfrm>
        </p:grpSpPr>
        <p:grpSp>
          <p:nvGrpSpPr>
            <p:cNvPr id="19" name="Group 51"/>
            <p:cNvGrpSpPr>
              <a:grpSpLocks/>
            </p:cNvGrpSpPr>
            <p:nvPr/>
          </p:nvGrpSpPr>
          <p:grpSpPr bwMode="auto">
            <a:xfrm>
              <a:off x="1104" y="320"/>
              <a:ext cx="1008" cy="864"/>
              <a:chOff x="1104" y="320"/>
              <a:chExt cx="1008" cy="864"/>
            </a:xfrm>
          </p:grpSpPr>
          <p:sp>
            <p:nvSpPr>
              <p:cNvPr id="2089" name="Line 52"/>
              <p:cNvSpPr>
                <a:spLocks noChangeShapeType="1"/>
              </p:cNvSpPr>
              <p:nvPr/>
            </p:nvSpPr>
            <p:spPr bwMode="auto">
              <a:xfrm flipV="1">
                <a:off x="1104" y="320"/>
                <a:ext cx="1008" cy="294"/>
              </a:xfrm>
              <a:prstGeom prst="line">
                <a:avLst/>
              </a:prstGeom>
              <a:noFill/>
              <a:ln w="9525">
                <a:solidFill>
                  <a:schemeClr val="hlink"/>
                </a:solidFill>
                <a:prstDash val="sysDash"/>
                <a:round/>
                <a:headEnd/>
                <a:tailEnd/>
              </a:ln>
            </p:spPr>
            <p:txBody>
              <a:bodyPr lIns="92075" tIns="46038" rIns="92075" bIns="46038">
                <a:spAutoFit/>
              </a:bodyPr>
              <a:lstStyle/>
              <a:p>
                <a:endParaRPr lang="ru-RU"/>
              </a:p>
            </p:txBody>
          </p:sp>
          <p:sp>
            <p:nvSpPr>
              <p:cNvPr id="2090" name="Line 53"/>
              <p:cNvSpPr>
                <a:spLocks noChangeShapeType="1"/>
              </p:cNvSpPr>
              <p:nvPr/>
            </p:nvSpPr>
            <p:spPr bwMode="auto">
              <a:xfrm>
                <a:off x="1152" y="944"/>
                <a:ext cx="960" cy="240"/>
              </a:xfrm>
              <a:prstGeom prst="line">
                <a:avLst/>
              </a:prstGeom>
              <a:noFill/>
              <a:ln w="9525">
                <a:solidFill>
                  <a:schemeClr val="hlink"/>
                </a:solidFill>
                <a:prstDash val="sysDash"/>
                <a:round/>
                <a:headEnd/>
                <a:tailEnd/>
              </a:ln>
            </p:spPr>
            <p:txBody>
              <a:bodyPr lIns="92075" tIns="46038" rIns="92075" bIns="46038">
                <a:spAutoFit/>
              </a:bodyPr>
              <a:lstStyle/>
              <a:p>
                <a:endParaRPr lang="ru-RU"/>
              </a:p>
            </p:txBody>
          </p:sp>
        </p:grpSp>
        <p:sp>
          <p:nvSpPr>
            <p:cNvPr id="2088" name="Text Box 55"/>
            <p:cNvSpPr txBox="1">
              <a:spLocks noChangeArrowheads="1"/>
            </p:cNvSpPr>
            <p:nvPr/>
          </p:nvSpPr>
          <p:spPr bwMode="auto">
            <a:xfrm>
              <a:off x="573" y="1088"/>
              <a:ext cx="900" cy="184"/>
            </a:xfrm>
            <a:prstGeom prst="rect">
              <a:avLst/>
            </a:prstGeom>
            <a:noFill/>
            <a:ln w="9525">
              <a:noFill/>
              <a:miter lim="800000"/>
              <a:headEnd/>
              <a:tailEnd/>
            </a:ln>
          </p:spPr>
          <p:txBody>
            <a:bodyPr wrap="none" lIns="92075" tIns="46038" rIns="92075" bIns="46038">
              <a:spAutoFit/>
            </a:bodyPr>
            <a:lstStyle/>
            <a:p>
              <a:r>
                <a:rPr lang="ru-RU" sz="3200" dirty="0">
                  <a:solidFill>
                    <a:schemeClr val="hlink"/>
                  </a:solidFill>
                </a:rPr>
                <a:t>Пользователи</a:t>
              </a:r>
            </a:p>
          </p:txBody>
        </p:sp>
      </p:grpSp>
      <p:pic>
        <p:nvPicPr>
          <p:cNvPr id="70" name="Picture 69" descr="User-Computer-icon.png"/>
          <p:cNvPicPr>
            <a:picLocks noChangeAspect="1"/>
          </p:cNvPicPr>
          <p:nvPr/>
        </p:nvPicPr>
        <p:blipFill>
          <a:blip r:embed="rId16" cstate="print"/>
          <a:stretch>
            <a:fillRect/>
          </a:stretch>
        </p:blipFill>
        <p:spPr>
          <a:xfrm>
            <a:off x="1744718" y="1287518"/>
            <a:ext cx="2312276" cy="2312276"/>
          </a:xfrm>
          <a:prstGeom prst="rect">
            <a:avLst/>
          </a:prstGeom>
        </p:spPr>
      </p:pic>
      <p:sp>
        <p:nvSpPr>
          <p:cNvPr id="71" name="Rectangle 70"/>
          <p:cNvSpPr/>
          <p:nvPr/>
        </p:nvSpPr>
        <p:spPr bwMode="auto">
          <a:xfrm>
            <a:off x="6478074" y="1013255"/>
            <a:ext cx="7237926" cy="2718486"/>
          </a:xfrm>
          <a:prstGeom prst="rect">
            <a:avLst/>
          </a:prstGeom>
          <a:solidFill>
            <a:srgbClr val="CCECFF"/>
          </a:solidFill>
          <a:ln>
            <a:headEnd type="none" w="med" len="med"/>
            <a:tailEnd type="none" w="med" len="med"/>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endParaRPr lang="ru-RU" sz="4800" dirty="0" smtClean="0">
              <a:solidFill>
                <a:srgbClr val="000000"/>
              </a:solidFill>
              <a:latin typeface="Arial" charset="0"/>
            </a:endParaRPr>
          </a:p>
        </p:txBody>
      </p:sp>
      <p:sp>
        <p:nvSpPr>
          <p:cNvPr id="72" name="TextBox 71"/>
          <p:cNvSpPr txBox="1"/>
          <p:nvPr/>
        </p:nvSpPr>
        <p:spPr>
          <a:xfrm>
            <a:off x="6562706" y="1684014"/>
            <a:ext cx="3405998" cy="1384996"/>
          </a:xfrm>
          <a:prstGeom prst="rect">
            <a:avLst/>
          </a:prstGeom>
          <a:noFill/>
        </p:spPr>
        <p:txBody>
          <a:bodyPr wrap="none" rtlCol="0">
            <a:spAutoFit/>
          </a:bodyPr>
          <a:lstStyle/>
          <a:p>
            <a:r>
              <a:rPr lang="ru-RU" sz="2800" b="1" dirty="0" smtClean="0"/>
              <a:t>Объем продаж</a:t>
            </a:r>
          </a:p>
          <a:p>
            <a:r>
              <a:rPr lang="ru-RU" sz="2800" b="1" dirty="0" smtClean="0"/>
              <a:t>Кол-во договоров</a:t>
            </a:r>
            <a:endParaRPr lang="en-US" sz="2800" b="1" dirty="0" smtClean="0"/>
          </a:p>
          <a:p>
            <a:pPr algn="ctr"/>
            <a:r>
              <a:rPr lang="en-US" sz="2800" b="1" dirty="0" smtClean="0"/>
              <a:t>…</a:t>
            </a:r>
            <a:endParaRPr lang="ru-RU" sz="2800" b="1" dirty="0"/>
          </a:p>
        </p:txBody>
      </p:sp>
      <p:sp>
        <p:nvSpPr>
          <p:cNvPr id="73" name="TextBox 72"/>
          <p:cNvSpPr txBox="1"/>
          <p:nvPr/>
        </p:nvSpPr>
        <p:spPr>
          <a:xfrm>
            <a:off x="10089224" y="1111736"/>
            <a:ext cx="3328828" cy="2677656"/>
          </a:xfrm>
          <a:prstGeom prst="rect">
            <a:avLst/>
          </a:prstGeom>
          <a:noFill/>
        </p:spPr>
        <p:txBody>
          <a:bodyPr wrap="square" rtlCol="0">
            <a:spAutoFit/>
          </a:bodyPr>
          <a:lstStyle/>
          <a:p>
            <a:pPr>
              <a:lnSpc>
                <a:spcPct val="150000"/>
              </a:lnSpc>
              <a:buFont typeface="Wingdings" pitchFamily="2" charset="2"/>
              <a:buChar char="ü"/>
            </a:pPr>
            <a:r>
              <a:rPr lang="ru-RU" sz="2800" b="1" dirty="0" smtClean="0"/>
              <a:t>Годы, месяцы</a:t>
            </a:r>
          </a:p>
          <a:p>
            <a:pPr>
              <a:lnSpc>
                <a:spcPct val="150000"/>
              </a:lnSpc>
              <a:buFont typeface="Wingdings" pitchFamily="2" charset="2"/>
              <a:buChar char="ü"/>
            </a:pPr>
            <a:r>
              <a:rPr lang="ru-RU" sz="2800" b="1" dirty="0" smtClean="0"/>
              <a:t>Продукты</a:t>
            </a:r>
          </a:p>
          <a:p>
            <a:pPr>
              <a:lnSpc>
                <a:spcPct val="150000"/>
              </a:lnSpc>
              <a:buFont typeface="Wingdings" pitchFamily="2" charset="2"/>
              <a:buChar char="ü"/>
            </a:pPr>
            <a:r>
              <a:rPr lang="ru-RU" sz="2800" b="1" dirty="0" smtClean="0"/>
              <a:t>Регионы</a:t>
            </a:r>
          </a:p>
          <a:p>
            <a:pPr>
              <a:lnSpc>
                <a:spcPct val="150000"/>
              </a:lnSpc>
              <a:buFont typeface="Wingdings" pitchFamily="2" charset="2"/>
              <a:buChar char="ü"/>
            </a:pPr>
            <a:r>
              <a:rPr lang="ru-RU" sz="2800" b="1" dirty="0" smtClean="0"/>
              <a:t>Клиенты</a:t>
            </a:r>
          </a:p>
        </p:txBody>
      </p:sp>
      <p:pic>
        <p:nvPicPr>
          <p:cNvPr id="75" name="Picture 5"/>
          <p:cNvPicPr>
            <a:picLocks noChangeAspect="1" noChangeArrowheads="1"/>
          </p:cNvPicPr>
          <p:nvPr/>
        </p:nvPicPr>
        <p:blipFill>
          <a:blip r:embed="rId17" cstate="print"/>
          <a:srcRect/>
          <a:stretch>
            <a:fillRect/>
          </a:stretch>
        </p:blipFill>
        <p:spPr bwMode="auto">
          <a:xfrm>
            <a:off x="6387928" y="835734"/>
            <a:ext cx="7498474" cy="3273534"/>
          </a:xfrm>
          <a:prstGeom prst="rect">
            <a:avLst/>
          </a:prstGeom>
          <a:noFill/>
          <a:ln w="9525">
            <a:noFill/>
            <a:round/>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5,188724448,\\studio6-uk\c$\Documents and Settings\studio6\Desktop\Steve\022712_1400_Hannah\Endeca Information Discovery Sales.ppc"/>
</p:tagLst>
</file>

<file path=ppt/tags/tag10.xml><?xml version="1.0" encoding="utf-8"?>
<p:tagLst xmlns:a="http://schemas.openxmlformats.org/drawingml/2006/main" xmlns:r="http://schemas.openxmlformats.org/officeDocument/2006/relationships" xmlns:p="http://schemas.openxmlformats.org/presentationml/2006/main">
  <p:tag name="MMPROD_SUBSTITUTION_ID" val="{6E9266BF-44CC-453D-8391-744A0C09211A}"/>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46AEE7F7-D731-4226-A1B5-0A8668FE7187}"/>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0E604484-49F4-4DD7-9066-D58962351F2F}"/>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2C697D77-058E-45DA-AC66-2FFA1158C483}"/>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992AC415-2DE0-4B2C-ABF6-B63200B18284}"/>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E3D3E570-A726-44E0-A779-133D082A5987}"/>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B19B6B5E-E3C2-4B3E-BDF2-5D0B0CA5315B}"/>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A04B283D-5005-4E69-8D41-D01173838057}"/>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7AC93CC3-6DF3-4325-B953-03E1AFB63DD5}"/>
</p:tagLst>
</file>

<file path=ppt/theme/theme1.xml><?xml version="1.0" encoding="utf-8"?>
<a:theme xmlns:a="http://schemas.openxmlformats.org/drawingml/2006/main" name="0507_Oracle_Template_4X3_v2b_DD">
  <a:themeElements>
    <a:clrScheme name="Oracle">
      <a:dk1>
        <a:srgbClr val="000000"/>
      </a:dk1>
      <a:lt1>
        <a:srgbClr val="FFFFFF"/>
      </a:lt1>
      <a:dk2>
        <a:srgbClr val="FF0000"/>
      </a:dk2>
      <a:lt2>
        <a:srgbClr val="4D4D4D"/>
      </a:lt2>
      <a:accent1>
        <a:srgbClr val="667263"/>
      </a:accent1>
      <a:accent2>
        <a:srgbClr val="BEBEBE"/>
      </a:accent2>
      <a:accent3>
        <a:srgbClr val="FFFFFF"/>
      </a:accent3>
      <a:accent4>
        <a:srgbClr val="000000"/>
      </a:accent4>
      <a:accent5>
        <a:srgbClr val="B8BCB7"/>
      </a:accent5>
      <a:accent6>
        <a:srgbClr val="ACACAC"/>
      </a:accent6>
      <a:hlink>
        <a:srgbClr val="808080"/>
      </a:hlink>
      <a:folHlink>
        <a:srgbClr val="4D4D4D"/>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0507_Oracle_Template_4X3_v2b_DD</Template>
  <TotalTime>12134</TotalTime>
  <Words>3442</Words>
  <Application>Microsoft Office PowerPoint</Application>
  <PresentationFormat>Custom</PresentationFormat>
  <Paragraphs>663</Paragraphs>
  <Slides>52</Slides>
  <Notes>29</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0507_Oracle_Template_4X3_v2b_DD</vt:lpstr>
      <vt:lpstr>Photo Editor Photo</vt:lpstr>
      <vt:lpstr>Slide 1</vt:lpstr>
      <vt:lpstr>План</vt:lpstr>
      <vt:lpstr>План</vt:lpstr>
      <vt:lpstr>Аналитическая машина Oracle Exalytics  </vt:lpstr>
      <vt:lpstr>Oracle Exalytics – основные компоненты</vt:lpstr>
      <vt:lpstr>Аппаратное обеспечение</vt:lpstr>
      <vt:lpstr>Программное обеспечение</vt:lpstr>
      <vt:lpstr>Oracle Business Intelligence Полная интегрированная система бизнес-анализа</vt:lpstr>
      <vt:lpstr>Инструментальная среда Oracle BI</vt:lpstr>
      <vt:lpstr>Аналитический сервер   Oracle BI Server</vt:lpstr>
      <vt:lpstr>Slide 11</vt:lpstr>
      <vt:lpstr>Расширенная визуализация </vt:lpstr>
      <vt:lpstr>Slide 13</vt:lpstr>
      <vt:lpstr>Slide 14</vt:lpstr>
      <vt:lpstr>Slide 15</vt:lpstr>
      <vt:lpstr>Oracle Essbase</vt:lpstr>
      <vt:lpstr>Times Ten for Exalytics На основе Oracle TimesTen In-Memory Database</vt:lpstr>
      <vt:lpstr>Адаптивные in-memory акселераторы Кэширование данных в оперативной памяти</vt:lpstr>
      <vt:lpstr>  Результаты тестирования  </vt:lpstr>
      <vt:lpstr>Бизнес-анализ и источники данных</vt:lpstr>
      <vt:lpstr>План</vt:lpstr>
      <vt:lpstr>Slide 22</vt:lpstr>
      <vt:lpstr>Новые требования в анализу данных Аналитика Больших Данных</vt:lpstr>
      <vt:lpstr>Что такое  Data Discovery?</vt:lpstr>
      <vt:lpstr>От бизнес-анализа к исследованию данных Когда возникает необходимость нового подхода к анализу данных</vt:lpstr>
      <vt:lpstr>Endeca Историческая справка</vt:lpstr>
      <vt:lpstr>Oracle Endeca Information Discovery</vt:lpstr>
      <vt:lpstr>Особенности интерфейса пользователей</vt:lpstr>
      <vt:lpstr>Фасетный поиск, фасетная навигация</vt:lpstr>
      <vt:lpstr>Интерактивные исследования и анализ</vt:lpstr>
      <vt:lpstr>Разработка приложений</vt:lpstr>
      <vt:lpstr>Фасетная модель данных Унифицированная структура для хранения неоднородных данных          </vt:lpstr>
      <vt:lpstr>Загрузка данных : Структурированные источники</vt:lpstr>
      <vt:lpstr>Загрузка данных :  Слабо-структурированные источники</vt:lpstr>
      <vt:lpstr>Загрузка данных : Неструктурированные источники</vt:lpstr>
      <vt:lpstr>Обогащение (Enrichment) Добавление в модель новой информации, которых «не было» в источнике</vt:lpstr>
      <vt:lpstr>План</vt:lpstr>
      <vt:lpstr>Oracle Advanced Analytics Статистические исследования и data mining</vt:lpstr>
      <vt:lpstr>Статистика &amp; Data Mining в Oracle Встроенная в базу данных аналитика</vt:lpstr>
      <vt:lpstr>Проект R для статистических вычислений</vt:lpstr>
      <vt:lpstr>Open Source         </vt:lpstr>
      <vt:lpstr>Растущая популярность проекта R </vt:lpstr>
      <vt:lpstr>R Graphics</vt:lpstr>
      <vt:lpstr>R Graphics</vt:lpstr>
      <vt:lpstr>R Graphics</vt:lpstr>
      <vt:lpstr>Графики и диаграммы в R</vt:lpstr>
      <vt:lpstr>Линейное моделирование</vt:lpstr>
      <vt:lpstr>ARIMA --прогнозирование</vt:lpstr>
      <vt:lpstr>Oracle R Enterprise</vt:lpstr>
      <vt:lpstr>Аналитическая платформа Oracle </vt:lpstr>
      <vt:lpstr>Slide 51</vt:lpstr>
      <vt:lpstr>Slide 52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Olga Gorchinskaya</dc:creator>
  <cp:lastModifiedBy>ogorchin</cp:lastModifiedBy>
  <cp:revision>917</cp:revision>
  <cp:lastPrinted>2011-06-03T22:34:19Z</cp:lastPrinted>
  <dcterms:created xsi:type="dcterms:W3CDTF">2011-05-27T18:14:53Z</dcterms:created>
  <dcterms:modified xsi:type="dcterms:W3CDTF">2012-10-16T06:58:18Z</dcterms:modified>
</cp:coreProperties>
</file>