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828" r:id="rId1"/>
  </p:sldMasterIdLst>
  <p:notesMasterIdLst>
    <p:notesMasterId r:id="rId18"/>
  </p:notesMasterIdLst>
  <p:sldIdLst>
    <p:sldId id="261" r:id="rId2"/>
    <p:sldId id="277" r:id="rId3"/>
    <p:sldId id="256" r:id="rId4"/>
    <p:sldId id="281" r:id="rId5"/>
    <p:sldId id="258" r:id="rId6"/>
    <p:sldId id="278" r:id="rId7"/>
    <p:sldId id="279" r:id="rId8"/>
    <p:sldId id="280" r:id="rId9"/>
    <p:sldId id="260" r:id="rId10"/>
    <p:sldId id="273" r:id="rId11"/>
    <p:sldId id="284" r:id="rId12"/>
    <p:sldId id="285" r:id="rId13"/>
    <p:sldId id="282" r:id="rId14"/>
    <p:sldId id="283" r:id="rId15"/>
    <p:sldId id="286" r:id="rId16"/>
    <p:sldId id="287" r:id="rId17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0815" autoAdjust="0"/>
    <p:restoredTop sz="83015" autoAdjust="0"/>
  </p:normalViewPr>
  <p:slideViewPr>
    <p:cSldViewPr>
      <p:cViewPr>
        <p:scale>
          <a:sx n="84" d="100"/>
          <a:sy n="84" d="100"/>
        </p:scale>
        <p:origin x="-1776" y="-7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9" d="100"/>
          <a:sy n="69" d="100"/>
        </p:scale>
        <p:origin x="-3306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B7795D-5DB8-4B14-ABFB-527E00CCEDE6}" type="datetimeFigureOut">
              <a:rPr lang="ru-RU" smtClean="0"/>
              <a:pPr/>
              <a:t>17.10.2012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BA81D1-1D23-41DE-96F8-A7E42FE6441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BA81D1-1D23-41DE-96F8-A7E42FE64414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BA81D1-1D23-41DE-96F8-A7E42FE64414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BA81D1-1D23-41DE-96F8-A7E42FE64414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457200" indent="-457200" defTabSz="449263" eaLnBrk="0" hangingPunct="0">
              <a:spcBef>
                <a:spcPts val="800"/>
              </a:spcBef>
              <a:buClr>
                <a:schemeClr val="tx1"/>
              </a:buClr>
            </a:pPr>
            <a:r>
              <a:rPr lang="ru-RU" sz="1200" dirty="0" smtClean="0">
                <a:latin typeface="Arial" pitchFamily="34" charset="0"/>
                <a:cs typeface="Arial" pitchFamily="34" charset="0"/>
              </a:rPr>
              <a:t>Данные модификации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457200" indent="-457200" defTabSz="449263" eaLnBrk="0" hangingPunct="0">
              <a:spcBef>
                <a:spcPts val="800"/>
              </a:spcBef>
              <a:buClr>
                <a:schemeClr val="tx1"/>
              </a:buClr>
              <a:buFont typeface="Arial" pitchFamily="34" charset="0"/>
              <a:buChar char="•"/>
            </a:pPr>
            <a:r>
              <a:rPr lang="ru-RU" sz="1200" dirty="0" smtClean="0">
                <a:latin typeface="Arial" pitchFamily="34" charset="0"/>
                <a:cs typeface="Arial" pitchFamily="34" charset="0"/>
              </a:rPr>
              <a:t>Решают проблему определения значения порога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1200" dirty="0" smtClean="0">
              <a:latin typeface="Arial" pitchFamily="34" charset="0"/>
              <a:cs typeface="Arial" pitchFamily="34" charset="0"/>
            </a:endParaRPr>
          </a:p>
          <a:p>
            <a:pPr marL="457200" indent="-457200" defTabSz="449263" eaLnBrk="0" hangingPunct="0">
              <a:spcBef>
                <a:spcPts val="800"/>
              </a:spcBef>
              <a:buClr>
                <a:schemeClr val="tx1"/>
              </a:buClr>
              <a:buFont typeface="Arial" pitchFamily="34" charset="0"/>
              <a:buChar char="•"/>
            </a:pPr>
            <a:r>
              <a:rPr lang="ru-RU" sz="1200" dirty="0" smtClean="0">
                <a:latin typeface="Arial" pitchFamily="34" charset="0"/>
                <a:cs typeface="Arial" pitchFamily="34" charset="0"/>
              </a:rPr>
              <a:t>Повышают качество кластеризации за счет повышения вероятности того, что для добавляемой в дерево точки будет найдена ближайшая к ней листовая вершина.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BA81D1-1D23-41DE-96F8-A7E42FE64414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BA81D1-1D23-41DE-96F8-A7E42FE64414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BA81D1-1D23-41DE-96F8-A7E42FE64414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BA81D1-1D23-41DE-96F8-A7E42FE64414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BA81D1-1D23-41DE-96F8-A7E42FE64414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BA81D1-1D23-41DE-96F8-A7E42FE64414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BA81D1-1D23-41DE-96F8-A7E42FE64414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Лемматизация для 100к коллекции</a:t>
            </a:r>
            <a:r>
              <a:rPr lang="ru-RU" baseline="0" dirty="0" smtClean="0"/>
              <a:t> </a:t>
            </a:r>
            <a:r>
              <a:rPr lang="ru-RU" baseline="0" dirty="0" err="1" smtClean="0"/>
              <a:t>АОТом</a:t>
            </a:r>
            <a:r>
              <a:rPr lang="ru-RU" baseline="0" dirty="0" smtClean="0"/>
              <a:t> 48 мин.</a:t>
            </a:r>
          </a:p>
          <a:p>
            <a:r>
              <a:rPr lang="ru-RU" baseline="0" dirty="0" smtClean="0"/>
              <a:t>Сейчас – 12 минут.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BA81D1-1D23-41DE-96F8-A7E42FE64414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Лемматизация для 100к коллекции</a:t>
            </a:r>
            <a:r>
              <a:rPr lang="ru-RU" baseline="0" dirty="0" smtClean="0"/>
              <a:t> </a:t>
            </a:r>
            <a:r>
              <a:rPr lang="ru-RU" baseline="0" dirty="0" err="1" smtClean="0"/>
              <a:t>АОТом</a:t>
            </a:r>
            <a:r>
              <a:rPr lang="ru-RU" baseline="0" dirty="0" smtClean="0"/>
              <a:t> 48 мин.</a:t>
            </a:r>
          </a:p>
          <a:p>
            <a:r>
              <a:rPr lang="ru-RU" baseline="0" dirty="0" smtClean="0"/>
              <a:t>Сейчас – 12 минут.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BA81D1-1D23-41DE-96F8-A7E42FE64414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Лемматизация для 100к коллекции</a:t>
            </a:r>
            <a:r>
              <a:rPr lang="ru-RU" baseline="0" dirty="0" smtClean="0"/>
              <a:t> </a:t>
            </a:r>
            <a:r>
              <a:rPr lang="ru-RU" baseline="0" dirty="0" err="1" smtClean="0"/>
              <a:t>АОТом</a:t>
            </a:r>
            <a:r>
              <a:rPr lang="ru-RU" baseline="0" dirty="0" smtClean="0"/>
              <a:t> 48 мин.</a:t>
            </a:r>
          </a:p>
          <a:p>
            <a:r>
              <a:rPr lang="ru-RU" baseline="0" dirty="0" smtClean="0"/>
              <a:t>Сейчас – 12 минут.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BA81D1-1D23-41DE-96F8-A7E42FE64414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Лемматизация для 100к коллекции</a:t>
            </a:r>
            <a:r>
              <a:rPr lang="ru-RU" baseline="0" dirty="0" smtClean="0"/>
              <a:t> </a:t>
            </a:r>
            <a:r>
              <a:rPr lang="ru-RU" baseline="0" dirty="0" err="1" smtClean="0"/>
              <a:t>АОТом</a:t>
            </a:r>
            <a:r>
              <a:rPr lang="ru-RU" baseline="0" dirty="0" smtClean="0"/>
              <a:t> 48 мин.</a:t>
            </a:r>
          </a:p>
          <a:p>
            <a:r>
              <a:rPr lang="ru-RU" baseline="0" dirty="0" smtClean="0"/>
              <a:t>Сейчас – 12 минут.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BA81D1-1D23-41DE-96F8-A7E42FE64414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Лемматизация для 100к коллекции</a:t>
            </a:r>
            <a:r>
              <a:rPr lang="ru-RU" baseline="0" dirty="0" smtClean="0"/>
              <a:t> </a:t>
            </a:r>
            <a:r>
              <a:rPr lang="ru-RU" baseline="0" dirty="0" err="1" smtClean="0"/>
              <a:t>АОТом</a:t>
            </a:r>
            <a:r>
              <a:rPr lang="ru-RU" baseline="0" dirty="0" smtClean="0"/>
              <a:t> 48 мин.</a:t>
            </a:r>
          </a:p>
          <a:p>
            <a:r>
              <a:rPr lang="ru-RU" baseline="0" dirty="0" smtClean="0"/>
              <a:t>Сейчас – 12 минут.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BA81D1-1D23-41DE-96F8-A7E42FE64414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BA81D1-1D23-41DE-96F8-A7E42FE64414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2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660BD-3816-41C0-A0A9-6CA035393ADA}" type="datetime1">
              <a:rPr lang="ru-RU" smtClean="0"/>
              <a:pPr/>
              <a:t>17.10.2012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B3C7E-441C-49BC-96DC-719FBD3A87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A771B-674E-49DE-AF0B-FEB0261C29AD}" type="datetime1">
              <a:rPr lang="ru-RU" smtClean="0"/>
              <a:pPr/>
              <a:t>17.10.2012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B3C7E-441C-49BC-96DC-719FBD3A87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3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3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9E1BA-AA95-40D9-BC13-EF3AB9F056C1}" type="datetime1">
              <a:rPr lang="ru-RU" smtClean="0"/>
              <a:pPr/>
              <a:t>17.10.2012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B3C7E-441C-49BC-96DC-719FBD3A87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9EB56-6B2C-4921-B282-2C4EBF10F18F}" type="datetime1">
              <a:rPr lang="ru-RU" smtClean="0"/>
              <a:pPr/>
              <a:t>17.10.2012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B3C7E-441C-49BC-96DC-719FBD3A87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92628-F48A-494D-B981-BEABBFF91815}" type="datetime1">
              <a:rPr lang="ru-RU" smtClean="0"/>
              <a:pPr/>
              <a:t>17.10.2012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B3C7E-441C-49BC-96DC-719FBD3A87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38919-B773-4E16-9B72-699C70C92463}" type="datetime1">
              <a:rPr lang="ru-RU" smtClean="0"/>
              <a:pPr/>
              <a:t>17.10.2012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B3C7E-441C-49BC-96DC-719FBD3A87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2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2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65B80-BC7E-4DF1-9A2C-B5D45A148ED8}" type="datetime1">
              <a:rPr lang="ru-RU" smtClean="0"/>
              <a:pPr/>
              <a:t>17.10.2012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B3C7E-441C-49BC-96DC-719FBD3A87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65E66-BB4E-4F0B-8610-948F6846C490}" type="datetime1">
              <a:rPr lang="ru-RU" smtClean="0"/>
              <a:pPr/>
              <a:t>17.10.2012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B3C7E-441C-49BC-96DC-719FBD3A87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07A57-05AD-4A17-A5A1-02F4C9227446}" type="datetime1">
              <a:rPr lang="ru-RU" smtClean="0"/>
              <a:pPr/>
              <a:t>17.10.2012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B3C7E-441C-49BC-96DC-719FBD3A87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7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91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7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7FEC7-5077-40E6-8B3A-2A7DDE5389D3}" type="datetime1">
              <a:rPr lang="ru-RU" smtClean="0"/>
              <a:pPr/>
              <a:t>17.10.2012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B3C7E-441C-49BC-96DC-719FBD3A87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6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98D98-0092-495D-912C-3CF057E786E1}" type="datetime1">
              <a:rPr lang="ru-RU" smtClean="0"/>
              <a:pPr/>
              <a:t>17.10.2012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B3C7E-441C-49BC-96DC-719FBD3A87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CC11A4-00F0-4EB0-BD5F-E5CCC278956E}" type="datetime1">
              <a:rPr lang="ru-RU" smtClean="0"/>
              <a:pPr/>
              <a:t>17.10.2012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8B3C7E-441C-49BC-96DC-719FBD3A8760}" type="slidenum">
              <a:rPr lang="ru-RU" smtClean="0"/>
              <a:pPr/>
              <a:t>‹#›</a:t>
            </a:fld>
            <a:r>
              <a:rPr lang="en-US" smtClean="0"/>
              <a:t>/15</a:t>
            </a: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1" descr="E:\share\_Tornado\Логотипы кванта\kvant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18" y="0"/>
            <a:ext cx="9144118" cy="7858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142976" y="1142990"/>
            <a:ext cx="65748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smtClean="0">
                <a:latin typeface="Arial" pitchFamily="34" charset="0"/>
                <a:cs typeface="Arial" pitchFamily="34" charset="0"/>
              </a:rPr>
              <a:t>Применение алгоритма </a:t>
            </a:r>
            <a:r>
              <a:rPr lang="en-US" b="1" smtClean="0">
                <a:latin typeface="Arial" pitchFamily="34" charset="0"/>
                <a:cs typeface="Arial" pitchFamily="34" charset="0"/>
              </a:rPr>
              <a:t>BIRCH </a:t>
            </a:r>
            <a:r>
              <a:rPr lang="ru-RU" b="1" smtClean="0">
                <a:latin typeface="Arial" pitchFamily="34" charset="0"/>
                <a:cs typeface="Arial" pitchFamily="34" charset="0"/>
              </a:rPr>
              <a:t>к кластеризации текстов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000264" y="185737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mtClean="0"/>
              <a:t>Карпов </a:t>
            </a:r>
            <a:r>
              <a:rPr lang="ru-RU" smtClean="0"/>
              <a:t>И.А</a:t>
            </a:r>
            <a:r>
              <a:rPr lang="ru-RU" smtClean="0"/>
              <a:t>.</a:t>
            </a:r>
            <a:r>
              <a:rPr lang="en-US" smtClean="0"/>
              <a:t>, </a:t>
            </a:r>
            <a:r>
              <a:rPr lang="ru-RU" smtClean="0"/>
              <a:t>Горославский А.И.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143140" y="328613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mtClean="0">
                <a:latin typeface="Arial" pitchFamily="34" charset="0"/>
                <a:cs typeface="Arial" pitchFamily="34" charset="0"/>
              </a:rPr>
              <a:t>ИПС РАН</a:t>
            </a:r>
            <a:r>
              <a:rPr lang="en-US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mtClean="0">
                <a:latin typeface="Arial" pitchFamily="34" charset="0"/>
                <a:cs typeface="Arial" pitchFamily="34" charset="0"/>
              </a:rPr>
              <a:t>Переславль-Залесский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786182" y="4643452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mtClean="0">
                <a:latin typeface="Arial" pitchFamily="34" charset="0"/>
                <a:cs typeface="Arial" pitchFamily="34" charset="0"/>
              </a:rPr>
              <a:t>17</a:t>
            </a:r>
            <a:r>
              <a:rPr lang="ru-RU" smtClean="0">
                <a:latin typeface="Arial" pitchFamily="34" charset="0"/>
                <a:cs typeface="Arial" pitchFamily="34" charset="0"/>
              </a:rPr>
              <a:t>.10.2012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" descr="E:\share\_Tornado\Логотипы кванта\kvant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18"/>
            <a:ext cx="9144000" cy="87716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786050" y="262580"/>
            <a:ext cx="63373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Кластеризация</a:t>
            </a:r>
            <a:r>
              <a:rPr lang="en-US" sz="28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ru-RU" sz="28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алгоритм </a:t>
            </a:r>
            <a:r>
              <a:rPr lang="en-US" sz="28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BIRCH</a:t>
            </a:r>
            <a:endParaRPr lang="ru-RU" sz="2800" b="1" i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B3C7E-441C-49BC-96DC-719FBD3A8760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13" name="Rectangle 16"/>
          <p:cNvSpPr>
            <a:spLocks noChangeArrowheads="1"/>
          </p:cNvSpPr>
          <p:nvPr/>
        </p:nvSpPr>
        <p:spPr bwMode="auto">
          <a:xfrm>
            <a:off x="390525" y="863596"/>
            <a:ext cx="8504238" cy="1136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457200" indent="-457200" algn="l" defTabSz="449263" eaLnBrk="0" hangingPunct="0">
              <a:spcBef>
                <a:spcPts val="800"/>
              </a:spcBef>
              <a:buClr>
                <a:schemeClr val="tx1"/>
              </a:buClr>
              <a:buFont typeface="Arial" pitchFamily="34" charset="0"/>
              <a:buChar char="•"/>
            </a:pPr>
            <a:r>
              <a:rPr lang="ru-RU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 счет добавления</a:t>
            </a:r>
            <a:r>
              <a:rPr lang="en-US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кластеризуемых</a:t>
            </a:r>
            <a:r>
              <a:rPr lang="ru-RU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точек в </a:t>
            </a:r>
            <a:r>
              <a:rPr lang="en-US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CF</a:t>
            </a:r>
            <a:r>
              <a:rPr lang="ru-RU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-дерево формируется множество первичных кластеров (несколько тысяч), радиус которых не больше некоторого порога </a:t>
            </a:r>
            <a:r>
              <a:rPr lang="en-US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ru-RU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457200" indent="-457200" algn="l" defTabSz="449263" eaLnBrk="0" hangingPunct="0">
              <a:spcBef>
                <a:spcPts val="800"/>
              </a:spcBef>
              <a:buClr>
                <a:schemeClr val="tx1"/>
              </a:buClr>
              <a:buFont typeface="Arial" pitchFamily="34" charset="0"/>
              <a:buChar char="•"/>
            </a:pPr>
            <a:r>
              <a:rPr lang="ru-RU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Первичные кластеры сами подвергаются </a:t>
            </a:r>
            <a:r>
              <a:rPr lang="ru-RU" sz="1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агломеративной</a:t>
            </a:r>
            <a:r>
              <a:rPr lang="ru-RU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кластеризации.</a:t>
            </a:r>
          </a:p>
          <a:p>
            <a:pPr marL="457200" indent="-457200" algn="l" defTabSz="449263" eaLnBrk="0" hangingPunct="0">
              <a:spcBef>
                <a:spcPts val="800"/>
              </a:spcBef>
              <a:buClr>
                <a:schemeClr val="tx1"/>
              </a:buClr>
            </a:pPr>
            <a:r>
              <a:rPr lang="ru-RU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CF-</a:t>
            </a:r>
            <a:r>
              <a:rPr lang="ru-RU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дерево</a:t>
            </a:r>
            <a:r>
              <a:rPr lang="en-US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3514725" y="1976440"/>
            <a:ext cx="1000125" cy="190500"/>
          </a:xfrm>
          <a:prstGeom prst="rect">
            <a:avLst/>
          </a:prstGeom>
          <a:solidFill>
            <a:schemeClr val="bg1">
              <a:alpha val="80000"/>
            </a:schemeClr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defTabSz="449263"/>
            <a:r>
              <a:rPr lang="ru-RU" sz="1200" b="1">
                <a:solidFill>
                  <a:schemeClr val="tx1"/>
                </a:solidFill>
              </a:rPr>
              <a:t>С</a:t>
            </a:r>
            <a:r>
              <a:rPr lang="ru-RU" sz="1200" b="1" baseline="-2500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1101725" y="2335215"/>
            <a:ext cx="1000125" cy="190500"/>
          </a:xfrm>
          <a:prstGeom prst="rect">
            <a:avLst/>
          </a:prstGeom>
          <a:solidFill>
            <a:schemeClr val="bg1">
              <a:alpha val="80000"/>
            </a:schemeClr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defTabSz="449263"/>
            <a:r>
              <a:rPr lang="ru-RU" sz="1200" b="1">
                <a:solidFill>
                  <a:schemeClr val="tx1"/>
                </a:solidFill>
              </a:rPr>
              <a:t>С</a:t>
            </a:r>
            <a:r>
              <a:rPr lang="ru-RU" sz="1200" b="1" baseline="-25000">
                <a:solidFill>
                  <a:schemeClr val="tx1"/>
                </a:solidFill>
              </a:rPr>
              <a:t>1</a:t>
            </a:r>
            <a:r>
              <a:rPr lang="en-US" sz="1200" b="1" baseline="-25000">
                <a:solidFill>
                  <a:schemeClr val="tx1"/>
                </a:solidFill>
              </a:rPr>
              <a:t>1</a:t>
            </a:r>
            <a:endParaRPr lang="ru-RU" sz="1200" b="1" baseline="-25000">
              <a:solidFill>
                <a:schemeClr val="tx1"/>
              </a:solidFill>
            </a:endParaRPr>
          </a:p>
        </p:txBody>
      </p:sp>
      <p:sp>
        <p:nvSpPr>
          <p:cNvPr id="16" name="Rectangle 19"/>
          <p:cNvSpPr>
            <a:spLocks noChangeArrowheads="1"/>
          </p:cNvSpPr>
          <p:nvPr/>
        </p:nvSpPr>
        <p:spPr bwMode="auto">
          <a:xfrm>
            <a:off x="3556000" y="2341565"/>
            <a:ext cx="1000125" cy="190500"/>
          </a:xfrm>
          <a:prstGeom prst="rect">
            <a:avLst/>
          </a:prstGeom>
          <a:solidFill>
            <a:schemeClr val="bg1">
              <a:alpha val="80000"/>
            </a:schemeClr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defTabSz="449263"/>
            <a:r>
              <a:rPr lang="ru-RU" sz="1200" b="1">
                <a:solidFill>
                  <a:schemeClr val="tx1"/>
                </a:solidFill>
              </a:rPr>
              <a:t>С</a:t>
            </a:r>
            <a:r>
              <a:rPr lang="ru-RU" sz="1200" b="1" baseline="-25000">
                <a:solidFill>
                  <a:schemeClr val="tx1"/>
                </a:solidFill>
              </a:rPr>
              <a:t>1</a:t>
            </a:r>
            <a:r>
              <a:rPr lang="en-US" sz="1200" b="1" baseline="-25000">
                <a:solidFill>
                  <a:schemeClr val="tx1"/>
                </a:solidFill>
              </a:rPr>
              <a:t>2</a:t>
            </a:r>
            <a:endParaRPr lang="ru-RU" sz="1200" b="1" baseline="-25000">
              <a:solidFill>
                <a:schemeClr val="tx1"/>
              </a:solidFill>
            </a:endParaRPr>
          </a:p>
        </p:txBody>
      </p:sp>
      <p:sp>
        <p:nvSpPr>
          <p:cNvPr id="17" name="Rectangle 20"/>
          <p:cNvSpPr>
            <a:spLocks noChangeArrowheads="1"/>
          </p:cNvSpPr>
          <p:nvPr/>
        </p:nvSpPr>
        <p:spPr bwMode="auto">
          <a:xfrm>
            <a:off x="6438900" y="2328865"/>
            <a:ext cx="1000125" cy="209550"/>
          </a:xfrm>
          <a:prstGeom prst="rect">
            <a:avLst/>
          </a:prstGeom>
          <a:solidFill>
            <a:schemeClr val="bg1">
              <a:alpha val="80000"/>
            </a:schemeClr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defTabSz="449263"/>
            <a:r>
              <a:rPr lang="ru-RU" sz="1200" b="1">
                <a:solidFill>
                  <a:schemeClr val="tx1"/>
                </a:solidFill>
              </a:rPr>
              <a:t>С</a:t>
            </a:r>
            <a:r>
              <a:rPr lang="ru-RU" sz="1200" b="1" baseline="-25000">
                <a:solidFill>
                  <a:schemeClr val="tx1"/>
                </a:solidFill>
              </a:rPr>
              <a:t>1</a:t>
            </a:r>
            <a:r>
              <a:rPr lang="en-US" sz="1200" b="1" baseline="-25000">
                <a:solidFill>
                  <a:schemeClr val="tx1"/>
                </a:solidFill>
              </a:rPr>
              <a:t>3</a:t>
            </a:r>
            <a:endParaRPr lang="ru-RU" sz="1200" b="1" baseline="-25000">
              <a:solidFill>
                <a:schemeClr val="tx1"/>
              </a:solidFill>
            </a:endParaRPr>
          </a:p>
        </p:txBody>
      </p:sp>
      <p:sp>
        <p:nvSpPr>
          <p:cNvPr id="18" name="Rectangle 21"/>
          <p:cNvSpPr>
            <a:spLocks noChangeArrowheads="1"/>
          </p:cNvSpPr>
          <p:nvPr/>
        </p:nvSpPr>
        <p:spPr bwMode="auto">
          <a:xfrm>
            <a:off x="365125" y="2703515"/>
            <a:ext cx="1133475" cy="209550"/>
          </a:xfrm>
          <a:prstGeom prst="rect">
            <a:avLst/>
          </a:prstGeom>
          <a:solidFill>
            <a:schemeClr val="bg1">
              <a:alpha val="80000"/>
            </a:schemeClr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defTabSz="449263"/>
            <a:r>
              <a:rPr lang="ru-RU" sz="1200" b="1">
                <a:solidFill>
                  <a:schemeClr val="tx1"/>
                </a:solidFill>
              </a:rPr>
              <a:t>С</a:t>
            </a:r>
            <a:r>
              <a:rPr lang="ru-RU" sz="1200" b="1" baseline="-25000">
                <a:solidFill>
                  <a:schemeClr val="tx1"/>
                </a:solidFill>
              </a:rPr>
              <a:t>1</a:t>
            </a:r>
            <a:r>
              <a:rPr lang="en-US" sz="1200" b="1" baseline="-25000">
                <a:solidFill>
                  <a:schemeClr val="tx1"/>
                </a:solidFill>
              </a:rPr>
              <a:t>11</a:t>
            </a:r>
            <a:r>
              <a:rPr lang="en-US" sz="1200" b="1">
                <a:solidFill>
                  <a:schemeClr val="tx1"/>
                </a:solidFill>
              </a:rPr>
              <a:t>:R(C</a:t>
            </a:r>
            <a:r>
              <a:rPr lang="en-US" sz="1200" b="1" baseline="-25000">
                <a:solidFill>
                  <a:schemeClr val="tx1"/>
                </a:solidFill>
              </a:rPr>
              <a:t>111</a:t>
            </a:r>
            <a:r>
              <a:rPr lang="en-US" sz="1200" b="1">
                <a:solidFill>
                  <a:schemeClr val="tx1"/>
                </a:solidFill>
              </a:rPr>
              <a:t>)&lt;T</a:t>
            </a:r>
            <a:endParaRPr lang="ru-RU" sz="1200" b="1">
              <a:solidFill>
                <a:schemeClr val="tx1"/>
              </a:solidFill>
            </a:endParaRPr>
          </a:p>
        </p:txBody>
      </p:sp>
      <p:sp>
        <p:nvSpPr>
          <p:cNvPr id="19" name="Rectangle 22"/>
          <p:cNvSpPr>
            <a:spLocks noChangeArrowheads="1"/>
          </p:cNvSpPr>
          <p:nvPr/>
        </p:nvSpPr>
        <p:spPr bwMode="auto">
          <a:xfrm>
            <a:off x="1562100" y="2719390"/>
            <a:ext cx="1104900" cy="200025"/>
          </a:xfrm>
          <a:prstGeom prst="rect">
            <a:avLst/>
          </a:prstGeom>
          <a:solidFill>
            <a:schemeClr val="bg1">
              <a:alpha val="80000"/>
            </a:schemeClr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defTabSz="449263"/>
            <a:r>
              <a:rPr lang="ru-RU" sz="1200" b="1">
                <a:solidFill>
                  <a:schemeClr val="tx1"/>
                </a:solidFill>
              </a:rPr>
              <a:t>С</a:t>
            </a:r>
            <a:r>
              <a:rPr lang="ru-RU" sz="1200" b="1" baseline="-25000">
                <a:solidFill>
                  <a:schemeClr val="tx1"/>
                </a:solidFill>
              </a:rPr>
              <a:t>1</a:t>
            </a:r>
            <a:r>
              <a:rPr lang="en-US" sz="1200" b="1" baseline="-25000">
                <a:solidFill>
                  <a:schemeClr val="tx1"/>
                </a:solidFill>
              </a:rPr>
              <a:t>12</a:t>
            </a:r>
            <a:r>
              <a:rPr lang="en-US" sz="1200" b="1">
                <a:solidFill>
                  <a:schemeClr val="tx1"/>
                </a:solidFill>
              </a:rPr>
              <a:t>:R(C</a:t>
            </a:r>
            <a:r>
              <a:rPr lang="en-US" sz="1200" b="1" baseline="-25000">
                <a:solidFill>
                  <a:schemeClr val="tx1"/>
                </a:solidFill>
              </a:rPr>
              <a:t>112</a:t>
            </a:r>
            <a:r>
              <a:rPr lang="en-US" sz="1200" b="1">
                <a:solidFill>
                  <a:schemeClr val="tx1"/>
                </a:solidFill>
              </a:rPr>
              <a:t>)&lt;T</a:t>
            </a:r>
            <a:endParaRPr lang="ru-RU" sz="1200" b="1">
              <a:solidFill>
                <a:schemeClr val="tx1"/>
              </a:solidFill>
            </a:endParaRPr>
          </a:p>
        </p:txBody>
      </p:sp>
      <p:sp>
        <p:nvSpPr>
          <p:cNvPr id="20" name="Rectangle 23"/>
          <p:cNvSpPr>
            <a:spLocks noChangeArrowheads="1"/>
          </p:cNvSpPr>
          <p:nvPr/>
        </p:nvSpPr>
        <p:spPr bwMode="auto">
          <a:xfrm>
            <a:off x="2787650" y="2706690"/>
            <a:ext cx="1114425" cy="200025"/>
          </a:xfrm>
          <a:prstGeom prst="rect">
            <a:avLst/>
          </a:prstGeom>
          <a:solidFill>
            <a:schemeClr val="bg1">
              <a:alpha val="80000"/>
            </a:schemeClr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defTabSz="449263"/>
            <a:r>
              <a:rPr lang="ru-RU" sz="1200" b="1">
                <a:solidFill>
                  <a:schemeClr val="tx1"/>
                </a:solidFill>
              </a:rPr>
              <a:t>С</a:t>
            </a:r>
            <a:r>
              <a:rPr lang="ru-RU" sz="1200" b="1" baseline="-25000">
                <a:solidFill>
                  <a:schemeClr val="tx1"/>
                </a:solidFill>
              </a:rPr>
              <a:t>1</a:t>
            </a:r>
            <a:r>
              <a:rPr lang="en-US" sz="1200" b="1" baseline="-25000">
                <a:solidFill>
                  <a:schemeClr val="tx1"/>
                </a:solidFill>
              </a:rPr>
              <a:t>21</a:t>
            </a:r>
            <a:r>
              <a:rPr lang="en-US" sz="1200" b="1">
                <a:solidFill>
                  <a:schemeClr val="tx1"/>
                </a:solidFill>
              </a:rPr>
              <a:t>:R(C</a:t>
            </a:r>
            <a:r>
              <a:rPr lang="en-US" sz="1200" b="1" baseline="-25000">
                <a:solidFill>
                  <a:schemeClr val="tx1"/>
                </a:solidFill>
              </a:rPr>
              <a:t>121</a:t>
            </a:r>
            <a:r>
              <a:rPr lang="en-US" sz="1200" b="1">
                <a:solidFill>
                  <a:schemeClr val="tx1"/>
                </a:solidFill>
              </a:rPr>
              <a:t>)&lt;T</a:t>
            </a:r>
            <a:endParaRPr lang="ru-RU" sz="1200" b="1">
              <a:solidFill>
                <a:schemeClr val="tx1"/>
              </a:solidFill>
            </a:endParaRPr>
          </a:p>
        </p:txBody>
      </p:sp>
      <p:sp>
        <p:nvSpPr>
          <p:cNvPr id="21" name="Rectangle 24"/>
          <p:cNvSpPr>
            <a:spLocks noChangeArrowheads="1"/>
          </p:cNvSpPr>
          <p:nvPr/>
        </p:nvSpPr>
        <p:spPr bwMode="auto">
          <a:xfrm>
            <a:off x="4032250" y="2703515"/>
            <a:ext cx="1085850" cy="200025"/>
          </a:xfrm>
          <a:prstGeom prst="rect">
            <a:avLst/>
          </a:prstGeom>
          <a:solidFill>
            <a:schemeClr val="bg1">
              <a:alpha val="80000"/>
            </a:schemeClr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defTabSz="449263"/>
            <a:r>
              <a:rPr lang="ru-RU" sz="1200" b="1">
                <a:solidFill>
                  <a:schemeClr val="tx1"/>
                </a:solidFill>
              </a:rPr>
              <a:t>С</a:t>
            </a:r>
            <a:r>
              <a:rPr lang="ru-RU" sz="1200" b="1" baseline="-25000">
                <a:solidFill>
                  <a:schemeClr val="tx1"/>
                </a:solidFill>
              </a:rPr>
              <a:t>1</a:t>
            </a:r>
            <a:r>
              <a:rPr lang="en-US" sz="1200" b="1" baseline="-25000">
                <a:solidFill>
                  <a:schemeClr val="tx1"/>
                </a:solidFill>
              </a:rPr>
              <a:t>22</a:t>
            </a:r>
            <a:r>
              <a:rPr lang="en-US" sz="1200" b="1">
                <a:solidFill>
                  <a:schemeClr val="tx1"/>
                </a:solidFill>
              </a:rPr>
              <a:t>:R(C</a:t>
            </a:r>
            <a:r>
              <a:rPr lang="en-US" sz="1200" b="1" baseline="-25000">
                <a:solidFill>
                  <a:schemeClr val="tx1"/>
                </a:solidFill>
              </a:rPr>
              <a:t>122</a:t>
            </a:r>
            <a:r>
              <a:rPr lang="en-US" sz="1200" b="1">
                <a:solidFill>
                  <a:schemeClr val="tx1"/>
                </a:solidFill>
              </a:rPr>
              <a:t>)&lt;T</a:t>
            </a:r>
            <a:endParaRPr lang="ru-RU" sz="1200" b="1">
              <a:solidFill>
                <a:schemeClr val="tx1"/>
              </a:solidFill>
            </a:endParaRPr>
          </a:p>
        </p:txBody>
      </p:sp>
      <p:sp>
        <p:nvSpPr>
          <p:cNvPr id="22" name="Rectangle 25"/>
          <p:cNvSpPr>
            <a:spLocks noChangeArrowheads="1"/>
          </p:cNvSpPr>
          <p:nvPr/>
        </p:nvSpPr>
        <p:spPr bwMode="auto">
          <a:xfrm>
            <a:off x="5229225" y="2709865"/>
            <a:ext cx="1085850" cy="219075"/>
          </a:xfrm>
          <a:prstGeom prst="rect">
            <a:avLst/>
          </a:prstGeom>
          <a:solidFill>
            <a:schemeClr val="bg1">
              <a:alpha val="80000"/>
            </a:schemeClr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defTabSz="449263"/>
            <a:r>
              <a:rPr lang="ru-RU" sz="1200" b="1">
                <a:solidFill>
                  <a:schemeClr val="tx1"/>
                </a:solidFill>
              </a:rPr>
              <a:t>С</a:t>
            </a:r>
            <a:r>
              <a:rPr lang="ru-RU" sz="1200" b="1" baseline="-25000">
                <a:solidFill>
                  <a:schemeClr val="tx1"/>
                </a:solidFill>
              </a:rPr>
              <a:t>1</a:t>
            </a:r>
            <a:r>
              <a:rPr lang="en-US" sz="1200" b="1" baseline="-25000">
                <a:solidFill>
                  <a:schemeClr val="tx1"/>
                </a:solidFill>
              </a:rPr>
              <a:t>31</a:t>
            </a:r>
            <a:r>
              <a:rPr lang="en-US" sz="1200" b="1">
                <a:solidFill>
                  <a:schemeClr val="tx1"/>
                </a:solidFill>
              </a:rPr>
              <a:t>:R(C</a:t>
            </a:r>
            <a:r>
              <a:rPr lang="en-US" sz="1200" b="1" baseline="-25000">
                <a:solidFill>
                  <a:schemeClr val="tx1"/>
                </a:solidFill>
              </a:rPr>
              <a:t>131</a:t>
            </a:r>
            <a:r>
              <a:rPr lang="en-US" sz="1200" b="1">
                <a:solidFill>
                  <a:schemeClr val="tx1"/>
                </a:solidFill>
              </a:rPr>
              <a:t>)&lt;T</a:t>
            </a:r>
            <a:endParaRPr lang="ru-RU" sz="1200" b="1">
              <a:solidFill>
                <a:schemeClr val="tx1"/>
              </a:solidFill>
            </a:endParaRPr>
          </a:p>
        </p:txBody>
      </p:sp>
      <p:sp>
        <p:nvSpPr>
          <p:cNvPr id="23" name="Rectangle 26"/>
          <p:cNvSpPr>
            <a:spLocks noChangeArrowheads="1"/>
          </p:cNvSpPr>
          <p:nvPr/>
        </p:nvSpPr>
        <p:spPr bwMode="auto">
          <a:xfrm>
            <a:off x="6426200" y="2716215"/>
            <a:ext cx="1057275" cy="190500"/>
          </a:xfrm>
          <a:prstGeom prst="rect">
            <a:avLst/>
          </a:prstGeom>
          <a:solidFill>
            <a:schemeClr val="bg1">
              <a:alpha val="80000"/>
            </a:schemeClr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defTabSz="449263"/>
            <a:r>
              <a:rPr lang="ru-RU" sz="1200" b="1">
                <a:solidFill>
                  <a:schemeClr val="tx1"/>
                </a:solidFill>
              </a:rPr>
              <a:t>С</a:t>
            </a:r>
            <a:r>
              <a:rPr lang="ru-RU" sz="1200" b="1" baseline="-25000">
                <a:solidFill>
                  <a:schemeClr val="tx1"/>
                </a:solidFill>
              </a:rPr>
              <a:t>1</a:t>
            </a:r>
            <a:r>
              <a:rPr lang="en-US" sz="1200" b="1" baseline="-25000">
                <a:solidFill>
                  <a:schemeClr val="tx1"/>
                </a:solidFill>
              </a:rPr>
              <a:t>32</a:t>
            </a:r>
            <a:r>
              <a:rPr lang="en-US" sz="1200" b="1">
                <a:solidFill>
                  <a:schemeClr val="tx1"/>
                </a:solidFill>
              </a:rPr>
              <a:t>:R(C</a:t>
            </a:r>
            <a:r>
              <a:rPr lang="en-US" sz="1200" b="1" baseline="-25000">
                <a:solidFill>
                  <a:schemeClr val="tx1"/>
                </a:solidFill>
              </a:rPr>
              <a:t>132</a:t>
            </a:r>
            <a:r>
              <a:rPr lang="en-US" sz="1200" b="1">
                <a:solidFill>
                  <a:schemeClr val="tx1"/>
                </a:solidFill>
              </a:rPr>
              <a:t>)&lt;T</a:t>
            </a:r>
            <a:endParaRPr lang="ru-RU" sz="1200" b="1">
              <a:solidFill>
                <a:schemeClr val="tx1"/>
              </a:solidFill>
            </a:endParaRPr>
          </a:p>
        </p:txBody>
      </p:sp>
      <p:sp>
        <p:nvSpPr>
          <p:cNvPr id="24" name="Rectangle 27"/>
          <p:cNvSpPr>
            <a:spLocks noChangeArrowheads="1"/>
          </p:cNvSpPr>
          <p:nvPr/>
        </p:nvSpPr>
        <p:spPr bwMode="auto">
          <a:xfrm>
            <a:off x="7600950" y="2713040"/>
            <a:ext cx="1114425" cy="200025"/>
          </a:xfrm>
          <a:prstGeom prst="rect">
            <a:avLst/>
          </a:prstGeom>
          <a:solidFill>
            <a:schemeClr val="bg1">
              <a:alpha val="80000"/>
            </a:schemeClr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defTabSz="449263"/>
            <a:r>
              <a:rPr lang="ru-RU" sz="1200" b="1">
                <a:solidFill>
                  <a:schemeClr val="tx1"/>
                </a:solidFill>
              </a:rPr>
              <a:t>С</a:t>
            </a:r>
            <a:r>
              <a:rPr lang="ru-RU" sz="1200" b="1" baseline="-25000">
                <a:solidFill>
                  <a:schemeClr val="tx1"/>
                </a:solidFill>
              </a:rPr>
              <a:t>1</a:t>
            </a:r>
            <a:r>
              <a:rPr lang="en-US" sz="1200" b="1" baseline="-25000">
                <a:solidFill>
                  <a:schemeClr val="tx1"/>
                </a:solidFill>
              </a:rPr>
              <a:t>33</a:t>
            </a:r>
            <a:r>
              <a:rPr lang="en-US" sz="1200" b="1">
                <a:solidFill>
                  <a:schemeClr val="tx1"/>
                </a:solidFill>
              </a:rPr>
              <a:t>:R(C</a:t>
            </a:r>
            <a:r>
              <a:rPr lang="en-US" sz="1200" b="1" baseline="-25000">
                <a:solidFill>
                  <a:schemeClr val="tx1"/>
                </a:solidFill>
              </a:rPr>
              <a:t>133</a:t>
            </a:r>
            <a:r>
              <a:rPr lang="en-US" sz="1200" b="1">
                <a:solidFill>
                  <a:schemeClr val="tx1"/>
                </a:solidFill>
              </a:rPr>
              <a:t>)&lt;T</a:t>
            </a:r>
            <a:endParaRPr lang="ru-RU" sz="1200" b="1">
              <a:solidFill>
                <a:schemeClr val="tx1"/>
              </a:solidFill>
            </a:endParaRPr>
          </a:p>
        </p:txBody>
      </p:sp>
      <p:sp>
        <p:nvSpPr>
          <p:cNvPr id="25" name="Line 28"/>
          <p:cNvSpPr>
            <a:spLocks noChangeShapeType="1"/>
          </p:cNvSpPr>
          <p:nvPr/>
        </p:nvSpPr>
        <p:spPr bwMode="auto">
          <a:xfrm flipH="1">
            <a:off x="4000500" y="2157415"/>
            <a:ext cx="9525" cy="1905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6" name="Line 29"/>
          <p:cNvSpPr>
            <a:spLocks noChangeShapeType="1"/>
          </p:cNvSpPr>
          <p:nvPr/>
        </p:nvSpPr>
        <p:spPr bwMode="auto">
          <a:xfrm flipH="1">
            <a:off x="1514475" y="2157415"/>
            <a:ext cx="2466975" cy="161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7" name="Line 30"/>
          <p:cNvSpPr>
            <a:spLocks noChangeShapeType="1"/>
          </p:cNvSpPr>
          <p:nvPr/>
        </p:nvSpPr>
        <p:spPr bwMode="auto">
          <a:xfrm>
            <a:off x="4010025" y="2176465"/>
            <a:ext cx="2962275" cy="161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8" name="Line 31"/>
          <p:cNvSpPr>
            <a:spLocks noChangeShapeType="1"/>
          </p:cNvSpPr>
          <p:nvPr/>
        </p:nvSpPr>
        <p:spPr bwMode="auto">
          <a:xfrm flipH="1">
            <a:off x="942975" y="2538415"/>
            <a:ext cx="619125" cy="1428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9" name="Line 32"/>
          <p:cNvSpPr>
            <a:spLocks noChangeShapeType="1"/>
          </p:cNvSpPr>
          <p:nvPr/>
        </p:nvSpPr>
        <p:spPr bwMode="auto">
          <a:xfrm>
            <a:off x="1543050" y="2538415"/>
            <a:ext cx="676275" cy="1809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" name="Line 33"/>
          <p:cNvSpPr>
            <a:spLocks noChangeShapeType="1"/>
          </p:cNvSpPr>
          <p:nvPr/>
        </p:nvSpPr>
        <p:spPr bwMode="auto">
          <a:xfrm flipH="1">
            <a:off x="3419475" y="2538415"/>
            <a:ext cx="657225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1" name="Line 34"/>
          <p:cNvSpPr>
            <a:spLocks noChangeShapeType="1"/>
          </p:cNvSpPr>
          <p:nvPr/>
        </p:nvSpPr>
        <p:spPr bwMode="auto">
          <a:xfrm>
            <a:off x="4067175" y="2547940"/>
            <a:ext cx="53340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2" name="Line 35"/>
          <p:cNvSpPr>
            <a:spLocks noChangeShapeType="1"/>
          </p:cNvSpPr>
          <p:nvPr/>
        </p:nvSpPr>
        <p:spPr bwMode="auto">
          <a:xfrm flipH="1">
            <a:off x="6924675" y="2528890"/>
            <a:ext cx="0" cy="1809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3" name="Line 36"/>
          <p:cNvSpPr>
            <a:spLocks noChangeShapeType="1"/>
          </p:cNvSpPr>
          <p:nvPr/>
        </p:nvSpPr>
        <p:spPr bwMode="auto">
          <a:xfrm>
            <a:off x="6934200" y="2547940"/>
            <a:ext cx="1238250" cy="1428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4" name="Line 37"/>
          <p:cNvSpPr>
            <a:spLocks noChangeShapeType="1"/>
          </p:cNvSpPr>
          <p:nvPr/>
        </p:nvSpPr>
        <p:spPr bwMode="auto">
          <a:xfrm flipH="1">
            <a:off x="5705475" y="2538415"/>
            <a:ext cx="118110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5" name="Rectangle 2"/>
          <p:cNvSpPr>
            <a:spLocks noChangeArrowheads="1"/>
          </p:cNvSpPr>
          <p:nvPr/>
        </p:nvSpPr>
        <p:spPr bwMode="auto">
          <a:xfrm>
            <a:off x="388938" y="3202000"/>
            <a:ext cx="8428037" cy="1227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l" defTabSz="449263" eaLnBrk="0" hangingPunct="0">
              <a:buClr>
                <a:srgbClr val="E3E3FF"/>
              </a:buClr>
            </a:pPr>
            <a:r>
              <a:rPr lang="en-US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CF</a:t>
            </a:r>
            <a:r>
              <a:rPr lang="ru-RU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-дерево сбалансировано по высоте. Каждый узел соответствует некоторому кластеру, а его дочерние узлы – </a:t>
            </a:r>
            <a:r>
              <a:rPr lang="ru-RU" sz="1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подкластерам</a:t>
            </a:r>
            <a:r>
              <a:rPr lang="ru-RU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этого кластера. Для листьев задан порог радиуса кластера (</a:t>
            </a:r>
            <a:r>
              <a:rPr lang="en-US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ru-RU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),</a:t>
            </a:r>
            <a:r>
              <a:rPr lang="en-US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для </a:t>
            </a:r>
            <a:r>
              <a:rPr lang="ru-RU" sz="1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нелистовых</a:t>
            </a:r>
            <a:r>
              <a:rPr lang="ru-RU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узлов – максимальное число дочерних узлов (</a:t>
            </a:r>
            <a:r>
              <a:rPr lang="en-US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ru-RU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). При превышении числа дочерних узлов</a:t>
            </a:r>
            <a:r>
              <a:rPr lang="en-US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узел делится на два новых. Новые точки добавляются в дерево методом жадного спуска от корня к листу</a:t>
            </a:r>
            <a:r>
              <a:rPr lang="en-US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ru-RU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на каждом уровне выбирается наиболее близкий к точке узел.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" descr="E:\share\_Tornado\Логотипы кванта\kvant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18"/>
            <a:ext cx="9144000" cy="87716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6042534" y="262580"/>
            <a:ext cx="30300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Кластеризация</a:t>
            </a: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B3C7E-441C-49BC-96DC-719FBD3A8760}" type="slidenum">
              <a:rPr lang="ru-RU" smtClean="0"/>
              <a:pPr/>
              <a:t>11</a:t>
            </a:fld>
            <a:endParaRPr lang="ru-RU"/>
          </a:p>
        </p:txBody>
      </p:sp>
      <p:graphicFrame>
        <p:nvGraphicFramePr>
          <p:cNvPr id="36" name="Group 39"/>
          <p:cNvGraphicFramePr>
            <a:graphicFrameLocks noGrp="1"/>
          </p:cNvGraphicFramePr>
          <p:nvPr/>
        </p:nvGraphicFramePr>
        <p:xfrm>
          <a:off x="500034" y="1214428"/>
          <a:ext cx="8124825" cy="2558416"/>
        </p:xfrm>
        <a:graphic>
          <a:graphicData uri="http://schemas.openxmlformats.org/drawingml/2006/table">
            <a:tbl>
              <a:tblPr/>
              <a:tblGrid>
                <a:gridCol w="4062412"/>
                <a:gridCol w="4062413"/>
              </a:tblGrid>
              <a:tr h="271463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7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buFont typeface="Arial" pitchFamily="34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Достоинства алгоритма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BIRCH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7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buFont typeface="Arial" pitchFamily="34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Недостатки алгоритма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BIRCH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73288">
                <a:tc>
                  <a:txBody>
                    <a:bodyPr/>
                    <a:lstStyle/>
                    <a:p>
                      <a:pPr marL="381000" marR="0" lvl="0" indent="-381000" algn="l" defTabSz="449263" rtl="0" eaLnBrk="0" fontAlgn="base" latinLnBrk="0" hangingPunct="0">
                        <a:lnSpc>
                          <a:spcPct val="97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buFont typeface="Arial" pitchFamily="34" charset="0"/>
                        <a:buAutoNum type="arabicPeriod"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Очень высокая скорость и хорошая масштабируемость (зависимость времени работы от числа точек линейна).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0" marR="0" lvl="0" indent="-381000" algn="l" defTabSz="449263" rtl="0" eaLnBrk="0" fontAlgn="base" latinLnBrk="0" hangingPunct="0">
                        <a:lnSpc>
                          <a:spcPct val="97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buFont typeface="Arial" pitchFamily="34" charset="0"/>
                        <a:buAutoNum type="arabicPeriod"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Сложно оценить параметр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, обеспечивающий получение требуемого количества первичных кластеров.</a:t>
                      </a:r>
                    </a:p>
                    <a:p>
                      <a:pPr marL="381000" marR="0" lvl="0" indent="-381000" algn="l" defTabSz="449263" rtl="0" eaLnBrk="0" fontAlgn="base" latinLnBrk="0" hangingPunct="0">
                        <a:lnSpc>
                          <a:spcPct val="97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buFont typeface="Arial" pitchFamily="34" charset="0"/>
                        <a:buAutoNum type="arabicPeriod"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Ошибки в  ходе кластеризации, обусловленные тем, что для добавляемой в дерево точки очень часто находится не самый близкий к ней листовой узел.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7" name="Picture 1" descr="E:\share\_Tornado\Логотипы кванта\kvant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" y="-18"/>
            <a:ext cx="9144000" cy="877168"/>
          </a:xfrm>
          <a:prstGeom prst="rect">
            <a:avLst/>
          </a:prstGeom>
          <a:noFill/>
        </p:spPr>
      </p:pic>
      <p:sp>
        <p:nvSpPr>
          <p:cNvPr id="38" name="TextBox 37"/>
          <p:cNvSpPr txBox="1"/>
          <p:nvPr/>
        </p:nvSpPr>
        <p:spPr>
          <a:xfrm>
            <a:off x="2786082" y="262580"/>
            <a:ext cx="63373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Кластеризация</a:t>
            </a:r>
            <a:r>
              <a:rPr lang="en-US" sz="28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ru-RU" sz="28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алгоритм </a:t>
            </a:r>
            <a:r>
              <a:rPr lang="en-US" sz="28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BIRCH</a:t>
            </a:r>
            <a:endParaRPr lang="ru-RU" sz="2800" b="1" i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Rectangle 2"/>
          <p:cNvSpPr>
            <a:spLocks noChangeArrowheads="1"/>
          </p:cNvSpPr>
          <p:nvPr/>
        </p:nvSpPr>
        <p:spPr bwMode="auto">
          <a:xfrm>
            <a:off x="32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" descr="E:\share\_Tornado\Логотипы кванта\kvant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18"/>
            <a:ext cx="9144000" cy="87716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6042534" y="262580"/>
            <a:ext cx="30300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Кластеризация</a:t>
            </a: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B3C7E-441C-49BC-96DC-719FBD3A8760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14282" y="857238"/>
            <a:ext cx="8643998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defTabSz="449263" eaLnBrk="0" hangingPunct="0">
              <a:spcBef>
                <a:spcPts val="800"/>
              </a:spcBef>
              <a:buClr>
                <a:schemeClr val="tx1"/>
              </a:buClr>
              <a:buFont typeface="Arial" pitchFamily="34" charset="0"/>
              <a:buAutoNum type="arabicPeriod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Предложено проводить разбиение узла за счет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агломеративной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кластеризации его потомков. При этом число узлов, получаемых после разбиения, не обязательно равно двум и определяется самим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агломеративным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алгоритмом.</a:t>
            </a:r>
          </a:p>
          <a:p>
            <a:pPr marL="457200" indent="-457200" defTabSz="449263" eaLnBrk="0" hangingPunct="0">
              <a:spcBef>
                <a:spcPts val="800"/>
              </a:spcBef>
              <a:buClr>
                <a:schemeClr val="tx1"/>
              </a:buClr>
              <a:buFont typeface="Arial" pitchFamily="34" charset="0"/>
              <a:buAutoNum type="arabicPeriod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Предложено при поиске близкой к точке листовой вершины спускаться на каждом уровне дерева не только в единственный ближайший к точке узел, а в несколько (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SearchingNodeCount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ближайших к ней узлов.</a:t>
            </a:r>
          </a:p>
          <a:p>
            <a:pPr marL="457200" indent="-457200" defTabSz="449263" eaLnBrk="0" hangingPunct="0">
              <a:spcBef>
                <a:spcPts val="800"/>
              </a:spcBef>
              <a:buClr>
                <a:schemeClr val="tx1"/>
              </a:buClr>
              <a:buFont typeface="Arial" pitchFamily="34" charset="0"/>
              <a:buAutoNum type="arabicPeriod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Разработан алгоритм поиска порога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обеспечивающий получение требуемого количества листовых узлов. Сначала дерево строится для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T=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0. Если максимальное число листовых узлов превышается, то порог увеличивается и дерево перестраивается. Для оценки нового порога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Tnext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выделяется заданное количество случайных </a:t>
            </a:r>
            <a:r>
              <a:rPr lang="ru-RU" sz="1600" b="1" dirty="0" err="1" smtClean="0">
                <a:latin typeface="Arial" pitchFamily="34" charset="0"/>
                <a:cs typeface="Arial" pitchFamily="34" charset="0"/>
              </a:rPr>
              <a:t>предлистовых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узлов. Для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го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предлистового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узла вычисляются радиусы кластеров, соответствующих всем возможным объединениям пар его дочерних узлов. Далее, порог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Tnext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_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определяется так, чтобы он был больше заданного процента этих радиусов. В качестве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Tnext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выбирается среднее всех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Tnext_i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457200" indent="-457200" defTabSz="449263" eaLnBrk="0" hangingPunct="0">
              <a:spcBef>
                <a:spcPts val="800"/>
              </a:spcBef>
              <a:buClr>
                <a:schemeClr val="tx1"/>
              </a:buClr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	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1" descr="E:\share\_Tornado\Логотипы кванта\kvant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2" y="-19930"/>
            <a:ext cx="9144000" cy="877168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2786018" y="242668"/>
            <a:ext cx="63373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Кластеризация</a:t>
            </a:r>
            <a:r>
              <a:rPr lang="en-US" sz="28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ru-RU" sz="28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алгоритм </a:t>
            </a:r>
            <a:r>
              <a:rPr lang="en-US" sz="28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BIRCH</a:t>
            </a:r>
            <a:endParaRPr lang="ru-RU" sz="2800" b="1" i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-32" y="-1991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" descr="E:\share\_Tornado\Логотипы кванта\kvant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18"/>
            <a:ext cx="9144000" cy="87716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6042534" y="262580"/>
            <a:ext cx="30300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Кластеризация</a:t>
            </a: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B3C7E-441C-49BC-96DC-719FBD3A8760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00034" y="928676"/>
            <a:ext cx="84296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Характеристики времени работы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сравнение с другими алгоритмами</a:t>
            </a:r>
          </a:p>
        </p:txBody>
      </p:sp>
      <p:pic>
        <p:nvPicPr>
          <p:cNvPr id="6144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28662" y="1285866"/>
            <a:ext cx="5743575" cy="37396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" descr="E:\share\_Tornado\Логотипы кванта\kvant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18"/>
            <a:ext cx="9144000" cy="87716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6042534" y="262580"/>
            <a:ext cx="30300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Кластеризация</a:t>
            </a: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B3C7E-441C-49BC-96DC-719FBD3A8760}" type="slidenum">
              <a:rPr lang="ru-RU" smtClean="0"/>
              <a:pPr/>
              <a:t>14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00034" y="928676"/>
            <a:ext cx="55721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Характеристики качества алгоритма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214281" y="1285866"/>
          <a:ext cx="4379941" cy="2214576"/>
        </p:xfrm>
        <a:graphic>
          <a:graphicData uri="http://schemas.openxmlformats.org/drawingml/2006/table">
            <a:tbl>
              <a:tblPr/>
              <a:tblGrid>
                <a:gridCol w="786669"/>
                <a:gridCol w="1413544"/>
                <a:gridCol w="1376670"/>
                <a:gridCol w="803058"/>
              </a:tblGrid>
              <a:tr h="2460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N docs</a:t>
                      </a:r>
                    </a:p>
                  </a:txBody>
                  <a:tcPr marL="12303" marR="12303" marT="12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k-means (rand)</a:t>
                      </a:r>
                    </a:p>
                  </a:txBody>
                  <a:tcPr marL="12303" marR="12303" marT="12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k-means (10%)</a:t>
                      </a:r>
                    </a:p>
                  </a:txBody>
                  <a:tcPr marL="12303" marR="12303" marT="12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5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BIRCH*</a:t>
                      </a:r>
                    </a:p>
                  </a:txBody>
                  <a:tcPr marL="12303" marR="12303" marT="123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606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1 000  </a:t>
                      </a:r>
                    </a:p>
                  </a:txBody>
                  <a:tcPr marL="12303" marR="12303" marT="123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3,2604</a:t>
                      </a:r>
                    </a:p>
                  </a:txBody>
                  <a:tcPr marL="12303" marR="12303" marT="123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3,4008</a:t>
                      </a:r>
                    </a:p>
                  </a:txBody>
                  <a:tcPr marL="12303" marR="12303" marT="123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1,2034</a:t>
                      </a:r>
                    </a:p>
                  </a:txBody>
                  <a:tcPr marL="12303" marR="12303" marT="123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24606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2 000  </a:t>
                      </a:r>
                    </a:p>
                  </a:txBody>
                  <a:tcPr marL="12303" marR="12303" marT="123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8,8453</a:t>
                      </a:r>
                    </a:p>
                  </a:txBody>
                  <a:tcPr marL="12303" marR="12303" marT="123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9,5005</a:t>
                      </a:r>
                    </a:p>
                  </a:txBody>
                  <a:tcPr marL="12303" marR="12303" marT="123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1,3329</a:t>
                      </a:r>
                    </a:p>
                  </a:txBody>
                  <a:tcPr marL="12303" marR="12303" marT="123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4606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5 000  </a:t>
                      </a:r>
                    </a:p>
                  </a:txBody>
                  <a:tcPr marL="12303" marR="12303" marT="123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30,6698</a:t>
                      </a:r>
                    </a:p>
                  </a:txBody>
                  <a:tcPr marL="12303" marR="12303" marT="123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46,2855</a:t>
                      </a:r>
                    </a:p>
                  </a:txBody>
                  <a:tcPr marL="12303" marR="12303" marT="123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2,1813</a:t>
                      </a:r>
                    </a:p>
                  </a:txBody>
                  <a:tcPr marL="12303" marR="12303" marT="123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24606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10 000  </a:t>
                      </a:r>
                    </a:p>
                  </a:txBody>
                  <a:tcPr marL="12303" marR="12303" marT="123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158,8558</a:t>
                      </a:r>
                    </a:p>
                  </a:txBody>
                  <a:tcPr marL="12303" marR="12303" marT="123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170,1035</a:t>
                      </a:r>
                    </a:p>
                  </a:txBody>
                  <a:tcPr marL="12303" marR="12303" marT="123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5,1964</a:t>
                      </a:r>
                    </a:p>
                  </a:txBody>
                  <a:tcPr marL="12303" marR="12303" marT="123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4606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20 000  </a:t>
                      </a:r>
                    </a:p>
                  </a:txBody>
                  <a:tcPr marL="12303" marR="12303" marT="123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396,1333</a:t>
                      </a:r>
                    </a:p>
                  </a:txBody>
                  <a:tcPr marL="12303" marR="12303" marT="123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337,009</a:t>
                      </a:r>
                    </a:p>
                  </a:txBody>
                  <a:tcPr marL="12303" marR="12303" marT="123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8,8</a:t>
                      </a:r>
                    </a:p>
                  </a:txBody>
                  <a:tcPr marL="12303" marR="12303" marT="123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24606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100 000  </a:t>
                      </a:r>
                    </a:p>
                  </a:txBody>
                  <a:tcPr marL="12303" marR="12303" marT="123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12303" marR="12303" marT="123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12303" marR="12303" marT="123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19,66</a:t>
                      </a:r>
                    </a:p>
                  </a:txBody>
                  <a:tcPr marL="12303" marR="12303" marT="123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4606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500 000  </a:t>
                      </a:r>
                    </a:p>
                  </a:txBody>
                  <a:tcPr marL="12303" marR="12303" marT="123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12303" marR="12303" marT="123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12303" marR="12303" marT="123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52,89</a:t>
                      </a:r>
                    </a:p>
                  </a:txBody>
                  <a:tcPr marL="12303" marR="12303" marT="123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24606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800 000  </a:t>
                      </a:r>
                    </a:p>
                  </a:txBody>
                  <a:tcPr marL="12303" marR="12303" marT="123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12303" marR="12303" marT="123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12303" marR="12303" marT="123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104,59</a:t>
                      </a:r>
                    </a:p>
                  </a:txBody>
                  <a:tcPr marL="12303" marR="12303" marT="123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</a:tbl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214282" y="3643320"/>
            <a:ext cx="42862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Время работы алгоритмов на коллекциях разного объема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4857720" y="3714758"/>
            <a:ext cx="428628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Качество работы алгоритмов по Ф-мере</a:t>
            </a: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4857752" y="1271587"/>
          <a:ext cx="4071968" cy="2085980"/>
        </p:xfrm>
        <a:graphic>
          <a:graphicData uri="http://schemas.openxmlformats.org/drawingml/2006/table">
            <a:tbl>
              <a:tblPr/>
              <a:tblGrid>
                <a:gridCol w="1357322"/>
                <a:gridCol w="678662"/>
                <a:gridCol w="1017992"/>
                <a:gridCol w="1017992"/>
              </a:tblGrid>
              <a:tr h="8023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Measure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k-means (rand) 30 iterations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k-means (10%) 3 iterations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BIRCH*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2092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avg(F) wiki_Sci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0,948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0,933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0,923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48138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avg(F) wiki_Geo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0,567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0,572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0,563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48138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avg(F) wiki_Geo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0,712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0,719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0,713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" descr="E:\share\_Tornado\Логотипы кванта\kvant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18"/>
            <a:ext cx="9144000" cy="87716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000364" y="262580"/>
            <a:ext cx="60867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Основные результаты работы</a:t>
            </a: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B3C7E-441C-49BC-96DC-719FBD3A8760}" type="slidenum">
              <a:rPr lang="ru-RU" smtClean="0"/>
              <a:pPr/>
              <a:t>15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57158" y="1683433"/>
            <a:ext cx="785818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buFont typeface="Wingdings" pitchFamily="2" charset="2"/>
              <a:buChar char="§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Спроектирована и реализована система тематической кластеризации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и классификации документов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Разработан новый комбинированный метод сокращения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размерности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Усовершенствованы алгоритм кластеризации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BIRCH: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повышено качество кластеризации и  предложены способы оценки входных параметров алгоритмов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" descr="E:\share\_Tornado\Логотипы кванта\kvant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18"/>
            <a:ext cx="9144000" cy="877168"/>
          </a:xfrm>
          <a:prstGeom prst="rect">
            <a:avLst/>
          </a:prstGeom>
          <a:noFill/>
        </p:spPr>
      </p:pic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B3C7E-441C-49BC-96DC-719FBD3A8760}" type="slidenum">
              <a:rPr lang="ru-RU" smtClean="0"/>
              <a:pPr/>
              <a:t>16</a:t>
            </a:fld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2285984" y="2143122"/>
            <a:ext cx="41841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Arial" pitchFamily="34" charset="0"/>
                <a:cs typeface="Arial" pitchFamily="34" charset="0"/>
              </a:rPr>
              <a:t>Спасибо 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1" descr="E:\share\_Tornado\Логотипы кванта\kvant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18" y="0"/>
            <a:ext cx="9144118" cy="7858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00034" y="928676"/>
            <a:ext cx="442915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1200" b="1" u="sng" dirty="0" smtClean="0">
                <a:latin typeface="Arial" pitchFamily="34" charset="0"/>
                <a:cs typeface="Arial" pitchFamily="34" charset="0"/>
              </a:rPr>
              <a:t>План доклада</a:t>
            </a:r>
          </a:p>
          <a:p>
            <a:pPr lvl="1">
              <a:buFont typeface="Arial" pitchFamily="34" charset="0"/>
              <a:buChar char="•"/>
            </a:pPr>
            <a:r>
              <a:rPr lang="ru-RU" sz="1200" b="1" u="sng" dirty="0" smtClean="0">
                <a:latin typeface="Arial" pitchFamily="34" charset="0"/>
                <a:cs typeface="Arial" pitchFamily="34" charset="0"/>
              </a:rPr>
              <a:t>Постановка задачи кластеризации</a:t>
            </a:r>
          </a:p>
          <a:p>
            <a:pPr lvl="1">
              <a:buFont typeface="Arial" pitchFamily="34" charset="0"/>
              <a:buChar char="•"/>
            </a:pPr>
            <a:r>
              <a:rPr lang="ru-RU" sz="1200" b="1" u="sng" dirty="0" smtClean="0">
                <a:latin typeface="Arial" pitchFamily="34" charset="0"/>
                <a:cs typeface="Arial" pitchFamily="34" charset="0"/>
              </a:rPr>
              <a:t>Описание текстового анализа</a:t>
            </a:r>
          </a:p>
          <a:p>
            <a:pPr lvl="2">
              <a:buFont typeface="Arial" pitchFamily="34" charset="0"/>
              <a:buChar char="•"/>
            </a:pPr>
            <a:r>
              <a:rPr lang="ru-RU" sz="1200" dirty="0" smtClean="0">
                <a:latin typeface="Arial" pitchFamily="34" charset="0"/>
                <a:cs typeface="Arial" pitchFamily="34" charset="0"/>
              </a:rPr>
              <a:t>Сегментация</a:t>
            </a:r>
          </a:p>
          <a:p>
            <a:pPr lvl="2">
              <a:buFont typeface="Arial" pitchFamily="34" charset="0"/>
              <a:buChar char="•"/>
            </a:pPr>
            <a:r>
              <a:rPr lang="ru-RU" sz="1200" dirty="0" smtClean="0">
                <a:latin typeface="Arial" pitchFamily="34" charset="0"/>
                <a:cs typeface="Arial" pitchFamily="34" charset="0"/>
              </a:rPr>
              <a:t>Морфологическая обработка</a:t>
            </a:r>
          </a:p>
          <a:p>
            <a:pPr lvl="2">
              <a:buFont typeface="Arial" pitchFamily="34" charset="0"/>
              <a:buChar char="•"/>
            </a:pPr>
            <a:r>
              <a:rPr lang="ru-RU" sz="1200" dirty="0" smtClean="0">
                <a:latin typeface="Arial" pitchFamily="34" charset="0"/>
                <a:cs typeface="Arial" pitchFamily="34" charset="0"/>
              </a:rPr>
              <a:t>Разрешение лексической многозначности</a:t>
            </a:r>
          </a:p>
          <a:p>
            <a:pPr lvl="1">
              <a:buFont typeface="Arial" pitchFamily="34" charset="0"/>
              <a:buChar char="•"/>
            </a:pPr>
            <a:r>
              <a:rPr lang="ru-RU" sz="1200" b="1" u="sng" dirty="0" smtClean="0">
                <a:latin typeface="Arial" pitchFamily="34" charset="0"/>
                <a:cs typeface="Arial" pitchFamily="34" charset="0"/>
              </a:rPr>
              <a:t>Описание сокращения размерности</a:t>
            </a:r>
          </a:p>
          <a:p>
            <a:pPr lvl="2">
              <a:buFont typeface="Arial" pitchFamily="34" charset="0"/>
              <a:buChar char="•"/>
            </a:pPr>
            <a:r>
              <a:rPr lang="ru-RU" sz="1200" dirty="0" smtClean="0">
                <a:latin typeface="Arial" pitchFamily="34" charset="0"/>
                <a:cs typeface="Arial" pitchFamily="34" charset="0"/>
              </a:rPr>
              <a:t>Сегментация</a:t>
            </a:r>
          </a:p>
          <a:p>
            <a:pPr lvl="2">
              <a:buFont typeface="Arial" pitchFamily="34" charset="0"/>
              <a:buChar char="•"/>
            </a:pPr>
            <a:r>
              <a:rPr lang="ru-RU" sz="1200" dirty="0" smtClean="0">
                <a:latin typeface="Arial" pitchFamily="34" charset="0"/>
                <a:cs typeface="Arial" pitchFamily="34" charset="0"/>
              </a:rPr>
              <a:t>ЛСА</a:t>
            </a:r>
          </a:p>
          <a:p>
            <a:pPr lvl="2">
              <a:buFont typeface="Arial" pitchFamily="34" charset="0"/>
              <a:buChar char="•"/>
            </a:pPr>
            <a:r>
              <a:rPr lang="ru-RU" sz="1200" dirty="0" smtClean="0">
                <a:latin typeface="Arial" pitchFamily="34" charset="0"/>
                <a:cs typeface="Arial" pitchFamily="34" charset="0"/>
              </a:rPr>
              <a:t>Создание </a:t>
            </a:r>
            <a:r>
              <a:rPr lang="ru-RU" sz="1200" dirty="0" err="1" smtClean="0">
                <a:latin typeface="Arial" pitchFamily="34" charset="0"/>
                <a:cs typeface="Arial" pitchFamily="34" charset="0"/>
              </a:rPr>
              <a:t>микровыборки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 документов</a:t>
            </a:r>
            <a:endParaRPr lang="ru-RU" sz="1200" b="1" u="sng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ru-RU" sz="1200" b="1" u="sng" dirty="0" smtClean="0">
                <a:latin typeface="Arial" pitchFamily="34" charset="0"/>
                <a:cs typeface="Arial" pitchFamily="34" charset="0"/>
              </a:rPr>
              <a:t>Описание кластеризации</a:t>
            </a:r>
          </a:p>
          <a:p>
            <a:pPr lvl="2">
              <a:buFont typeface="Arial" pitchFamily="34" charset="0"/>
              <a:buChar char="•"/>
            </a:pPr>
            <a:r>
              <a:rPr lang="ru-RU" sz="1200" dirty="0" smtClean="0">
                <a:latin typeface="Arial" pitchFamily="34" charset="0"/>
                <a:cs typeface="Arial" pitchFamily="34" charset="0"/>
              </a:rPr>
              <a:t>Описание кластеризации</a:t>
            </a:r>
          </a:p>
          <a:p>
            <a:pPr lvl="2">
              <a:buFont typeface="Arial" pitchFamily="34" charset="0"/>
              <a:buChar char="•"/>
            </a:pPr>
            <a:r>
              <a:rPr lang="ru-RU" sz="1200" dirty="0" smtClean="0">
                <a:latin typeface="Arial" pitchFamily="34" charset="0"/>
                <a:cs typeface="Arial" pitchFamily="34" charset="0"/>
              </a:rPr>
              <a:t>Результаты работы</a:t>
            </a:r>
          </a:p>
          <a:p>
            <a:pPr lvl="2">
              <a:buFont typeface="Arial" pitchFamily="34" charset="0"/>
              <a:buChar char="•"/>
            </a:pPr>
            <a:endParaRPr lang="ru-RU" sz="1200" b="1" u="sng" dirty="0" smtClean="0">
              <a:latin typeface="Arial" pitchFamily="34" charset="0"/>
              <a:cs typeface="Arial" pitchFamily="34" charset="0"/>
            </a:endParaRPr>
          </a:p>
          <a:p>
            <a:pPr lvl="2">
              <a:buFont typeface="Arial" pitchFamily="34" charset="0"/>
              <a:buChar char="•"/>
            </a:pPr>
            <a:endParaRPr lang="ru-RU" sz="1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B3C7E-441C-49BC-96DC-719FBD3A8760}" type="slidenum">
              <a:rPr lang="ru-RU" smtClean="0"/>
              <a:pPr/>
              <a:t>2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" descr="E:\share\_Tornado\Логотипы кванта\kvant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18"/>
            <a:ext cx="9144000" cy="877168"/>
          </a:xfrm>
          <a:prstGeom prst="rect">
            <a:avLst/>
          </a:prstGeom>
          <a:noFill/>
        </p:spPr>
      </p:pic>
      <p:sp>
        <p:nvSpPr>
          <p:cNvPr id="15" name="Заголовок 1"/>
          <p:cNvSpPr txBox="1">
            <a:spLocks/>
          </p:cNvSpPr>
          <p:nvPr/>
        </p:nvSpPr>
        <p:spPr>
          <a:xfrm>
            <a:off x="2214514" y="285734"/>
            <a:ext cx="6929486" cy="620312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2800" b="1" i="1" dirty="0" smtClean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Постановка задачи кластеризации</a:t>
            </a:r>
            <a:endParaRPr kumimoji="0" lang="ru-RU" sz="2800" b="1" i="1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1" name="Номер слайда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B3C7E-441C-49BC-96DC-719FBD3A8760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571472" y="857238"/>
            <a:ext cx="7143800" cy="480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Кластеризация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— определение наличия и состава тематически однородных групп в текстовой коллекции в случае, когда априорное описание групп отсутствует. </a:t>
            </a:r>
          </a:p>
        </p:txBody>
      </p:sp>
      <p:pic>
        <p:nvPicPr>
          <p:cNvPr id="24577" name="Picture 1" descr="D:\share\_Горославский\Новая папка\статья\LaTeX\Steps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28728" y="1428742"/>
            <a:ext cx="6647278" cy="35200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" descr="E:\share\_Tornado\Логотипы кванта\kvant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18"/>
            <a:ext cx="9144000" cy="877168"/>
          </a:xfrm>
          <a:prstGeom prst="rect">
            <a:avLst/>
          </a:prstGeom>
          <a:noFill/>
        </p:spPr>
      </p:pic>
      <p:sp>
        <p:nvSpPr>
          <p:cNvPr id="12" name="Заголовок 1"/>
          <p:cNvSpPr txBox="1">
            <a:spLocks/>
          </p:cNvSpPr>
          <p:nvPr/>
        </p:nvSpPr>
        <p:spPr>
          <a:xfrm>
            <a:off x="2371764" y="285734"/>
            <a:ext cx="7772400" cy="62031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Текстовый анализ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B3C7E-441C-49BC-96DC-719FBD3A8760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928676"/>
            <a:ext cx="88583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Цель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:</a:t>
            </a:r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Построить векторную модель документа для дальнейшего анализа.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42844" y="1714494"/>
            <a:ext cx="785818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Особенности реализации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Поиск собственных имен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0" lvl="2"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TF/IDF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метрика взвешивания слов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Использование Хеш-таблиц</a:t>
            </a:r>
          </a:p>
          <a:p>
            <a:pPr>
              <a:buFont typeface="Arial" pitchFamily="34" charset="0"/>
              <a:buChar char="•"/>
            </a:pPr>
            <a:endParaRPr lang="ru-RU" dirty="0" smtClean="0"/>
          </a:p>
          <a:p>
            <a:r>
              <a:rPr lang="ru-RU" b="1" dirty="0" smtClean="0"/>
              <a:t>Основные характеристики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ru-RU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</a:t>
            </a:r>
            <a:r>
              <a:rPr kumimoji="0" lang="ru-RU" sz="16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роизводительность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1 500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000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слов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сек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Поиск собственных имен, географических объектов и организаций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Снятие многозначности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ru-RU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1" descr="E:\share\_Tornado\Логотипы кванта\kvant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18"/>
            <a:ext cx="9144000" cy="877168"/>
          </a:xfrm>
          <a:prstGeom prst="rect">
            <a:avLst/>
          </a:prstGeom>
          <a:noFill/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2285952" y="285734"/>
            <a:ext cx="6858048" cy="620312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28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Сегментация</a:t>
            </a:r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B3C7E-441C-49BC-96DC-719FBD3A8760}" type="slidenum">
              <a:rPr lang="ru-RU" smtClean="0"/>
              <a:pPr/>
              <a:t>5</a:t>
            </a:fld>
            <a:endParaRPr lang="ru-RU" dirty="0"/>
          </a:p>
        </p:txBody>
      </p:sp>
      <p:pic>
        <p:nvPicPr>
          <p:cNvPr id="22529" name="Picture 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06" y="1000114"/>
            <a:ext cx="9001156" cy="645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71802" y="2357436"/>
            <a:ext cx="5786478" cy="2413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533" name="Picture 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42844" y="2071684"/>
            <a:ext cx="25146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Прямоугольник 10"/>
          <p:cNvSpPr/>
          <p:nvPr/>
        </p:nvSpPr>
        <p:spPr>
          <a:xfrm>
            <a:off x="71438" y="1714494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Поиск имен собственных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714744" y="1000114"/>
            <a:ext cx="1857388" cy="307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1" descr="E:\share\_Tornado\Логотипы кванта\kvant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18"/>
            <a:ext cx="9144000" cy="877168"/>
          </a:xfrm>
          <a:prstGeom prst="rect">
            <a:avLst/>
          </a:prstGeom>
          <a:noFill/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2285952" y="285734"/>
            <a:ext cx="6858048" cy="620312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28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Лемматизация</a:t>
            </a:r>
            <a:endParaRPr lang="ru-RU" sz="2800" b="1" i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B3C7E-441C-49BC-96DC-719FBD3A8760}" type="slidenum">
              <a:rPr lang="ru-RU" smtClean="0"/>
              <a:pPr/>
              <a:t>6</a:t>
            </a:fld>
            <a:endParaRPr lang="ru-RU" dirty="0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0" y="2967909"/>
          <a:ext cx="8546350" cy="2175591"/>
        </p:xfrm>
        <a:graphic>
          <a:graphicData uri="http://schemas.openxmlformats.org/drawingml/2006/table">
            <a:tbl>
              <a:tblPr/>
              <a:tblGrid>
                <a:gridCol w="8546350"/>
              </a:tblGrid>
              <a:tr h="390146">
                <a:tc>
                  <a:txBody>
                    <a:bodyPr/>
                    <a:lstStyle/>
                    <a:p>
                      <a:pPr algn="l" fontAlgn="b"/>
                      <a:r>
                        <a:rPr lang="ru-RU" sz="2100" b="0" i="0" u="none" strike="noStrike" dirty="0">
                          <a:solidFill>
                            <a:srgbClr val="376091"/>
                          </a:solidFill>
                          <a:latin typeface="Calibri"/>
                        </a:rPr>
                        <a:t>ДАННЫЙ прилагательное, мн.ч., именительный падеж</a:t>
                      </a:r>
                    </a:p>
                  </a:txBody>
                  <a:tcPr marL="17855" marR="17855" marT="178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7089">
                <a:tc>
                  <a:txBody>
                    <a:bodyPr/>
                    <a:lstStyle/>
                    <a:p>
                      <a:pPr algn="l" fontAlgn="b"/>
                      <a:r>
                        <a:rPr lang="ru-RU" sz="2100" b="0" i="0" u="none" strike="noStrike" dirty="0">
                          <a:solidFill>
                            <a:srgbClr val="376091"/>
                          </a:solidFill>
                          <a:latin typeface="Calibri"/>
                        </a:rPr>
                        <a:t>ДАННЫЙ прилагательное, мн.ч., винительный падеж</a:t>
                      </a:r>
                    </a:p>
                  </a:txBody>
                  <a:tcPr marL="17855" marR="17855" marT="178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  <a:tr h="357089">
                <a:tc>
                  <a:txBody>
                    <a:bodyPr/>
                    <a:lstStyle/>
                    <a:p>
                      <a:pPr algn="l" fontAlgn="b"/>
                      <a:r>
                        <a:rPr lang="ru-RU" sz="2100" b="0" i="0" u="none" strike="noStrike" dirty="0" smtClean="0">
                          <a:solidFill>
                            <a:srgbClr val="376091"/>
                          </a:solidFill>
                          <a:latin typeface="Calibri"/>
                        </a:rPr>
                        <a:t>ДАННЫЙ местоимение</a:t>
                      </a:r>
                      <a:r>
                        <a:rPr lang="ru-RU" sz="2100" b="0" i="0" u="none" strike="noStrike" dirty="0">
                          <a:solidFill>
                            <a:srgbClr val="376091"/>
                          </a:solidFill>
                          <a:latin typeface="Calibri"/>
                        </a:rPr>
                        <a:t>, мн.ч., винительный падеж</a:t>
                      </a:r>
                    </a:p>
                  </a:txBody>
                  <a:tcPr marL="17855" marR="17855" marT="178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7089">
                <a:tc>
                  <a:txBody>
                    <a:bodyPr/>
                    <a:lstStyle/>
                    <a:p>
                      <a:pPr algn="l" fontAlgn="b"/>
                      <a:r>
                        <a:rPr lang="ru-RU" sz="2100" b="0" i="0" u="none" strike="noStrike">
                          <a:solidFill>
                            <a:srgbClr val="376091"/>
                          </a:solidFill>
                          <a:latin typeface="Calibri"/>
                        </a:rPr>
                        <a:t>ДАННЫЙ местоимение, мн.ч., именительный падеж</a:t>
                      </a:r>
                    </a:p>
                  </a:txBody>
                  <a:tcPr marL="17855" marR="17855" marT="178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  <a:tr h="357089">
                <a:tc>
                  <a:txBody>
                    <a:bodyPr/>
                    <a:lstStyle/>
                    <a:p>
                      <a:pPr algn="l" fontAlgn="b"/>
                      <a:r>
                        <a:rPr lang="ru-RU" sz="2100" b="0" i="0" u="none" strike="noStrike">
                          <a:solidFill>
                            <a:srgbClr val="376091"/>
                          </a:solidFill>
                          <a:latin typeface="Calibri"/>
                        </a:rPr>
                        <a:t>ДАННЫЕ существительное, нарицательное, мн.ч., винительный падеж</a:t>
                      </a:r>
                    </a:p>
                  </a:txBody>
                  <a:tcPr marL="17855" marR="17855" marT="178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7089">
                <a:tc>
                  <a:txBody>
                    <a:bodyPr/>
                    <a:lstStyle/>
                    <a:p>
                      <a:pPr algn="l" fontAlgn="b"/>
                      <a:r>
                        <a:rPr lang="ru-RU" sz="2100" b="0" i="0" u="none" strike="noStrike" dirty="0">
                          <a:solidFill>
                            <a:srgbClr val="376091"/>
                          </a:solidFill>
                          <a:latin typeface="Calibri"/>
                        </a:rPr>
                        <a:t>ДАННЫЕ существительное, нарицательное, мн.ч., именительный падеж</a:t>
                      </a:r>
                    </a:p>
                  </a:txBody>
                  <a:tcPr marL="17855" marR="17855" marT="178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</a:tbl>
          </a:graphicData>
        </a:graphic>
      </p:graphicFrame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1000113"/>
            <a:ext cx="8643998" cy="623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Прямоугольник 11"/>
          <p:cNvSpPr/>
          <p:nvPr/>
        </p:nvSpPr>
        <p:spPr>
          <a:xfrm>
            <a:off x="142844" y="1988104"/>
            <a:ext cx="88583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Многозначность после морфологического анализа</a:t>
            </a:r>
          </a:p>
        </p:txBody>
      </p:sp>
      <p:pic>
        <p:nvPicPr>
          <p:cNvPr id="14" name="Picture 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2844" y="2438402"/>
            <a:ext cx="15716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1" descr="E:\share\_Tornado\Логотипы кванта\kvant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18"/>
            <a:ext cx="9144000" cy="877168"/>
          </a:xfrm>
          <a:prstGeom prst="rect">
            <a:avLst/>
          </a:prstGeom>
          <a:noFill/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2285952" y="285734"/>
            <a:ext cx="6858048" cy="620312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28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Лемматизация</a:t>
            </a:r>
            <a:endParaRPr lang="ru-RU" sz="2800" b="1" i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B3C7E-441C-49BC-96DC-719FBD3A8760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42844" y="1988104"/>
            <a:ext cx="88583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Многозначность после морфологического анализа</a:t>
            </a:r>
          </a:p>
        </p:txBody>
      </p:sp>
      <p:pic>
        <p:nvPicPr>
          <p:cNvPr id="44033" name="Picture 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2844" y="2438402"/>
            <a:ext cx="15716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0" y="3000366"/>
          <a:ext cx="8548731" cy="2143134"/>
        </p:xfrm>
        <a:graphic>
          <a:graphicData uri="http://schemas.openxmlformats.org/drawingml/2006/table">
            <a:tbl>
              <a:tblPr/>
              <a:tblGrid>
                <a:gridCol w="8548731"/>
              </a:tblGrid>
              <a:tr h="357189">
                <a:tc>
                  <a:txBody>
                    <a:bodyPr/>
                    <a:lstStyle/>
                    <a:p>
                      <a:pPr algn="l" fontAlgn="b"/>
                      <a:r>
                        <a:rPr lang="ru-RU" sz="2100" b="0" i="0" u="none" strike="noStrike" dirty="0">
                          <a:solidFill>
                            <a:srgbClr val="376091"/>
                          </a:solidFill>
                          <a:latin typeface="Calibri"/>
                        </a:rPr>
                        <a:t>ДАННЫЙ прилагательное, мн.ч., именительный падеж</a:t>
                      </a:r>
                    </a:p>
                  </a:txBody>
                  <a:tcPr marL="17859" marR="17859" marT="178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7189">
                <a:tc>
                  <a:txBody>
                    <a:bodyPr/>
                    <a:lstStyle/>
                    <a:p>
                      <a:pPr algn="l" fontAlgn="b"/>
                      <a:r>
                        <a:rPr lang="ru-RU" sz="2100" b="0" i="0" u="none" strike="noStrike" dirty="0">
                          <a:solidFill>
                            <a:srgbClr val="376091"/>
                          </a:solidFill>
                          <a:latin typeface="Calibri"/>
                        </a:rPr>
                        <a:t>ДАННЫЙ прилагательное, мн.ч., винительный падеж</a:t>
                      </a:r>
                    </a:p>
                  </a:txBody>
                  <a:tcPr marL="17859" marR="17859" marT="178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  <a:tr h="357189">
                <a:tc>
                  <a:txBody>
                    <a:bodyPr/>
                    <a:lstStyle/>
                    <a:p>
                      <a:pPr algn="l" fontAlgn="b"/>
                      <a:r>
                        <a:rPr lang="ru-RU" sz="2100" b="0" i="0" u="none" strike="noStrike" dirty="0" smtClean="0">
                          <a:solidFill>
                            <a:srgbClr val="376091"/>
                          </a:solidFill>
                          <a:latin typeface="Calibri"/>
                        </a:rPr>
                        <a:t>ДАННЫЙ местоимение</a:t>
                      </a:r>
                      <a:r>
                        <a:rPr lang="ru-RU" sz="2100" b="0" i="0" u="none" strike="noStrike" dirty="0">
                          <a:solidFill>
                            <a:srgbClr val="376091"/>
                          </a:solidFill>
                          <a:latin typeface="Calibri"/>
                        </a:rPr>
                        <a:t>, мн.ч., винительный падеж</a:t>
                      </a:r>
                    </a:p>
                  </a:txBody>
                  <a:tcPr marL="17859" marR="17859" marT="178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7189">
                <a:tc>
                  <a:txBody>
                    <a:bodyPr/>
                    <a:lstStyle/>
                    <a:p>
                      <a:pPr algn="l" fontAlgn="b"/>
                      <a:r>
                        <a:rPr lang="ru-RU" sz="2100" b="0" i="0" u="none" strike="noStrike" dirty="0">
                          <a:solidFill>
                            <a:srgbClr val="376091"/>
                          </a:solidFill>
                          <a:latin typeface="Calibri"/>
                        </a:rPr>
                        <a:t>ДАННЫЙ местоимение, мн.ч., именительный падеж</a:t>
                      </a:r>
                    </a:p>
                  </a:txBody>
                  <a:tcPr marL="17859" marR="17859" marT="178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  <a:tr h="357189">
                <a:tc>
                  <a:txBody>
                    <a:bodyPr/>
                    <a:lstStyle/>
                    <a:p>
                      <a:pPr algn="l" fontAlgn="b"/>
                      <a:r>
                        <a:rPr lang="ru-RU" sz="2100" b="0" i="0" u="none" strike="noStrike" dirty="0">
                          <a:solidFill>
                            <a:srgbClr val="376091"/>
                          </a:solidFill>
                          <a:latin typeface="Calibri"/>
                        </a:rPr>
                        <a:t>ДАННЫЕ существительное, нарицательное, мн.ч., винительный падеж</a:t>
                      </a:r>
                    </a:p>
                  </a:txBody>
                  <a:tcPr marL="17859" marR="17859" marT="178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7189">
                <a:tc>
                  <a:txBody>
                    <a:bodyPr/>
                    <a:lstStyle/>
                    <a:p>
                      <a:pPr algn="l" fontAlgn="b"/>
                      <a:r>
                        <a:rPr lang="ru-RU" sz="21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ДАННЫЕ существительное, нарицательное, мн.ч., именительный падеж</a:t>
                      </a:r>
                    </a:p>
                  </a:txBody>
                  <a:tcPr marL="17859" marR="17859" marT="1785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</a:tr>
            </a:tbl>
          </a:graphicData>
        </a:graphic>
      </p:graphicFrame>
      <p:pic>
        <p:nvPicPr>
          <p:cNvPr id="56323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8613" y="857238"/>
            <a:ext cx="8701105" cy="105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1" descr="E:\share\_Tornado\Логотипы кванта\kvant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18"/>
            <a:ext cx="9144000" cy="877168"/>
          </a:xfrm>
          <a:prstGeom prst="rect">
            <a:avLst/>
          </a:prstGeom>
          <a:noFill/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2285952" y="285734"/>
            <a:ext cx="6858048" cy="620312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28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Построение векторной модели</a:t>
            </a:r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B3C7E-441C-49BC-96DC-719FBD3A8760}" type="slidenum">
              <a:rPr lang="ru-RU" smtClean="0"/>
              <a:pPr/>
              <a:t>8</a:t>
            </a:fld>
            <a:endParaRPr lang="ru-RU" dirty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142844" y="2285994"/>
          <a:ext cx="2000265" cy="2384424"/>
        </p:xfrm>
        <a:graphic>
          <a:graphicData uri="http://schemas.openxmlformats.org/drawingml/2006/table">
            <a:tbl>
              <a:tblPr/>
              <a:tblGrid>
                <a:gridCol w="1364419"/>
                <a:gridCol w="635846"/>
              </a:tblGrid>
              <a:tr h="19870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376091"/>
                          </a:solidFill>
                          <a:latin typeface="Calibri"/>
                        </a:rPr>
                        <a:t>ДАННЫЕ</a:t>
                      </a:r>
                    </a:p>
                  </a:txBody>
                  <a:tcPr marL="9935" marR="9935" marT="9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376091"/>
                          </a:solidFill>
                          <a:latin typeface="Calibri"/>
                        </a:rPr>
                        <a:t>сущ</a:t>
                      </a:r>
                    </a:p>
                  </a:txBody>
                  <a:tcPr marL="9935" marR="9935" marT="993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9870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376091"/>
                          </a:solidFill>
                          <a:latin typeface="Calibri"/>
                        </a:rPr>
                        <a:t>,</a:t>
                      </a:r>
                    </a:p>
                  </a:txBody>
                  <a:tcPr marL="9935" marR="9935" marT="9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1" i="0" u="none" strike="noStrike">
                        <a:solidFill>
                          <a:srgbClr val="376091"/>
                        </a:solidFill>
                        <a:latin typeface="Calibri"/>
                      </a:endParaRPr>
                    </a:p>
                  </a:txBody>
                  <a:tcPr marL="9935" marR="9935" marT="993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70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376091"/>
                          </a:solidFill>
                          <a:latin typeface="Calibri"/>
                        </a:rPr>
                        <a:t>ОТПРАВИТЬ</a:t>
                      </a:r>
                    </a:p>
                  </a:txBody>
                  <a:tcPr marL="9935" marR="9935" marT="9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376091"/>
                          </a:solidFill>
                          <a:latin typeface="Calibri"/>
                        </a:rPr>
                        <a:t>прич</a:t>
                      </a:r>
                    </a:p>
                  </a:txBody>
                  <a:tcPr marL="9935" marR="9935" marT="993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9870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376091"/>
                          </a:solidFill>
                          <a:latin typeface="Calibri"/>
                        </a:rPr>
                        <a:t>В</a:t>
                      </a:r>
                    </a:p>
                  </a:txBody>
                  <a:tcPr marL="9935" marR="9935" marT="9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376091"/>
                          </a:solidFill>
                          <a:latin typeface="Calibri"/>
                        </a:rPr>
                        <a:t>предл</a:t>
                      </a:r>
                    </a:p>
                  </a:txBody>
                  <a:tcPr marL="9935" marR="9935" marT="993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70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 smtClean="0">
                          <a:solidFill>
                            <a:srgbClr val="376091"/>
                          </a:solidFill>
                          <a:latin typeface="Calibri"/>
                        </a:rPr>
                        <a:t>НИЯУ МИФИ</a:t>
                      </a:r>
                      <a:endParaRPr lang="ru-RU" sz="1100" b="1" i="0" u="none" strike="noStrike" dirty="0">
                        <a:solidFill>
                          <a:srgbClr val="376091"/>
                        </a:solidFill>
                        <a:latin typeface="Calibri"/>
                      </a:endParaRPr>
                    </a:p>
                  </a:txBody>
                  <a:tcPr marL="9935" marR="9935" marT="9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376091"/>
                          </a:solidFill>
                          <a:latin typeface="Calibri"/>
                        </a:rPr>
                        <a:t>сущ</a:t>
                      </a:r>
                    </a:p>
                  </a:txBody>
                  <a:tcPr marL="9935" marR="9935" marT="993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9870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376091"/>
                          </a:solidFill>
                          <a:latin typeface="Calibri"/>
                        </a:rPr>
                        <a:t>ЯВЛЯТЬСЯ</a:t>
                      </a:r>
                    </a:p>
                  </a:txBody>
                  <a:tcPr marL="9935" marR="9935" marT="9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376091"/>
                          </a:solidFill>
                          <a:latin typeface="Calibri"/>
                        </a:rPr>
                        <a:t>гл</a:t>
                      </a:r>
                    </a:p>
                  </a:txBody>
                  <a:tcPr marL="9935" marR="9935" marT="993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70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376091"/>
                          </a:solidFill>
                          <a:latin typeface="Calibri"/>
                        </a:rPr>
                        <a:t>ОШИБОЧНЫЙ</a:t>
                      </a:r>
                    </a:p>
                  </a:txBody>
                  <a:tcPr marL="9935" marR="9935" marT="9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376091"/>
                          </a:solidFill>
                          <a:latin typeface="Calibri"/>
                        </a:rPr>
                        <a:t>прил</a:t>
                      </a:r>
                    </a:p>
                  </a:txBody>
                  <a:tcPr marL="9935" marR="9935" marT="993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9870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376091"/>
                          </a:solidFill>
                          <a:latin typeface="Calibri"/>
                        </a:rPr>
                        <a:t>СЛЕДОВАТЕЛЬНО</a:t>
                      </a:r>
                    </a:p>
                  </a:txBody>
                  <a:tcPr marL="9935" marR="9935" marT="9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376091"/>
                          </a:solidFill>
                          <a:latin typeface="Calibri"/>
                        </a:rPr>
                        <a:t>вводн</a:t>
                      </a:r>
                    </a:p>
                  </a:txBody>
                  <a:tcPr marL="9935" marR="9935" marT="993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70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376091"/>
                          </a:solidFill>
                          <a:latin typeface="Calibri"/>
                        </a:rPr>
                        <a:t>ДАННЫЙ</a:t>
                      </a:r>
                    </a:p>
                  </a:txBody>
                  <a:tcPr marL="9935" marR="9935" marT="9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376091"/>
                          </a:solidFill>
                          <a:latin typeface="Calibri"/>
                        </a:rPr>
                        <a:t>прил</a:t>
                      </a:r>
                    </a:p>
                  </a:txBody>
                  <a:tcPr marL="9935" marR="9935" marT="993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9870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376091"/>
                          </a:solidFill>
                          <a:latin typeface="Calibri"/>
                        </a:rPr>
                        <a:t>РАБОТА</a:t>
                      </a:r>
                    </a:p>
                  </a:txBody>
                  <a:tcPr marL="9935" marR="9935" marT="9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376091"/>
                          </a:solidFill>
                          <a:latin typeface="Calibri"/>
                        </a:rPr>
                        <a:t>сущ</a:t>
                      </a:r>
                    </a:p>
                  </a:txBody>
                  <a:tcPr marL="9935" marR="9935" marT="993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70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376091"/>
                          </a:solidFill>
                          <a:latin typeface="Calibri"/>
                        </a:rPr>
                        <a:t>НУЖНО</a:t>
                      </a:r>
                    </a:p>
                  </a:txBody>
                  <a:tcPr marL="9935" marR="9935" marT="9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376091"/>
                          </a:solidFill>
                          <a:latin typeface="Calibri"/>
                        </a:rPr>
                        <a:t>нареч</a:t>
                      </a:r>
                    </a:p>
                  </a:txBody>
                  <a:tcPr marL="9935" marR="9935" marT="993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9870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376091"/>
                          </a:solidFill>
                          <a:latin typeface="Calibri"/>
                        </a:rPr>
                        <a:t>ПОВТРОИТЬ</a:t>
                      </a:r>
                    </a:p>
                  </a:txBody>
                  <a:tcPr marL="9935" marR="9935" marT="9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 err="1">
                          <a:solidFill>
                            <a:srgbClr val="376091"/>
                          </a:solidFill>
                          <a:latin typeface="Calibri"/>
                        </a:rPr>
                        <a:t>инф</a:t>
                      </a:r>
                      <a:endParaRPr lang="ru-RU" sz="1100" b="1" i="0" u="none" strike="noStrike" dirty="0">
                        <a:solidFill>
                          <a:srgbClr val="376091"/>
                        </a:solidFill>
                        <a:latin typeface="Calibri"/>
                      </a:endParaRPr>
                    </a:p>
                  </a:txBody>
                  <a:tcPr marL="9935" marR="9935" marT="993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3571868" y="2285994"/>
          <a:ext cx="2000265" cy="2384424"/>
        </p:xfrm>
        <a:graphic>
          <a:graphicData uri="http://schemas.openxmlformats.org/drawingml/2006/table">
            <a:tbl>
              <a:tblPr/>
              <a:tblGrid>
                <a:gridCol w="1364419"/>
                <a:gridCol w="635846"/>
              </a:tblGrid>
              <a:tr h="19870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376091"/>
                          </a:solidFill>
                          <a:latin typeface="Calibri"/>
                        </a:rPr>
                        <a:t>ДАННЫЕ</a:t>
                      </a:r>
                    </a:p>
                  </a:txBody>
                  <a:tcPr marL="9935" marR="9935" marT="9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376091"/>
                          </a:solidFill>
                          <a:latin typeface="Calibri"/>
                        </a:rPr>
                        <a:t>сущ</a:t>
                      </a:r>
                    </a:p>
                  </a:txBody>
                  <a:tcPr marL="9935" marR="9935" marT="9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9870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 smtClean="0">
                          <a:solidFill>
                            <a:srgbClr val="376091"/>
                          </a:solidFill>
                          <a:latin typeface="Calibri"/>
                        </a:rPr>
                        <a:t>НИЯУ МИФИ</a:t>
                      </a:r>
                      <a:endParaRPr lang="ru-RU" sz="1100" b="1" i="0" u="none" strike="noStrike" dirty="0">
                        <a:solidFill>
                          <a:srgbClr val="376091"/>
                        </a:solidFill>
                        <a:latin typeface="Calibri"/>
                      </a:endParaRPr>
                    </a:p>
                  </a:txBody>
                  <a:tcPr marL="9935" marR="9935" marT="9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376091"/>
                          </a:solidFill>
                          <a:latin typeface="Calibri"/>
                        </a:rPr>
                        <a:t>сущ</a:t>
                      </a:r>
                    </a:p>
                  </a:txBody>
                  <a:tcPr marL="9935" marR="9935" marT="9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70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376091"/>
                          </a:solidFill>
                          <a:latin typeface="Calibri"/>
                        </a:rPr>
                        <a:t>РАБОТА</a:t>
                      </a:r>
                    </a:p>
                  </a:txBody>
                  <a:tcPr marL="9935" marR="9935" marT="9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376091"/>
                          </a:solidFill>
                          <a:latin typeface="Calibri"/>
                        </a:rPr>
                        <a:t>сущ</a:t>
                      </a:r>
                    </a:p>
                  </a:txBody>
                  <a:tcPr marL="9935" marR="9935" marT="9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9870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37609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935" marR="9935" marT="9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37609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935" marR="9935" marT="9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70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37609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935" marR="9935" marT="9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37609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935" marR="9935" marT="9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9870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37609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935" marR="9935" marT="9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37609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935" marR="9935" marT="9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70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37609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935" marR="9935" marT="9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37609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935" marR="9935" marT="9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9870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37609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935" marR="9935" marT="9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37609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935" marR="9935" marT="9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70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37609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935" marR="9935" marT="9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37609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935" marR="9935" marT="9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9870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37609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935" marR="9935" marT="9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37609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935" marR="9935" marT="9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70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37609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935" marR="9935" marT="9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37609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935" marR="9935" marT="9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9870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37609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935" marR="9935" marT="9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37609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935" marR="9935" marT="9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837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14546" y="3000378"/>
            <a:ext cx="1269990" cy="591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43570" y="3051654"/>
            <a:ext cx="1269990" cy="591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7000892" y="2357432"/>
          <a:ext cx="2000265" cy="2384424"/>
        </p:xfrm>
        <a:graphic>
          <a:graphicData uri="http://schemas.openxmlformats.org/drawingml/2006/table">
            <a:tbl>
              <a:tblPr/>
              <a:tblGrid>
                <a:gridCol w="1364419"/>
                <a:gridCol w="635846"/>
              </a:tblGrid>
              <a:tr h="19870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 smtClean="0">
                          <a:solidFill>
                            <a:srgbClr val="376091"/>
                          </a:solidFill>
                          <a:latin typeface="+mn-lt"/>
                        </a:rPr>
                        <a:t>НИЯУ МИФИ</a:t>
                      </a:r>
                      <a:endParaRPr lang="ru-RU" sz="1100" b="1" i="0" u="none" strike="noStrike" dirty="0">
                        <a:solidFill>
                          <a:srgbClr val="376091"/>
                        </a:solidFill>
                        <a:latin typeface="Calibri"/>
                      </a:endParaRPr>
                    </a:p>
                  </a:txBody>
                  <a:tcPr marL="9935" marR="9935" marT="9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376091"/>
                          </a:solidFill>
                          <a:latin typeface="Calibri"/>
                        </a:rPr>
                        <a:t>1,25</a:t>
                      </a:r>
                    </a:p>
                  </a:txBody>
                  <a:tcPr marL="9935" marR="9935" marT="9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9870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376091"/>
                          </a:solidFill>
                          <a:latin typeface="Calibri"/>
                        </a:rPr>
                        <a:t>РАБОТА</a:t>
                      </a:r>
                    </a:p>
                  </a:txBody>
                  <a:tcPr marL="9935" marR="9935" marT="9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376091"/>
                          </a:solidFill>
                          <a:latin typeface="Calibri"/>
                        </a:rPr>
                        <a:t>0,93</a:t>
                      </a:r>
                    </a:p>
                  </a:txBody>
                  <a:tcPr marL="9935" marR="9935" marT="9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70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376091"/>
                          </a:solidFill>
                          <a:latin typeface="Calibri"/>
                        </a:rPr>
                        <a:t>ДАННЫЕ</a:t>
                      </a:r>
                    </a:p>
                  </a:txBody>
                  <a:tcPr marL="9935" marR="9935" marT="9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1" i="0" u="none" strike="noStrike">
                          <a:solidFill>
                            <a:srgbClr val="376091"/>
                          </a:solidFill>
                          <a:latin typeface="Calibri"/>
                        </a:rPr>
                        <a:t>0,87</a:t>
                      </a:r>
                    </a:p>
                  </a:txBody>
                  <a:tcPr marL="9935" marR="9935" marT="9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9870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37609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935" marR="9935" marT="9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37609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935" marR="9935" marT="9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70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37609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935" marR="9935" marT="9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37609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935" marR="9935" marT="9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9870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37609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935" marR="9935" marT="9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37609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935" marR="9935" marT="9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70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37609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935" marR="9935" marT="9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37609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935" marR="9935" marT="9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9870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37609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935" marR="9935" marT="9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37609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935" marR="9935" marT="9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70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37609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935" marR="9935" marT="9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37609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935" marR="9935" marT="9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9870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37609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935" marR="9935" marT="9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37609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935" marR="9935" marT="9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70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37609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935" marR="9935" marT="9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37609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935" marR="9935" marT="9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19870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37609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935" marR="9935" marT="9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37609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935" marR="9935" marT="99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8374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2844" y="928676"/>
            <a:ext cx="8786874" cy="6605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" name="Прямоугольник 21"/>
          <p:cNvSpPr/>
          <p:nvPr/>
        </p:nvSpPr>
        <p:spPr>
          <a:xfrm>
            <a:off x="-32" y="1857370"/>
            <a:ext cx="235745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Векторная модель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2928926" y="1857370"/>
            <a:ext cx="34290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Ограничение по части речи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7143768" y="1857370"/>
            <a:ext cx="16430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Веса слов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" descr="E:\share\_Tornado\Логотипы кванта\kvant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18"/>
            <a:ext cx="9144000" cy="87716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4084562" y="262580"/>
            <a:ext cx="49880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Сокращение размерности</a:t>
            </a: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B3C7E-441C-49BC-96DC-719FBD3A8760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0" y="928676"/>
            <a:ext cx="88583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Цель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:</a:t>
            </a:r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Сократить размер индекса для ускорения дальнейшей работы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42844" y="1571618"/>
            <a:ext cx="78581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Основные подходы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:</a:t>
            </a:r>
            <a:endParaRPr lang="ru-RU" sz="16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Порог ключевых слов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Латентно-семантический анализ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Создание репрезентативной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подвыборки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основной коллекции</a:t>
            </a:r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142844" y="2714626"/>
          <a:ext cx="2071702" cy="2057980"/>
        </p:xfrm>
        <a:graphic>
          <a:graphicData uri="http://schemas.openxmlformats.org/drawingml/2006/table">
            <a:tbl>
              <a:tblPr/>
              <a:tblGrid>
                <a:gridCol w="1413148"/>
                <a:gridCol w="658554"/>
              </a:tblGrid>
              <a:tr h="20579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376091"/>
                          </a:solidFill>
                          <a:latin typeface="Calibri"/>
                        </a:rPr>
                        <a:t>НИЯУ МИФИ</a:t>
                      </a:r>
                    </a:p>
                  </a:txBody>
                  <a:tcPr marL="10290" marR="10290" marT="102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376091"/>
                          </a:solidFill>
                          <a:latin typeface="Calibri"/>
                        </a:rPr>
                        <a:t>1,25</a:t>
                      </a:r>
                    </a:p>
                  </a:txBody>
                  <a:tcPr marL="10290" marR="10290" marT="102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0579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376091"/>
                          </a:solidFill>
                          <a:latin typeface="Calibri"/>
                        </a:rPr>
                        <a:t>РАБОТА</a:t>
                      </a:r>
                    </a:p>
                  </a:txBody>
                  <a:tcPr marL="10290" marR="10290" marT="102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376091"/>
                          </a:solidFill>
                          <a:latin typeface="Calibri"/>
                        </a:rPr>
                        <a:t>0,93</a:t>
                      </a:r>
                    </a:p>
                  </a:txBody>
                  <a:tcPr marL="10290" marR="10290" marT="102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79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376091"/>
                          </a:solidFill>
                          <a:latin typeface="Calibri"/>
                        </a:rPr>
                        <a:t>ДАННЫЕ</a:t>
                      </a:r>
                    </a:p>
                  </a:txBody>
                  <a:tcPr marL="10290" marR="10290" marT="102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376091"/>
                          </a:solidFill>
                          <a:latin typeface="Calibri"/>
                        </a:rPr>
                        <a:t>0,87</a:t>
                      </a:r>
                    </a:p>
                  </a:txBody>
                  <a:tcPr marL="10290" marR="10290" marT="102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0579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376091"/>
                          </a:solidFill>
                          <a:latin typeface="Calibri"/>
                        </a:rPr>
                        <a:t>НИИ "КВАНТ"</a:t>
                      </a:r>
                    </a:p>
                  </a:txBody>
                  <a:tcPr marL="10290" marR="10290" marT="102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376091"/>
                          </a:solidFill>
                          <a:latin typeface="Calibri"/>
                        </a:rPr>
                        <a:t>0,86</a:t>
                      </a:r>
                    </a:p>
                  </a:txBody>
                  <a:tcPr marL="10290" marR="10290" marT="102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79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376091"/>
                          </a:solidFill>
                          <a:latin typeface="Calibri"/>
                        </a:rPr>
                        <a:t>ОТЧЕТ</a:t>
                      </a:r>
                    </a:p>
                  </a:txBody>
                  <a:tcPr marL="10290" marR="10290" marT="102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376091"/>
                          </a:solidFill>
                          <a:latin typeface="Calibri"/>
                        </a:rPr>
                        <a:t>0,74</a:t>
                      </a:r>
                    </a:p>
                  </a:txBody>
                  <a:tcPr marL="10290" marR="10290" marT="102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0579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376091"/>
                          </a:solidFill>
                          <a:latin typeface="Calibri"/>
                        </a:rPr>
                        <a:t>РАСПРЕДЕЛЕНИЕ</a:t>
                      </a:r>
                    </a:p>
                  </a:txBody>
                  <a:tcPr marL="10290" marR="10290" marT="102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376091"/>
                          </a:solidFill>
                          <a:latin typeface="Calibri"/>
                        </a:rPr>
                        <a:t>0,31</a:t>
                      </a:r>
                    </a:p>
                  </a:txBody>
                  <a:tcPr marL="10290" marR="10290" marT="102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79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376091"/>
                          </a:solidFill>
                          <a:latin typeface="Calibri"/>
                        </a:rPr>
                        <a:t>СИСТЕМА</a:t>
                      </a:r>
                    </a:p>
                  </a:txBody>
                  <a:tcPr marL="10290" marR="10290" marT="102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376091"/>
                          </a:solidFill>
                          <a:latin typeface="Calibri"/>
                        </a:rPr>
                        <a:t>0,14</a:t>
                      </a:r>
                    </a:p>
                  </a:txBody>
                  <a:tcPr marL="10290" marR="10290" marT="102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0579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376091"/>
                          </a:solidFill>
                          <a:latin typeface="Calibri"/>
                        </a:rPr>
                        <a:t>РАЗРАБОТКА</a:t>
                      </a:r>
                    </a:p>
                  </a:txBody>
                  <a:tcPr marL="10290" marR="10290" marT="102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376091"/>
                          </a:solidFill>
                          <a:latin typeface="Calibri"/>
                        </a:rPr>
                        <a:t>0,12</a:t>
                      </a:r>
                    </a:p>
                  </a:txBody>
                  <a:tcPr marL="10290" marR="10290" marT="102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79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376091"/>
                          </a:solidFill>
                          <a:latin typeface="Calibri"/>
                        </a:rPr>
                        <a:t>РЕАЛИЗАЦИЯ</a:t>
                      </a:r>
                    </a:p>
                  </a:txBody>
                  <a:tcPr marL="10290" marR="10290" marT="102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376091"/>
                          </a:solidFill>
                          <a:latin typeface="Calibri"/>
                        </a:rPr>
                        <a:t>0,1</a:t>
                      </a:r>
                    </a:p>
                  </a:txBody>
                  <a:tcPr marL="10290" marR="10290" marT="102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0579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376091"/>
                          </a:solidFill>
                          <a:latin typeface="Calibri"/>
                        </a:rPr>
                        <a:t>МАШИНА</a:t>
                      </a:r>
                    </a:p>
                  </a:txBody>
                  <a:tcPr marL="10290" marR="10290" marT="102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solidFill>
                            <a:srgbClr val="376091"/>
                          </a:solidFill>
                          <a:latin typeface="Calibri"/>
                        </a:rPr>
                        <a:t>0,09</a:t>
                      </a:r>
                    </a:p>
                  </a:txBody>
                  <a:tcPr marL="10290" marR="10290" marT="1029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7" name="Таблица 16"/>
          <p:cNvGraphicFramePr>
            <a:graphicFrameLocks noGrp="1"/>
          </p:cNvGraphicFramePr>
          <p:nvPr/>
        </p:nvGraphicFramePr>
        <p:xfrm>
          <a:off x="3214678" y="2714626"/>
          <a:ext cx="2085522" cy="2071700"/>
        </p:xfrm>
        <a:graphic>
          <a:graphicData uri="http://schemas.openxmlformats.org/drawingml/2006/table">
            <a:tbl>
              <a:tblPr/>
              <a:tblGrid>
                <a:gridCol w="1422575"/>
                <a:gridCol w="662947"/>
              </a:tblGrid>
              <a:tr h="20717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376091"/>
                          </a:solidFill>
                          <a:latin typeface="Calibri"/>
                        </a:rPr>
                        <a:t>НИЯУ МИФИ</a:t>
                      </a:r>
                    </a:p>
                  </a:txBody>
                  <a:tcPr marL="10358" marR="10358" marT="10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376091"/>
                          </a:solidFill>
                          <a:latin typeface="Calibri"/>
                        </a:rPr>
                        <a:t>1,25</a:t>
                      </a:r>
                    </a:p>
                  </a:txBody>
                  <a:tcPr marL="10358" marR="10358" marT="10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0717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376091"/>
                          </a:solidFill>
                          <a:latin typeface="Calibri"/>
                        </a:rPr>
                        <a:t>РАБОТА</a:t>
                      </a:r>
                    </a:p>
                  </a:txBody>
                  <a:tcPr marL="10358" marR="10358" marT="10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solidFill>
                            <a:srgbClr val="376091"/>
                          </a:solidFill>
                          <a:latin typeface="Calibri"/>
                        </a:rPr>
                        <a:t>0,93</a:t>
                      </a:r>
                    </a:p>
                  </a:txBody>
                  <a:tcPr marL="10358" marR="10358" marT="10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17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376091"/>
                          </a:solidFill>
                          <a:latin typeface="Calibri"/>
                        </a:rPr>
                        <a:t>ДАННЫЕ</a:t>
                      </a:r>
                    </a:p>
                  </a:txBody>
                  <a:tcPr marL="10358" marR="10358" marT="10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376091"/>
                          </a:solidFill>
                          <a:latin typeface="Calibri"/>
                        </a:rPr>
                        <a:t>0,87</a:t>
                      </a:r>
                    </a:p>
                  </a:txBody>
                  <a:tcPr marL="10358" marR="10358" marT="10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0717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376091"/>
                          </a:solidFill>
                          <a:latin typeface="Calibri"/>
                        </a:rPr>
                        <a:t>НИИ "КВАНТ"</a:t>
                      </a:r>
                    </a:p>
                  </a:txBody>
                  <a:tcPr marL="10358" marR="10358" marT="10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376091"/>
                          </a:solidFill>
                          <a:latin typeface="Calibri"/>
                        </a:rPr>
                        <a:t>0,86</a:t>
                      </a:r>
                    </a:p>
                  </a:txBody>
                  <a:tcPr marL="10358" marR="10358" marT="10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17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376091"/>
                          </a:solidFill>
                          <a:latin typeface="Calibri"/>
                        </a:rPr>
                        <a:t>ОТЧЕТ</a:t>
                      </a:r>
                    </a:p>
                  </a:txBody>
                  <a:tcPr marL="10358" marR="10358" marT="10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376091"/>
                          </a:solidFill>
                          <a:latin typeface="Calibri"/>
                        </a:rPr>
                        <a:t>0,74</a:t>
                      </a:r>
                    </a:p>
                  </a:txBody>
                  <a:tcPr marL="10358" marR="10358" marT="10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0717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376091"/>
                          </a:solidFill>
                          <a:latin typeface="Calibri"/>
                        </a:rPr>
                        <a:t>РАСПРЕДЕЛЕНИЕ</a:t>
                      </a:r>
                    </a:p>
                  </a:txBody>
                  <a:tcPr marL="10358" marR="10358" marT="10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376091"/>
                          </a:solidFill>
                          <a:latin typeface="Calibri"/>
                        </a:rPr>
                        <a:t>0,31</a:t>
                      </a:r>
                    </a:p>
                  </a:txBody>
                  <a:tcPr marL="10358" marR="10358" marT="10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17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376091"/>
                          </a:solidFill>
                          <a:latin typeface="Calibri"/>
                        </a:rPr>
                        <a:t>СИСТЕМА</a:t>
                      </a:r>
                    </a:p>
                  </a:txBody>
                  <a:tcPr marL="10358" marR="10358" marT="10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376091"/>
                          </a:solidFill>
                          <a:latin typeface="Calibri"/>
                        </a:rPr>
                        <a:t>0,14</a:t>
                      </a:r>
                    </a:p>
                  </a:txBody>
                  <a:tcPr marL="10358" marR="10358" marT="10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0717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376091"/>
                          </a:solidFill>
                          <a:latin typeface="Calibri"/>
                        </a:rPr>
                        <a:t>РАЗРАБОТКА</a:t>
                      </a:r>
                    </a:p>
                  </a:txBody>
                  <a:tcPr marL="10358" marR="10358" marT="10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376091"/>
                          </a:solidFill>
                          <a:latin typeface="Calibri"/>
                        </a:rPr>
                        <a:t>0,12</a:t>
                      </a:r>
                    </a:p>
                  </a:txBody>
                  <a:tcPr marL="10358" marR="10358" marT="10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17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РЕАЛИЗАЦИЯ</a:t>
                      </a:r>
                    </a:p>
                  </a:txBody>
                  <a:tcPr marL="10358" marR="10358" marT="10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0,1</a:t>
                      </a:r>
                    </a:p>
                  </a:txBody>
                  <a:tcPr marL="10358" marR="10358" marT="10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</a:tr>
              <a:tr h="20717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МАШИНА</a:t>
                      </a:r>
                    </a:p>
                  </a:txBody>
                  <a:tcPr marL="10358" marR="10358" marT="10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9C0006"/>
                          </a:solidFill>
                          <a:latin typeface="Calibri"/>
                        </a:rPr>
                        <a:t>0,09</a:t>
                      </a:r>
                    </a:p>
                  </a:txBody>
                  <a:tcPr marL="10358" marR="10358" marT="103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" name="Таблица 18"/>
          <p:cNvGraphicFramePr>
            <a:graphicFrameLocks noGrp="1"/>
          </p:cNvGraphicFramePr>
          <p:nvPr/>
        </p:nvGraphicFramePr>
        <p:xfrm>
          <a:off x="6215074" y="2714626"/>
          <a:ext cx="2444609" cy="2085988"/>
        </p:xfrm>
        <a:graphic>
          <a:graphicData uri="http://schemas.openxmlformats.org/drawingml/2006/table">
            <a:tbl>
              <a:tblPr/>
              <a:tblGrid>
                <a:gridCol w="1781664"/>
                <a:gridCol w="662945"/>
              </a:tblGrid>
              <a:tr h="20717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376091"/>
                          </a:solidFill>
                          <a:latin typeface="Calibri"/>
                        </a:rPr>
                        <a:t>НИЯУ МИФИ</a:t>
                      </a:r>
                    </a:p>
                  </a:txBody>
                  <a:tcPr marL="10359" marR="10359" marT="10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376091"/>
                          </a:solidFill>
                          <a:latin typeface="Calibri"/>
                        </a:rPr>
                        <a:t>1,25</a:t>
                      </a:r>
                    </a:p>
                  </a:txBody>
                  <a:tcPr marL="10359" marR="10359" marT="10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2145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376091"/>
                          </a:solidFill>
                          <a:latin typeface="Calibri"/>
                        </a:rPr>
                        <a:t>РАБОТА</a:t>
                      </a:r>
                    </a:p>
                  </a:txBody>
                  <a:tcPr marL="10359" marR="10359" marT="10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376091"/>
                          </a:solidFill>
                          <a:latin typeface="Calibri"/>
                        </a:rPr>
                        <a:t>0,93</a:t>
                      </a:r>
                    </a:p>
                  </a:txBody>
                  <a:tcPr marL="10359" marR="10359" marT="10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17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376091"/>
                          </a:solidFill>
                          <a:latin typeface="Calibri"/>
                        </a:rPr>
                        <a:t>ДАННЫЕ</a:t>
                      </a:r>
                    </a:p>
                  </a:txBody>
                  <a:tcPr marL="10359" marR="10359" marT="10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376091"/>
                          </a:solidFill>
                          <a:latin typeface="Calibri"/>
                        </a:rPr>
                        <a:t>0,87</a:t>
                      </a:r>
                    </a:p>
                  </a:txBody>
                  <a:tcPr marL="10359" marR="10359" marT="10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0717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376091"/>
                          </a:solidFill>
                          <a:latin typeface="Calibri"/>
                        </a:rPr>
                        <a:t>НИИ "КВАНТ"</a:t>
                      </a:r>
                    </a:p>
                  </a:txBody>
                  <a:tcPr marL="10359" marR="10359" marT="10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376091"/>
                          </a:solidFill>
                          <a:latin typeface="Calibri"/>
                        </a:rPr>
                        <a:t>0,86</a:t>
                      </a:r>
                    </a:p>
                  </a:txBody>
                  <a:tcPr marL="10359" marR="10359" marT="10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17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376091"/>
                          </a:solidFill>
                          <a:latin typeface="Calibri"/>
                        </a:rPr>
                        <a:t>ОТЧЕТ</a:t>
                      </a:r>
                    </a:p>
                  </a:txBody>
                  <a:tcPr marL="10359" marR="10359" marT="10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376091"/>
                          </a:solidFill>
                          <a:latin typeface="Calibri"/>
                        </a:rPr>
                        <a:t>0,74</a:t>
                      </a:r>
                    </a:p>
                  </a:txBody>
                  <a:tcPr marL="10359" marR="10359" marT="10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0717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376091"/>
                          </a:solidFill>
                          <a:latin typeface="Calibri"/>
                        </a:rPr>
                        <a:t>СИСТЕМА/РАЗРАБОТКА</a:t>
                      </a:r>
                    </a:p>
                  </a:txBody>
                  <a:tcPr marL="10359" marR="10359" marT="10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376091"/>
                          </a:solidFill>
                          <a:latin typeface="Calibri"/>
                        </a:rPr>
                        <a:t>0,44</a:t>
                      </a:r>
                    </a:p>
                  </a:txBody>
                  <a:tcPr marL="10359" marR="10359" marT="10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17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376091"/>
                          </a:solidFill>
                          <a:latin typeface="Calibri"/>
                        </a:rPr>
                        <a:t>РАСПРЕДЕЛЕНИЕ</a:t>
                      </a:r>
                    </a:p>
                  </a:txBody>
                  <a:tcPr marL="10359" marR="10359" marT="10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376091"/>
                          </a:solidFill>
                          <a:latin typeface="Calibri"/>
                        </a:rPr>
                        <a:t>0,31</a:t>
                      </a:r>
                    </a:p>
                  </a:txBody>
                  <a:tcPr marL="10359" marR="10359" marT="10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0717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59" marR="10359" marT="10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10359" marR="10359" marT="10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</a:tr>
              <a:tr h="20717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РЕАЛИЗАЦИЯ</a:t>
                      </a:r>
                    </a:p>
                  </a:txBody>
                  <a:tcPr marL="10359" marR="10359" marT="10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0,1</a:t>
                      </a:r>
                    </a:p>
                  </a:txBody>
                  <a:tcPr marL="10359" marR="10359" marT="10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</a:tr>
              <a:tr h="20717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МАШИНА</a:t>
                      </a:r>
                    </a:p>
                  </a:txBody>
                  <a:tcPr marL="10359" marR="10359" marT="10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9C0006"/>
                          </a:solidFill>
                          <a:latin typeface="Calibri"/>
                        </a:rPr>
                        <a:t>0,09</a:t>
                      </a:r>
                    </a:p>
                  </a:txBody>
                  <a:tcPr marL="10359" marR="10359" marT="103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</a:tr>
            </a:tbl>
          </a:graphicData>
        </a:graphic>
      </p:graphicFrame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5984" y="3500444"/>
            <a:ext cx="857256" cy="399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57818" y="3500444"/>
            <a:ext cx="857256" cy="399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2069</TotalTime>
  <Words>1010</Words>
  <Application>Microsoft Office PowerPoint</Application>
  <PresentationFormat>Экран (16:9)</PresentationFormat>
  <Paragraphs>327</Paragraphs>
  <Slides>16</Slides>
  <Notes>16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NN</dc:creator>
  <cp:lastModifiedBy>Alena</cp:lastModifiedBy>
  <cp:revision>144</cp:revision>
  <dcterms:created xsi:type="dcterms:W3CDTF">2011-10-12T04:53:57Z</dcterms:created>
  <dcterms:modified xsi:type="dcterms:W3CDTF">2012-10-17T05:20:42Z</dcterms:modified>
</cp:coreProperties>
</file>