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7" r:id="rId3"/>
    <p:sldId id="356" r:id="rId4"/>
    <p:sldId id="290" r:id="rId5"/>
    <p:sldId id="359" r:id="rId6"/>
    <p:sldId id="370" r:id="rId7"/>
    <p:sldId id="360" r:id="rId8"/>
    <p:sldId id="334" r:id="rId9"/>
    <p:sldId id="361" r:id="rId10"/>
    <p:sldId id="354" r:id="rId11"/>
    <p:sldId id="368" r:id="rId12"/>
    <p:sldId id="305" r:id="rId13"/>
    <p:sldId id="369" r:id="rId14"/>
    <p:sldId id="313" r:id="rId15"/>
    <p:sldId id="366" r:id="rId16"/>
    <p:sldId id="309" r:id="rId17"/>
    <p:sldId id="363" r:id="rId18"/>
    <p:sldId id="364" r:id="rId19"/>
    <p:sldId id="365" r:id="rId20"/>
    <p:sldId id="367" r:id="rId21"/>
    <p:sldId id="362" r:id="rId22"/>
    <p:sldId id="304" r:id="rId23"/>
    <p:sldId id="308" r:id="rId24"/>
    <p:sldId id="312" r:id="rId25"/>
    <p:sldId id="311" r:id="rId26"/>
    <p:sldId id="296" r:id="rId27"/>
    <p:sldId id="316" r:id="rId28"/>
    <p:sldId id="318" r:id="rId29"/>
    <p:sldId id="317" r:id="rId30"/>
    <p:sldId id="297" r:id="rId31"/>
    <p:sldId id="319" r:id="rId32"/>
    <p:sldId id="301" r:id="rId33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CF6F8"/>
    <a:srgbClr val="F9FEB6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01" autoAdjust="0"/>
    <p:restoredTop sz="9466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://signneuro.ru/blizost/files/%D0%97%D0%BD%D0%B0%D1%87%D0%B8%D0%BC%D0%BE%D1%81%D1%82%D1%8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Windows.old\Users\&#1057;&#1090;&#1072;&#1090;&#1100;&#1080;\RCDL%202012\&#1050;&#1085;&#1080;&#1075;&#1072;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107164002368249E-2"/>
          <c:y val="3.6334913112164344E-2"/>
          <c:w val="0.87614009186351871"/>
          <c:h val="0.79732285903858879"/>
        </c:manualLayout>
      </c:layout>
      <c:scatterChart>
        <c:scatterStyle val="lineMarker"/>
        <c:ser>
          <c:idx val="0"/>
          <c:order val="0"/>
          <c:tx>
            <c:strRef>
              <c:f>Значимость!$B$26</c:f>
              <c:strCache>
                <c:ptCount val="1"/>
                <c:pt idx="0">
                  <c:v>hj</c:v>
                </c:pt>
              </c:strCache>
            </c:strRef>
          </c:tx>
          <c:marker>
            <c:symbol val="none"/>
          </c:marker>
          <c:xVal>
            <c:numRef>
              <c:f>Значимость!$A$27:$A$51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Значимость!$B$27:$B$51</c:f>
              <c:numCache>
                <c:formatCode>0.000000</c:formatCode>
                <c:ptCount val="25"/>
                <c:pt idx="0">
                  <c:v>2.0346258186559225E-2</c:v>
                </c:pt>
                <c:pt idx="1">
                  <c:v>1.0371816623538808E-3</c:v>
                </c:pt>
                <c:pt idx="2">
                  <c:v>6.4837148473858371E-4</c:v>
                </c:pt>
                <c:pt idx="3">
                  <c:v>5.8814742531573642E-4</c:v>
                </c:pt>
                <c:pt idx="4">
                  <c:v>4.8699963837164933E-4</c:v>
                </c:pt>
                <c:pt idx="5">
                  <c:v>4.8187336198595419E-4</c:v>
                </c:pt>
                <c:pt idx="6">
                  <c:v>2.9964091497346098E-4</c:v>
                </c:pt>
                <c:pt idx="7">
                  <c:v>2.5453472348801781E-4</c:v>
                </c:pt>
                <c:pt idx="8">
                  <c:v>2.3235990938826599E-4</c:v>
                </c:pt>
                <c:pt idx="9">
                  <c:v>1.3521719592252951E-4</c:v>
                </c:pt>
                <c:pt idx="10">
                  <c:v>1.2019875612757858E-4</c:v>
                </c:pt>
                <c:pt idx="11">
                  <c:v>9.9636770592702312E-5</c:v>
                </c:pt>
                <c:pt idx="12">
                  <c:v>6.6339011181744458E-5</c:v>
                </c:pt>
                <c:pt idx="13">
                  <c:v>4.190683744854061E-5</c:v>
                </c:pt>
                <c:pt idx="14">
                  <c:v>2.3383300716900115E-5</c:v>
                </c:pt>
                <c:pt idx="15">
                  <c:v>9.8779764995205644E-19</c:v>
                </c:pt>
                <c:pt idx="16">
                  <c:v>5.4154177632237269E-19</c:v>
                </c:pt>
                <c:pt idx="17">
                  <c:v>3.8048414886971627E-19</c:v>
                </c:pt>
                <c:pt idx="18">
                  <c:v>3.1159189688400869E-19</c:v>
                </c:pt>
                <c:pt idx="19">
                  <c:v>2.645953961186553E-19</c:v>
                </c:pt>
                <c:pt idx="20">
                  <c:v>2.3400592888226402E-19</c:v>
                </c:pt>
                <c:pt idx="21">
                  <c:v>2.3143722650670583E-19</c:v>
                </c:pt>
                <c:pt idx="22">
                  <c:v>1.8907773961038923E-19</c:v>
                </c:pt>
                <c:pt idx="23">
                  <c:v>1.4779639681424738E-19</c:v>
                </c:pt>
                <c:pt idx="24">
                  <c:v>2.2491625637680207E-20</c:v>
                </c:pt>
              </c:numCache>
            </c:numRef>
          </c:yVal>
        </c:ser>
        <c:axId val="49085824"/>
        <c:axId val="51184768"/>
      </c:scatterChart>
      <c:valAx>
        <c:axId val="49085824"/>
        <c:scaling>
          <c:orientation val="minMax"/>
          <c:max val="25"/>
          <c:min val="1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184768"/>
        <c:crosses val="autoZero"/>
        <c:crossBetween val="midCat"/>
        <c:majorUnit val="1"/>
      </c:valAx>
      <c:valAx>
        <c:axId val="51184768"/>
        <c:scaling>
          <c:orientation val="minMax"/>
          <c:max val="2.2500000000000023E-2"/>
          <c:min val="0"/>
        </c:scaling>
        <c:axPos val="l"/>
        <c:majorGridlines/>
        <c:numFmt formatCode="0.000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085824"/>
        <c:crosses val="autoZero"/>
        <c:crossBetween val="midCat"/>
      </c:valAx>
      <c:spPr>
        <a:noFill/>
      </c:spPr>
    </c:plotArea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Точность(10) / Precision(10)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Лист1!$B$1:$D$1</c:f>
              <c:strCache>
                <c:ptCount val="3"/>
                <c:pt idx="0">
                  <c:v>Система 1</c:v>
                </c:pt>
                <c:pt idx="1">
                  <c:v>Система 2</c:v>
                </c:pt>
                <c:pt idx="2">
                  <c:v>Axioma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6.5727699530516576E-3</c:v>
                </c:pt>
                <c:pt idx="1">
                  <c:v>5.2112676056338091E-2</c:v>
                </c:pt>
                <c:pt idx="2">
                  <c:v>5.1643192488262712E-2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Bpref</c:v>
                </c:pt>
              </c:strCache>
            </c:strRef>
          </c:tx>
          <c:spPr>
            <a:pattFill prst="horzBri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strRef>
              <c:f>Лист1!$B$1:$D$1</c:f>
              <c:strCache>
                <c:ptCount val="3"/>
                <c:pt idx="0">
                  <c:v>Система 1</c:v>
                </c:pt>
                <c:pt idx="1">
                  <c:v>Система 2</c:v>
                </c:pt>
                <c:pt idx="2">
                  <c:v>Axioma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5.1551556730102697E-3</c:v>
                </c:pt>
                <c:pt idx="1">
                  <c:v>4.2686213888651833E-2</c:v>
                </c:pt>
                <c:pt idx="2">
                  <c:v>4.6260188260619652E-2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Полнота / Recall</c:v>
                </c:pt>
              </c:strCache>
            </c:strRef>
          </c:tx>
          <c:spPr>
            <a:pattFill prst="dash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strRef>
              <c:f>Лист1!$B$1:$D$1</c:f>
              <c:strCache>
                <c:ptCount val="3"/>
                <c:pt idx="0">
                  <c:v>Система 1</c:v>
                </c:pt>
                <c:pt idx="1">
                  <c:v>Система 2</c:v>
                </c:pt>
                <c:pt idx="2">
                  <c:v>Axioma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2.5105515246360312E-2</c:v>
                </c:pt>
                <c:pt idx="1">
                  <c:v>0.20267373112200701</c:v>
                </c:pt>
                <c:pt idx="2">
                  <c:v>0.19652873299060708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Средняя точность / Average precision</c:v>
                </c:pt>
              </c:strCache>
            </c:strRef>
          </c:tx>
          <c:spPr>
            <a:pattFill prst="pct7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strRef>
              <c:f>Лист1!$B$1:$D$1</c:f>
              <c:strCache>
                <c:ptCount val="3"/>
                <c:pt idx="0">
                  <c:v>Система 1</c:v>
                </c:pt>
                <c:pt idx="1">
                  <c:v>Система 2</c:v>
                </c:pt>
                <c:pt idx="2">
                  <c:v>Axioma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1.0596444360137607E-2</c:v>
                </c:pt>
                <c:pt idx="1">
                  <c:v>5.8680446452138456E-2</c:v>
                </c:pt>
                <c:pt idx="2">
                  <c:v>6.1218345693151904E-2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Точность / Precision</c:v>
                </c:pt>
              </c:strCache>
            </c:strRef>
          </c:tx>
          <c:spPr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strRef>
              <c:f>Лист1!$B$1:$D$1</c:f>
              <c:strCache>
                <c:ptCount val="3"/>
                <c:pt idx="0">
                  <c:v>Система 1</c:v>
                </c:pt>
                <c:pt idx="1">
                  <c:v>Система 2</c:v>
                </c:pt>
                <c:pt idx="2">
                  <c:v>Axioma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1.0072099262240107E-2</c:v>
                </c:pt>
                <c:pt idx="1">
                  <c:v>4.5070422535211305E-2</c:v>
                </c:pt>
                <c:pt idx="2">
                  <c:v>4.247261345852902E-2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R-точность / R-precision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strRef>
              <c:f>Лист1!$B$1:$D$1</c:f>
              <c:strCache>
                <c:ptCount val="3"/>
                <c:pt idx="0">
                  <c:v>Система 1</c:v>
                </c:pt>
                <c:pt idx="1">
                  <c:v>Система 2</c:v>
                </c:pt>
                <c:pt idx="2">
                  <c:v>Axioma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6.7956560914307429E-3</c:v>
                </c:pt>
                <c:pt idx="1">
                  <c:v>5.375503114696898E-2</c:v>
                </c:pt>
                <c:pt idx="2">
                  <c:v>5.8118265002674876E-2</c:v>
                </c:pt>
              </c:numCache>
            </c:numRef>
          </c:val>
        </c:ser>
        <c:axId val="51246976"/>
        <c:axId val="51248512"/>
      </c:barChart>
      <c:catAx>
        <c:axId val="5124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248512"/>
        <c:crosses val="autoZero"/>
        <c:auto val="1"/>
        <c:lblAlgn val="ctr"/>
        <c:lblOffset val="100"/>
      </c:catAx>
      <c:valAx>
        <c:axId val="51248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246976"/>
        <c:crosses val="autoZero"/>
        <c:crossBetween val="between"/>
      </c:valAx>
      <c:spPr>
        <a:solidFill>
          <a:srgbClr val="ECF6F8"/>
        </a:solidFill>
      </c:spPr>
    </c:plotArea>
    <c:legend>
      <c:legendPos val="r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44B056-893B-4196-AEC0-447FB0047021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F5B7DC-AFE2-461F-AAAB-408DCE4B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421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59A584-5F65-49A5-B364-21C3CA0166AB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5" tIns="47723" rIns="95445" bIns="4772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5445" tIns="47723" rIns="95445" bIns="4772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E82D7D-C14E-4E99-801D-6CEEF1C63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029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3B96B7-1576-4B17-8124-BB1A95B8948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82D7D-C14E-4E99-801D-6CEEF1C63A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AB46-77B1-4BB2-8575-C5D2BC0024FA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EBE2-5F4F-4C8E-A596-03D79DF0F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17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2E78-F838-45C9-A060-44B3B7D740D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8E5-F014-4725-824B-654FE2781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6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3E2E-5984-4B0B-B5F2-6BEC09364194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9C2E-ABDF-444A-A0CB-596D5DA1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65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35450-2BA1-4C42-B7A6-742FF2EB1C16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3B56-0F5F-44D1-9433-967201BDC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55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B45A-5265-4684-AB45-BE759C7E28E5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093B-4416-44FD-A9C3-819057342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90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BD78-2D7F-4EDB-8F7F-30732816C1EF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B7D3-CD38-4130-9251-820C6323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40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368C-4D18-4543-BC7E-ED090BCBC391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8D97-EE27-4CAA-91BB-74D329A46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59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178F-7E76-4980-8391-82ECF72DBCF2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0BC6-AB20-42CF-953C-E07053A06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3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0223C-4EA8-4FD8-971E-1434BE9E627A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8A7B-77BC-42AD-8947-46C85C5F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7E66-A4D2-4F54-8B5B-B630CD15409A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1D78-C770-42C5-8BC1-6AC0FAECF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02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D891-6F14-4BA3-B2CA-9650558C22CE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1547-AFC6-49CE-B3B9-B6499CE4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41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DE856-A9AD-4C72-B224-839575475E16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169E7-3B0A-48B2-AD95-6EABE48C4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58" r:id="rId7"/>
    <p:sldLayoutId id="2147484059" r:id="rId8"/>
    <p:sldLayoutId id="2147484067" r:id="rId9"/>
    <p:sldLayoutId id="2147484068" r:id="rId10"/>
    <p:sldLayoutId id="21474840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&#1086;&#1073;&#1088;&#1072;&#1073;&#1086;&#1090;&#1082;&#1072;-&#1080;&#1079;&#1086;&#1073;&#1088;&#1072;&#1078;&#1077;&#1085;&#1080;&#1081;.&#1088;&#1092;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929618" cy="30718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Поиск визуально подобных изображений на основе машинного обучения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286125"/>
            <a:ext cx="6791325" cy="2286000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3300" dirty="0">
                <a:solidFill>
                  <a:schemeClr val="tx1"/>
                </a:solidFill>
              </a:rPr>
              <a:t>Алексей Дмитриевич Варламов</a:t>
            </a:r>
            <a:endParaRPr lang="en-US" sz="33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tx1"/>
                </a:solidFill>
              </a:rPr>
              <a:t>Руслан Владимирович Шарапов</a:t>
            </a:r>
            <a:endParaRPr lang="en-US" sz="33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4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Владимирский государственный университет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00063" y="5929313"/>
            <a:ext cx="842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RCDL’2012   </a:t>
            </a:r>
            <a:r>
              <a:rPr lang="ru-RU" sz="2400" b="1" i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Переславль-Залесский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 1</a:t>
            </a:r>
            <a:r>
              <a:rPr lang="en-US" b="1" i="1" dirty="0" smtClean="0">
                <a:latin typeface="Tahoma" pitchFamily="34" charset="0"/>
                <a:cs typeface="Tahoma" pitchFamily="34" charset="0"/>
              </a:rPr>
              <a:t>7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i="1" dirty="0">
                <a:latin typeface="Tahoma" pitchFamily="34" charset="0"/>
                <a:cs typeface="Tahoma" pitchFamily="34" charset="0"/>
              </a:rPr>
              <a:t>октября 20</a:t>
            </a:r>
            <a:r>
              <a:rPr lang="en-US" b="1" i="1" dirty="0" smtClean="0">
                <a:latin typeface="Tahoma" pitchFamily="34" charset="0"/>
                <a:cs typeface="Tahoma" pitchFamily="34" charset="0"/>
              </a:rPr>
              <a:t>12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i="1" dirty="0">
                <a:latin typeface="Tahoma" pitchFamily="34" charset="0"/>
                <a:cs typeface="Tahoma" pitchFamily="34" charset="0"/>
              </a:rPr>
              <a:t>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7250" y="3571875"/>
            <a:ext cx="7572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3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Необходимость выбора ключевых признаков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/>
              <a:t>М</a:t>
            </a:r>
            <a:r>
              <a:rPr lang="ru-RU" sz="2800" dirty="0" smtClean="0"/>
              <a:t>ожно </a:t>
            </a:r>
            <a:r>
              <a:rPr lang="ru-RU" sz="2800" dirty="0"/>
              <a:t>использовать очень большое число признаков для анализа пар изображений на визуальное </a:t>
            </a:r>
            <a:r>
              <a:rPr lang="ru-RU" sz="2800" dirty="0" smtClean="0"/>
              <a:t>подобие, но </a:t>
            </a:r>
            <a:r>
              <a:rPr lang="ru-RU" sz="2800" dirty="0"/>
              <a:t>такая численность является крайне нежелательной. 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ru-RU" sz="2800" dirty="0" smtClean="0"/>
              <a:t>Во-первых</a:t>
            </a:r>
            <a:r>
              <a:rPr lang="ru-RU" sz="2800" dirty="0"/>
              <a:t>, время работы результирующего алгоритма напрямую зависит от количества признаков, так как в данном случае велико количество величин, которые требуется рассчитать</a:t>
            </a:r>
            <a:r>
              <a:rPr lang="ru-RU" sz="2800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ru-RU" sz="2800" dirty="0" smtClean="0"/>
              <a:t>Во-вторых</a:t>
            </a:r>
            <a:r>
              <a:rPr lang="ru-RU" sz="2800" dirty="0"/>
              <a:t>, большее число признаков усложняет архитектуру нейронной сети, что приводит к увеличению требований к ресурсам, задействованным в процессе машинного обучения, и времени самого обучения. 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ru-RU" sz="2800" dirty="0" smtClean="0"/>
              <a:t>В третьих, существует избыточность </a:t>
            </a:r>
            <a:r>
              <a:rPr lang="ru-RU" sz="2800" dirty="0"/>
              <a:t>признаков из-за их взаимной корреляции и потенциальное наличие признаков, которые могут не влиять не </a:t>
            </a:r>
            <a:r>
              <a:rPr lang="ru-RU" sz="2800" dirty="0" smtClean="0"/>
              <a:t>результат. Такую избыточность желательно устранить.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Анализ значений признаков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3571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1600" dirty="0" smtClean="0"/>
              <a:t>Многие признаки коррелированны между собой. Это видно на диаграммах рассеяния.</a:t>
            </a:r>
            <a:endParaRPr lang="ru-RU" sz="1600" dirty="0"/>
          </a:p>
        </p:txBody>
      </p:sp>
      <p:pic>
        <p:nvPicPr>
          <p:cNvPr id="48130" name="Picture 2" descr="D:\1\Диаграмма рассеяния1.bmp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00034" y="1519223"/>
            <a:ext cx="2438400" cy="24384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3933828"/>
            <a:ext cx="2428892" cy="7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Признаки: средние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значения красной и зеленой составляющих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sz="1400" baseline="0" dirty="0" smtClean="0">
                <a:latin typeface="+mn-lt"/>
                <a:cs typeface="+mn-cs"/>
              </a:rPr>
              <a:t>(</a:t>
            </a:r>
            <a:r>
              <a:rPr lang="en-US" sz="1400" i="1" baseline="0" dirty="0" smtClean="0">
                <a:latin typeface="+mn-lt"/>
                <a:cs typeface="+mn-cs"/>
              </a:rPr>
              <a:t>k </a:t>
            </a:r>
            <a:r>
              <a:rPr lang="en-US" sz="1400" baseline="0" dirty="0" smtClean="0">
                <a:latin typeface="+mn-lt"/>
                <a:cs typeface="+mn-cs"/>
              </a:rPr>
              <a:t>= 0,79</a:t>
            </a:r>
            <a:r>
              <a:rPr lang="ru-RU" sz="1400" baseline="0" dirty="0" smtClean="0">
                <a:latin typeface="+mn-lt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14678" y="3933828"/>
            <a:ext cx="2428892" cy="7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Признаки: средняя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яркость и медиана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sz="1600" baseline="0" dirty="0" smtClean="0">
                <a:latin typeface="+mn-lt"/>
                <a:cs typeface="+mn-cs"/>
              </a:rPr>
              <a:t>(</a:t>
            </a:r>
            <a:r>
              <a:rPr lang="en-US" sz="1600" i="1" baseline="0" dirty="0" smtClean="0">
                <a:latin typeface="+mn-lt"/>
                <a:cs typeface="+mn-cs"/>
              </a:rPr>
              <a:t>k</a:t>
            </a:r>
            <a:r>
              <a:rPr lang="en-US" sz="1600" dirty="0" smtClean="0">
                <a:latin typeface="+mn-lt"/>
                <a:cs typeface="+mn-cs"/>
              </a:rPr>
              <a:t> = 0,87</a:t>
            </a:r>
            <a:r>
              <a:rPr lang="ru-RU" sz="1600" baseline="0" dirty="0" smtClean="0">
                <a:latin typeface="+mn-lt"/>
                <a:cs typeface="+mn-cs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1" name="Picture 3" descr="D:\1\Диаграмма рассеяния2.bmp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214678" y="1519223"/>
            <a:ext cx="2438400" cy="2438400"/>
          </a:xfrm>
          <a:prstGeom prst="rect">
            <a:avLst/>
          </a:prstGeom>
          <a:noFill/>
        </p:spPr>
      </p:pic>
      <p:pic>
        <p:nvPicPr>
          <p:cNvPr id="48132" name="Picture 4" descr="D:\1\Диаграмма рассеяния3.bmp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5929322" y="1519224"/>
            <a:ext cx="2438400" cy="243840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929322" y="3933829"/>
            <a:ext cx="2428892" cy="7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Признаки: наличие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симметрии и медиана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sz="1600" baseline="0" dirty="0" smtClean="0">
                <a:latin typeface="+mn-lt"/>
                <a:cs typeface="+mn-cs"/>
              </a:rPr>
              <a:t>(</a:t>
            </a:r>
            <a:r>
              <a:rPr lang="en-US" sz="1600" i="1" baseline="0" dirty="0" smtClean="0">
                <a:latin typeface="+mn-lt"/>
                <a:cs typeface="+mn-cs"/>
              </a:rPr>
              <a:t>k</a:t>
            </a:r>
            <a:r>
              <a:rPr lang="en-US" sz="1600" i="1" dirty="0" smtClean="0">
                <a:latin typeface="+mn-lt"/>
                <a:cs typeface="+mn-cs"/>
              </a:rPr>
              <a:t>  </a:t>
            </a:r>
            <a:r>
              <a:rPr lang="en-US" sz="1600" dirty="0" smtClean="0">
                <a:latin typeface="+mn-lt"/>
                <a:cs typeface="+mn-cs"/>
              </a:rPr>
              <a:t>= 0,</a:t>
            </a:r>
            <a:r>
              <a:rPr lang="ru-RU" sz="1600" dirty="0" smtClean="0">
                <a:latin typeface="+mn-lt"/>
                <a:cs typeface="+mn-cs"/>
              </a:rPr>
              <a:t>2</a:t>
            </a:r>
            <a:r>
              <a:rPr lang="en-US" sz="1600" dirty="0" smtClean="0">
                <a:latin typeface="+mn-lt"/>
                <a:cs typeface="+mn-cs"/>
              </a:rPr>
              <a:t>6</a:t>
            </a:r>
            <a:r>
              <a:rPr lang="ru-RU" sz="1600" baseline="0" dirty="0" smtClean="0">
                <a:latin typeface="+mn-lt"/>
                <a:cs typeface="+mn-cs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28596" y="5072074"/>
            <a:ext cx="8286808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того, различные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признаки имеют разную степень корреляции с целью. Также признаки различаются по трудоемкости алгоритмов их вычисления.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sz="1600" b="1" baseline="0" dirty="0" smtClean="0">
                <a:latin typeface="+mn-lt"/>
                <a:cs typeface="+mn-cs"/>
              </a:rPr>
              <a:t>Все эти факторы необходимо учесть при их отборе!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Критерий выбора ключевых признаков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3471874"/>
          </a:xfrm>
        </p:spPr>
        <p:txBody>
          <a:bodyPr/>
          <a:lstStyle/>
          <a:p>
            <a:pPr>
              <a:buNone/>
            </a:pPr>
            <a:r>
              <a:rPr lang="ru-RU" sz="2100" dirty="0" smtClean="0"/>
              <a:t>Таким образом, необходимо сокращение числа признаков, но проводимое не вслепую в ущерб качества результата, а с обеспечением наибольшего снижение трудоемкости их вычисления при наименьшей потери точности результата обучения.</a:t>
            </a:r>
          </a:p>
          <a:p>
            <a:pPr>
              <a:buNone/>
            </a:pPr>
            <a:r>
              <a:rPr lang="ru-RU" sz="2100" dirty="0" smtClean="0"/>
              <a:t>В основе метода сокращения количества признаков можно использовать различные методы понижения размерности данных, например факторный анализ, </a:t>
            </a:r>
            <a:r>
              <a:rPr lang="en-US" sz="2100" dirty="0" smtClean="0"/>
              <a:t>feature selection</a:t>
            </a:r>
            <a:r>
              <a:rPr lang="ru-RU" sz="2100" dirty="0" smtClean="0"/>
              <a:t> и другие. Мы предлагаем в качестве критерия отбора признаков использовать величину:</a:t>
            </a:r>
          </a:p>
          <a:p>
            <a:pPr>
              <a:buNone/>
            </a:pPr>
            <a:endParaRPr lang="ru-RU" sz="2200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433894"/>
            <a:ext cx="1285884" cy="77153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00034" y="5143512"/>
            <a:ext cx="8215370" cy="154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ru-RU" sz="2100" dirty="0" smtClean="0">
                <a:latin typeface="+mn-lt"/>
                <a:cs typeface="+mn-cs"/>
              </a:rPr>
              <a:t>где </a:t>
            </a:r>
            <a:r>
              <a:rPr lang="en-US" sz="2100" i="1" dirty="0" smtClean="0">
                <a:latin typeface="+mn-lt"/>
                <a:cs typeface="+mn-cs"/>
              </a:rPr>
              <a:t>x</a:t>
            </a:r>
            <a:r>
              <a:rPr lang="en-US" sz="2100" dirty="0" smtClean="0">
                <a:latin typeface="+mn-lt"/>
                <a:cs typeface="+mn-cs"/>
              </a:rPr>
              <a:t> –</a:t>
            </a:r>
            <a:r>
              <a:rPr lang="ru-RU" sz="2100" dirty="0" smtClean="0">
                <a:latin typeface="+mn-lt"/>
                <a:cs typeface="+mn-cs"/>
              </a:rPr>
              <a:t> значимость признака, определенная методом сокращения размерности данных, </a:t>
            </a:r>
            <a:r>
              <a:rPr lang="en-US" sz="2100" i="1" dirty="0" smtClean="0">
                <a:latin typeface="+mn-lt"/>
                <a:cs typeface="+mn-cs"/>
              </a:rPr>
              <a:t>t</a:t>
            </a:r>
            <a:r>
              <a:rPr lang="en-US" sz="2100" dirty="0" smtClean="0">
                <a:latin typeface="+mn-lt"/>
                <a:cs typeface="+mn-cs"/>
              </a:rPr>
              <a:t> – </a:t>
            </a:r>
            <a:r>
              <a:rPr lang="ru-RU" sz="2100" dirty="0" smtClean="0">
                <a:latin typeface="+mn-lt"/>
                <a:cs typeface="+mn-cs"/>
              </a:rPr>
              <a:t>время вычисления признака, </a:t>
            </a:r>
            <a:r>
              <a:rPr lang="en-US" sz="2100" i="1" dirty="0" smtClean="0">
                <a:latin typeface="+mn-lt"/>
                <a:cs typeface="+mn-cs"/>
              </a:rPr>
              <a:t>ca</a:t>
            </a:r>
            <a:r>
              <a:rPr lang="en-US" sz="2100" dirty="0" smtClean="0">
                <a:latin typeface="+mn-lt"/>
                <a:cs typeface="+mn-cs"/>
              </a:rPr>
              <a:t> – </a:t>
            </a:r>
            <a:r>
              <a:rPr lang="ru-RU" sz="2100" dirty="0" smtClean="0">
                <a:latin typeface="+mn-lt"/>
                <a:cs typeface="+mn-cs"/>
              </a:rPr>
              <a:t>корреляция значения признака с целью, </a:t>
            </a:r>
            <a:r>
              <a:rPr lang="en-US" sz="2100" i="1" dirty="0" smtClean="0">
                <a:latin typeface="+mn-lt"/>
              </a:rPr>
              <a:t>j</a:t>
            </a:r>
            <a:r>
              <a:rPr lang="en-US" sz="2100" dirty="0" smtClean="0">
                <a:latin typeface="+mn-lt"/>
              </a:rPr>
              <a:t> – </a:t>
            </a:r>
            <a:r>
              <a:rPr lang="ru-RU" sz="2100" dirty="0" smtClean="0">
                <a:latin typeface="+mn-lt"/>
              </a:rPr>
              <a:t>номер признака.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Отбор ключевых признаков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57158" y="4357694"/>
            <a:ext cx="8429684" cy="2143140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Ключевые признаки в дальнейшем используются:</a:t>
            </a:r>
          </a:p>
          <a:p>
            <a:pPr>
              <a:buNone/>
            </a:pPr>
            <a:r>
              <a:rPr lang="ru-RU" sz="2200" dirty="0" smtClean="0"/>
              <a:t>- для обучения нейронной сети оценки близости изображений.</a:t>
            </a:r>
          </a:p>
          <a:p>
            <a:pPr>
              <a:buNone/>
            </a:pPr>
            <a:r>
              <a:rPr lang="ru-RU" sz="2200" dirty="0" smtClean="0"/>
              <a:t>- (при приемлемых результатах) при индексации изображений для формирования их поисковых образов (сигнатур) в информационно поисковой системе.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42844" y="1500174"/>
            <a:ext cx="5214974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28596" y="1000108"/>
            <a:ext cx="8358246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Отбор предлагается выполнять классическим способом анализа графика каменистой осыпи, в которой значимость признаков определена 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предложенному авторами критерию.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14479" y="2438393"/>
          <a:ext cx="5362575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972316" y="3914778"/>
            <a:ext cx="1214446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Признак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561945" y="2505068"/>
            <a:ext cx="135732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sz="1600" dirty="0" smtClean="0">
                <a:latin typeface="+mn-lt"/>
                <a:cs typeface="+mn-cs"/>
              </a:rPr>
              <a:t>Значимость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417754"/>
            <a:ext cx="7772400" cy="1714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Применение нейронных сетей для оценки тематической близости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714348" y="4067180"/>
            <a:ext cx="7772400" cy="3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докладчик : Варламов А.Д.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dirty="0">
                <a:effectLst/>
              </a:rPr>
              <a:t>Структура нейронной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" y="1785927"/>
            <a:ext cx="3610744" cy="414340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Была сконструирована двухслойная нейронная сеть, структура которой приведена на рисунке.</a:t>
            </a:r>
          </a:p>
          <a:p>
            <a:pPr marL="0" indent="0">
              <a:buNone/>
            </a:pPr>
            <a:r>
              <a:rPr lang="ru-RU" sz="2200" dirty="0" smtClean="0"/>
              <a:t>1 слой – значения признаков</a:t>
            </a:r>
            <a:r>
              <a:rPr lang="en-US" sz="2200" dirty="0" smtClean="0"/>
              <a:t>;</a:t>
            </a:r>
          </a:p>
          <a:p>
            <a:pPr marL="0" indent="0">
              <a:buNone/>
            </a:pPr>
            <a:r>
              <a:rPr lang="en-US" sz="2200" dirty="0" smtClean="0"/>
              <a:t>2,3 </a:t>
            </a:r>
            <a:r>
              <a:rPr lang="ru-RU" sz="2200" dirty="0" smtClean="0"/>
              <a:t>слои – формальные нейроны </a:t>
            </a:r>
            <a:r>
              <a:rPr lang="ru-RU" sz="2200" dirty="0" err="1" smtClean="0"/>
              <a:t>Мак-Каллока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4 слой – выходное значение, соответствующее степени близости.</a:t>
            </a:r>
            <a:endParaRPr lang="ru-RU" sz="2200" dirty="0"/>
          </a:p>
        </p:txBody>
      </p:sp>
      <p:pic>
        <p:nvPicPr>
          <p:cNvPr id="4" name="Рисунок 3" descr="Описание: Описание: I:\work\нейросеть.bmp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28800"/>
            <a:ext cx="4911427" cy="40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Обучение нейронной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1800" dirty="0" smtClean="0"/>
              <a:t>Для обучения нейронной сети использовался генетический алгоритм. Причины выбора данного способа обучения:</a:t>
            </a:r>
          </a:p>
          <a:p>
            <a:r>
              <a:rPr lang="ru-RU" sz="1800" dirty="0" smtClean="0"/>
              <a:t>Генетические алгоритмы хорошо распараллеливаются, при этом обладая свойством </a:t>
            </a:r>
            <a:r>
              <a:rPr lang="ru-RU" sz="1800" dirty="0" err="1" smtClean="0"/>
              <a:t>масштабируемости</a:t>
            </a:r>
            <a:r>
              <a:rPr lang="ru-RU" sz="1800" dirty="0" smtClean="0"/>
              <a:t> (больше потоков – быстрее обработка).</a:t>
            </a:r>
          </a:p>
          <a:p>
            <a:r>
              <a:rPr lang="ru-RU" sz="1800" dirty="0" smtClean="0"/>
              <a:t>Многие алгоритмы обучения могут свести решение к </a:t>
            </a:r>
            <a:r>
              <a:rPr lang="ru-RU" sz="1800" u="sng" dirty="0" smtClean="0"/>
              <a:t>локальному</a:t>
            </a:r>
            <a:r>
              <a:rPr lang="ru-RU" sz="1800" dirty="0" smtClean="0"/>
              <a:t> оптимальному результату (локальный минимум ошибки) и не смогут его улучшить при сколь угодно большом количестве попыток. Генетический алгоритм в данном случае способен </a:t>
            </a:r>
            <a:r>
              <a:rPr lang="en-US" sz="1800" dirty="0" smtClean="0"/>
              <a:t>“</a:t>
            </a:r>
            <a:r>
              <a:rPr lang="ru-RU" sz="1800" dirty="0" smtClean="0"/>
              <a:t>выйти</a:t>
            </a:r>
            <a:r>
              <a:rPr lang="en-US" sz="1800" dirty="0" smtClean="0"/>
              <a:t>”</a:t>
            </a:r>
            <a:r>
              <a:rPr lang="ru-RU" sz="1800" dirty="0" smtClean="0"/>
              <a:t> из данного локального минимума и найти более оптимальное решение (процедура мутации).</a:t>
            </a:r>
          </a:p>
          <a:p>
            <a:r>
              <a:rPr lang="ru-RU" sz="1800" dirty="0" smtClean="0"/>
              <a:t>Авторы обладают опытом обработки и анализа изображений с использованием технологий машинного бучения, который реализовался в </a:t>
            </a:r>
            <a:r>
              <a:rPr lang="ru-RU" sz="1800" dirty="0" err="1" smtClean="0"/>
              <a:t>нейроимитаторе</a:t>
            </a:r>
            <a:r>
              <a:rPr lang="ru-RU" sz="1800" dirty="0" smtClean="0"/>
              <a:t> </a:t>
            </a:r>
            <a:r>
              <a:rPr lang="ru-RU" sz="1800" dirty="0" err="1" smtClean="0"/>
              <a:t>Сигнейро</a:t>
            </a:r>
            <a:r>
              <a:rPr lang="ru-RU" sz="1800" dirty="0" smtClean="0"/>
              <a:t> (</a:t>
            </a:r>
            <a:r>
              <a:rPr lang="en-US" sz="1800" dirty="0" smtClean="0">
                <a:hlinkClick r:id="rId2"/>
              </a:rPr>
              <a:t>www.</a:t>
            </a:r>
            <a:r>
              <a:rPr lang="ru-RU" sz="1800" dirty="0" err="1" smtClean="0">
                <a:hlinkClick r:id="rId2"/>
              </a:rPr>
              <a:t>обработка-изображений.рф</a:t>
            </a:r>
            <a:r>
              <a:rPr lang="ru-RU" sz="1800" dirty="0" smtClean="0"/>
              <a:t>). Данная технология успешно опробована в различных задачах работы с цифровыми изображениями. С использованием эвристик разработан быстрый генетический алгоритм обучения </a:t>
            </a:r>
            <a:r>
              <a:rPr lang="ru-RU" sz="1800" dirty="0" err="1" smtClean="0"/>
              <a:t>нейросети</a:t>
            </a:r>
            <a:r>
              <a:rPr lang="ru-RU" sz="1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Критерий оптимизации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  <a:ln w="0">
            <a:noFill/>
          </a:ln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1800" dirty="0" smtClean="0"/>
              <a:t>Существует большое количество метрик, оценивающих качество работы информационно-поисковых систем (полнота, точность и т.д.). В работе в качестве критерия оптимизации используется количество безошибочных откликов сети на все пары выборки. Это позволяет максимизировать аккуратность (метрика </a:t>
            </a:r>
            <a:r>
              <a:rPr lang="en-US" sz="1800" dirty="0" smtClean="0"/>
              <a:t>accuracy</a:t>
            </a:r>
            <a:r>
              <a:rPr lang="ru-RU" sz="1800" dirty="0" smtClean="0"/>
              <a:t>)</a:t>
            </a:r>
            <a:r>
              <a:rPr lang="en-US" sz="1800" dirty="0" smtClean="0"/>
              <a:t> </a:t>
            </a:r>
            <a:r>
              <a:rPr lang="ru-RU" sz="1800" dirty="0" smtClean="0"/>
              <a:t>или минимизировать ошибку (метрика </a:t>
            </a:r>
            <a:r>
              <a:rPr lang="en-US" sz="1800" dirty="0" smtClean="0"/>
              <a:t>error</a:t>
            </a:r>
            <a:r>
              <a:rPr lang="ru-RU" sz="1800" dirty="0" smtClean="0"/>
              <a:t>).</a:t>
            </a:r>
            <a:r>
              <a:rPr lang="en-US" sz="1800" dirty="0" smtClean="0"/>
              <a:t> </a:t>
            </a:r>
            <a:r>
              <a:rPr lang="ru-RU" sz="1800" dirty="0" smtClean="0"/>
              <a:t>График изменения аккуратности от количества прошедших поколений генетического алгоритма обучения </a:t>
            </a:r>
            <a:r>
              <a:rPr lang="ru-RU" sz="1800" dirty="0" err="1" smtClean="0"/>
              <a:t>нейросети</a:t>
            </a:r>
            <a:r>
              <a:rPr lang="ru-RU" sz="1800" dirty="0" smtClean="0"/>
              <a:t> представлен на рисунке.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6" t="69976" r="23077" b="6658"/>
          <a:stretch>
            <a:fillRect/>
          </a:stretch>
        </p:blipFill>
        <p:spPr bwMode="auto">
          <a:xfrm>
            <a:off x="1000100" y="4357694"/>
            <a:ext cx="75724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57224" y="4000504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Аккуратность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858148" y="5514990"/>
            <a:ext cx="1143008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Кол-во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поколений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8329639" y="6143644"/>
            <a:ext cx="642910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dirty="0" smtClean="0">
                <a:latin typeface="+mn-lt"/>
                <a:cs typeface="+mn-cs"/>
              </a:rPr>
              <a:t>100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14349" y="6115069"/>
            <a:ext cx="428596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dirty="0" smtClean="0">
                <a:latin typeface="+mn-lt"/>
                <a:cs typeface="+mn-cs"/>
              </a:rPr>
              <a:t>0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38109" y="4205293"/>
            <a:ext cx="642942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400548" y="6115069"/>
            <a:ext cx="642910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lang="ru-RU" dirty="0" smtClean="0">
                <a:latin typeface="+mn-lt"/>
                <a:cs typeface="+mn-cs"/>
              </a:rPr>
              <a:t>50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000100" y="6072206"/>
            <a:ext cx="77867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37008" y="521495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особенности сети и машинного обучения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1500174"/>
          <a:ext cx="8215370" cy="452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404398"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Особенность значение</a:t>
                      </a:r>
                      <a:endParaRPr lang="ru-RU" dirty="0"/>
                    </a:p>
                  </a:txBody>
                  <a:tcPr/>
                </a:tc>
              </a:tr>
              <a:tr h="698003">
                <a:tc>
                  <a:txBody>
                    <a:bodyPr/>
                    <a:lstStyle/>
                    <a:p>
                      <a:r>
                        <a:rPr lang="ru-RU" dirty="0" smtClean="0"/>
                        <a:t>Прецедент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</a:t>
                      </a:r>
                      <a:r>
                        <a:rPr lang="ru-RU" baseline="0" dirty="0" smtClean="0"/>
                        <a:t> изображений и степень их близости</a:t>
                      </a:r>
                      <a:endParaRPr lang="ru-RU" dirty="0"/>
                    </a:p>
                  </a:txBody>
                  <a:tcPr/>
                </a:tc>
              </a:tr>
              <a:tr h="698003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Соответствует  количеству используемых признаков</a:t>
                      </a:r>
                      <a:endParaRPr lang="ru-RU" dirty="0"/>
                    </a:p>
                  </a:txBody>
                  <a:tcPr/>
                </a:tc>
              </a:tr>
              <a:tr h="404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выходов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Один, со значением</a:t>
                      </a:r>
                      <a:r>
                        <a:rPr lang="ru-RU" baseline="0" dirty="0" smtClean="0"/>
                        <a:t> 1 или 0. </a:t>
                      </a:r>
                      <a:endParaRPr lang="ru-RU" dirty="0"/>
                    </a:p>
                  </a:txBody>
                  <a:tcPr/>
                </a:tc>
              </a:tr>
              <a:tr h="997147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эпох </a:t>
                      </a:r>
                      <a:r>
                        <a:rPr lang="ru-RU" dirty="0" err="1" smtClean="0"/>
                        <a:t>нейросети</a:t>
                      </a:r>
                      <a:r>
                        <a:rPr lang="ru-RU" dirty="0" smtClean="0"/>
                        <a:t> в процессе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Равно произведению</a:t>
                      </a:r>
                      <a:r>
                        <a:rPr lang="ru-RU" baseline="0" dirty="0" smtClean="0"/>
                        <a:t> количества особей генетического алгоритма на количество поколений обучения</a:t>
                      </a:r>
                      <a:endParaRPr lang="ru-RU" dirty="0"/>
                    </a:p>
                  </a:txBody>
                  <a:tcPr/>
                </a:tc>
              </a:tr>
              <a:tr h="404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Особь генетического</a:t>
                      </a:r>
                      <a:r>
                        <a:rPr lang="ru-RU" baseline="0" dirty="0" smtClean="0"/>
                        <a:t> алгоритма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 </a:t>
                      </a:r>
                      <a:r>
                        <a:rPr lang="ru-RU" dirty="0" err="1" smtClean="0"/>
                        <a:t>синаптических</a:t>
                      </a:r>
                      <a:r>
                        <a:rPr lang="ru-RU" dirty="0" smtClean="0"/>
                        <a:t> весов сети</a:t>
                      </a:r>
                      <a:endParaRPr lang="ru-RU" dirty="0"/>
                    </a:p>
                  </a:txBody>
                  <a:tcPr/>
                </a:tc>
              </a:tr>
              <a:tr h="698003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Необходимость предварительной</a:t>
                      </a:r>
                      <a:r>
                        <a:rPr lang="ru-RU" baseline="0" dirty="0" smtClean="0"/>
                        <a:t> обработки данных перед обучением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Имеется.</a:t>
                      </a:r>
                      <a:r>
                        <a:rPr lang="ru-RU" baseline="0" dirty="0" smtClean="0"/>
                        <a:t> Заключается в вычислении признаков для всех пар изображений значений признаков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Методика исследований</a:t>
            </a:r>
            <a:endParaRPr lang="ru-RU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30" y="852505"/>
            <a:ext cx="7899841" cy="5589231"/>
            <a:chOff x="-1362" y="957"/>
            <a:chExt cx="12445" cy="879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624" y="7242"/>
              <a:ext cx="1365" cy="9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Значения ключевых признаков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-12" y="3264"/>
              <a:ext cx="3823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Формирование обучающей выборки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553" y="4631"/>
              <a:ext cx="2835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Вычисление признаков изображений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51" y="1944"/>
              <a:ext cx="259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Отбор изображений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321" y="8192"/>
              <a:ext cx="2835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Обучение нейронной сети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8"/>
            <p:cNvSpPr>
              <a:spLocks noChangeShapeType="1"/>
            </p:cNvSpPr>
            <p:nvPr/>
          </p:nvSpPr>
          <p:spPr bwMode="auto">
            <a:xfrm>
              <a:off x="2175" y="3968"/>
              <a:ext cx="0" cy="42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9"/>
            <p:cNvSpPr>
              <a:spLocks noChangeShapeType="1"/>
            </p:cNvSpPr>
            <p:nvPr/>
          </p:nvSpPr>
          <p:spPr bwMode="auto">
            <a:xfrm>
              <a:off x="2894" y="3968"/>
              <a:ext cx="0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159" y="4063"/>
              <a:ext cx="2281" cy="4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Пары  изображений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1"/>
            <p:cNvSpPr>
              <a:spLocks noChangeShapeType="1"/>
            </p:cNvSpPr>
            <p:nvPr/>
          </p:nvSpPr>
          <p:spPr bwMode="auto">
            <a:xfrm>
              <a:off x="1995" y="2372"/>
              <a:ext cx="1" cy="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829" y="2580"/>
              <a:ext cx="1726" cy="4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Изображения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82" y="5071"/>
              <a:ext cx="1364" cy="185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Экспертные  оценки степени близости каждой пары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4"/>
            <p:cNvSpPr>
              <a:spLocks noChangeShapeType="1"/>
            </p:cNvSpPr>
            <p:nvPr/>
          </p:nvSpPr>
          <p:spPr bwMode="auto">
            <a:xfrm>
              <a:off x="3953" y="5286"/>
              <a:ext cx="0" cy="8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647" y="5289"/>
              <a:ext cx="1365" cy="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Значения признаков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16"/>
            <p:cNvSpPr>
              <a:spLocks noChangeShapeType="1"/>
            </p:cNvSpPr>
            <p:nvPr/>
          </p:nvSpPr>
          <p:spPr bwMode="auto">
            <a:xfrm flipV="1">
              <a:off x="4171" y="7075"/>
              <a:ext cx="3020" cy="13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540" y="7000"/>
              <a:ext cx="1365" cy="65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Параметры сети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83" y="6962"/>
              <a:ext cx="3159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Прогон нейронной сети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9"/>
            <p:cNvSpPr>
              <a:spLocks noChangeShapeType="1"/>
            </p:cNvSpPr>
            <p:nvPr/>
          </p:nvSpPr>
          <p:spPr bwMode="auto">
            <a:xfrm>
              <a:off x="3958" y="8677"/>
              <a:ext cx="3233" cy="3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490" y="8050"/>
              <a:ext cx="2100" cy="121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Показатели качества оценки на обучающей выборке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537" y="1944"/>
              <a:ext cx="2692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Отбор изображений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8438" y="2580"/>
              <a:ext cx="1726" cy="4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Изображения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24"/>
            <p:cNvSpPr>
              <a:spLocks noChangeShapeType="1"/>
            </p:cNvSpPr>
            <p:nvPr/>
          </p:nvSpPr>
          <p:spPr bwMode="auto">
            <a:xfrm>
              <a:off x="8609" y="2372"/>
              <a:ext cx="1" cy="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6671" y="3272"/>
              <a:ext cx="340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Формирование тестовой выборки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26"/>
            <p:cNvSpPr>
              <a:spLocks noChangeShapeType="1"/>
            </p:cNvSpPr>
            <p:nvPr/>
          </p:nvSpPr>
          <p:spPr bwMode="auto">
            <a:xfrm>
              <a:off x="7590" y="3985"/>
              <a:ext cx="0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869" y="4063"/>
              <a:ext cx="2281" cy="4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Пары  изображений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870" y="1961"/>
              <a:ext cx="2775" cy="1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Выбор признаков, которые можно использовать для оценки тематической близости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AutoShape 29"/>
            <p:cNvSpPr>
              <a:spLocks noChangeShapeType="1"/>
            </p:cNvSpPr>
            <p:nvPr/>
          </p:nvSpPr>
          <p:spPr bwMode="auto">
            <a:xfrm>
              <a:off x="4758" y="3026"/>
              <a:ext cx="0" cy="16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Text Box 30"/>
            <p:cNvSpPr txBox="1">
              <a:spLocks noChangeArrowheads="1"/>
            </p:cNvSpPr>
            <p:nvPr/>
          </p:nvSpPr>
          <p:spPr bwMode="auto">
            <a:xfrm>
              <a:off x="4697" y="3314"/>
              <a:ext cx="1337" cy="4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Признаки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31"/>
            <p:cNvSpPr txBox="1">
              <a:spLocks noChangeArrowheads="1"/>
            </p:cNvSpPr>
            <p:nvPr/>
          </p:nvSpPr>
          <p:spPr bwMode="auto">
            <a:xfrm>
              <a:off x="2530" y="6093"/>
              <a:ext cx="2835" cy="1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Факторный анализ признаков и анализ временных характеристик их вычисления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32"/>
            <p:cNvSpPr>
              <a:spLocks noChangeShapeType="1"/>
            </p:cNvSpPr>
            <p:nvPr/>
          </p:nvSpPr>
          <p:spPr bwMode="auto">
            <a:xfrm>
              <a:off x="3959" y="7321"/>
              <a:ext cx="0" cy="8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8849" y="7442"/>
              <a:ext cx="1964" cy="121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Показатели качества оценки на тестовой выборке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34"/>
            <p:cNvSpPr>
              <a:spLocks noChangeShapeType="1"/>
            </p:cNvSpPr>
            <p:nvPr/>
          </p:nvSpPr>
          <p:spPr bwMode="auto">
            <a:xfrm>
              <a:off x="8718" y="7412"/>
              <a:ext cx="0" cy="1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ShapeType="1"/>
            </p:cNvSpPr>
            <p:nvPr/>
          </p:nvSpPr>
          <p:spPr bwMode="auto">
            <a:xfrm flipH="1">
              <a:off x="9733" y="3968"/>
              <a:ext cx="0" cy="29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9794" y="4713"/>
              <a:ext cx="1232" cy="15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Оценки асессоров степени близости каждой пары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6313" y="4614"/>
              <a:ext cx="2835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Вычисление признаков изображений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38"/>
            <p:cNvSpPr>
              <a:spLocks noChangeShapeType="1"/>
            </p:cNvSpPr>
            <p:nvPr/>
          </p:nvSpPr>
          <p:spPr bwMode="auto">
            <a:xfrm flipV="1">
              <a:off x="5390" y="5276"/>
              <a:ext cx="1463" cy="1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780" y="5382"/>
              <a:ext cx="1365" cy="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Ключевые признаки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7183" y="8762"/>
              <a:ext cx="3900" cy="9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Сопоставление результатов.</a:t>
              </a: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Вывод о репрезентативности </a:t>
              </a: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обучающей выборки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6601" y="5613"/>
              <a:ext cx="1365" cy="9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Значения ключевых признаков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42"/>
            <p:cNvSpPr>
              <a:spLocks noChangeShapeType="1"/>
            </p:cNvSpPr>
            <p:nvPr/>
          </p:nvSpPr>
          <p:spPr bwMode="auto">
            <a:xfrm flipH="1">
              <a:off x="776" y="9332"/>
              <a:ext cx="64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43"/>
            <p:cNvSpPr>
              <a:spLocks noChangeShapeType="1"/>
            </p:cNvSpPr>
            <p:nvPr/>
          </p:nvSpPr>
          <p:spPr bwMode="auto">
            <a:xfrm flipH="1" flipV="1">
              <a:off x="771" y="3960"/>
              <a:ext cx="0" cy="53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-1362" y="6588"/>
              <a:ext cx="2076" cy="121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Требование к расширению обучающей выборки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3570" y="957"/>
              <a:ext cx="277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Коллекция изображений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AutoShape 46"/>
            <p:cNvSpPr>
              <a:spLocks noChangeShapeType="1"/>
            </p:cNvSpPr>
            <p:nvPr/>
          </p:nvSpPr>
          <p:spPr bwMode="auto">
            <a:xfrm flipH="1">
              <a:off x="1996" y="1302"/>
              <a:ext cx="2494" cy="6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47"/>
            <p:cNvSpPr>
              <a:spLocks noChangeShapeType="1"/>
            </p:cNvSpPr>
            <p:nvPr/>
          </p:nvSpPr>
          <p:spPr bwMode="auto">
            <a:xfrm>
              <a:off x="5278" y="1302"/>
              <a:ext cx="2552" cy="6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26"/>
            <p:cNvSpPr>
              <a:spLocks noChangeShapeType="1"/>
            </p:cNvSpPr>
            <p:nvPr/>
          </p:nvSpPr>
          <p:spPr bwMode="auto">
            <a:xfrm>
              <a:off x="7858" y="5276"/>
              <a:ext cx="0" cy="16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Цифровые источники</a:t>
            </a:r>
            <a:endParaRPr lang="ru-RU" dirty="0"/>
          </a:p>
        </p:txBody>
      </p:sp>
      <p:pic>
        <p:nvPicPr>
          <p:cNvPr id="31746" name="Picture 2" descr="http://www.pxel.ru/images/products/2961929dbad9d706cce31f734b16792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410876"/>
            <a:ext cx="2786082" cy="2089562"/>
          </a:xfrm>
          <a:prstGeom prst="rect">
            <a:avLst/>
          </a:prstGeom>
          <a:noFill/>
        </p:spPr>
      </p:pic>
      <p:pic>
        <p:nvPicPr>
          <p:cNvPr id="31748" name="Picture 4" descr="http://reviews.photographyreview.com/files/2009/01/hdr-xr200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357298"/>
            <a:ext cx="3025985" cy="1718144"/>
          </a:xfrm>
          <a:prstGeom prst="rect">
            <a:avLst/>
          </a:prstGeom>
          <a:noFill/>
        </p:spPr>
      </p:pic>
      <p:pic>
        <p:nvPicPr>
          <p:cNvPr id="31750" name="Picture 6" descr="http://metroweb.ru/d/26909/d/subinihd20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55894"/>
            <a:ext cx="2664960" cy="2330560"/>
          </a:xfrm>
          <a:prstGeom prst="rect">
            <a:avLst/>
          </a:prstGeom>
          <a:noFill/>
        </p:spPr>
      </p:pic>
      <p:pic>
        <p:nvPicPr>
          <p:cNvPr id="31754" name="Picture 10" descr="http://media.ox.ee/pictures/scaled/a7/c6/b/63673_800x600_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77" t="16129" r="11290" b="17204"/>
          <a:stretch>
            <a:fillRect/>
          </a:stretch>
        </p:blipFill>
        <p:spPr bwMode="auto">
          <a:xfrm>
            <a:off x="5072066" y="4071942"/>
            <a:ext cx="4000528" cy="2530946"/>
          </a:xfrm>
          <a:prstGeom prst="rect">
            <a:avLst/>
          </a:prstGeom>
          <a:noFill/>
        </p:spPr>
      </p:pic>
      <p:pic>
        <p:nvPicPr>
          <p:cNvPr id="31756" name="Picture 12" descr="http://readmas.ru/wp-content/filesall/2012/03/pomogite_sebe_sami_readmas.ru_0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500570"/>
            <a:ext cx="3010408" cy="1926090"/>
          </a:xfrm>
          <a:prstGeom prst="rect">
            <a:avLst/>
          </a:prstGeom>
          <a:noFill/>
        </p:spPr>
      </p:pic>
      <p:pic>
        <p:nvPicPr>
          <p:cNvPr id="31758" name="Picture 14" descr="http://sin.stb.s-msn.com/i/B5/67212BB8485638879C8C79D0DB422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2928926" y="2571744"/>
            <a:ext cx="3357586" cy="1856743"/>
          </a:xfrm>
          <a:prstGeom prst="rect">
            <a:avLst/>
          </a:prstGeom>
          <a:noFill/>
        </p:spPr>
      </p:pic>
      <p:pic>
        <p:nvPicPr>
          <p:cNvPr id="31760" name="Picture 16" descr="http://gallery.sevstar.net/bPIC/201103/20110333840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282573"/>
            <a:ext cx="1571636" cy="164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исследований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 rtlCol="0">
            <a:noAutofit/>
          </a:bodyPr>
          <a:lstStyle/>
          <a:p>
            <a:r>
              <a:rPr lang="ru-RU" sz="1300" dirty="0" smtClean="0"/>
              <a:t>Этап 1. Из коллекции изображений формируется обучающая выборка. Она состоит из множества прецедентов, каждый из которых включает в себя пару изображений и степень их близости, оцененную экспертом.</a:t>
            </a:r>
          </a:p>
          <a:p>
            <a:r>
              <a:rPr lang="ru-RU" sz="1300" dirty="0" smtClean="0"/>
              <a:t>Этап 2. Программно реализуются (при необходимости и разрабатываются) алгоритмы вычисления всевозможных признаков на изображениях.</a:t>
            </a:r>
          </a:p>
          <a:p>
            <a:r>
              <a:rPr lang="ru-RU" sz="1300" dirty="0" smtClean="0"/>
              <a:t>Этап 3. Для каждой пары изображений вычисляются значения всех признаков.</a:t>
            </a:r>
          </a:p>
          <a:p>
            <a:r>
              <a:rPr lang="ru-RU" sz="1300" dirty="0" smtClean="0"/>
              <a:t>Этап 4. Проводится факторный анализ признаков, в результате которого определяются главные признаки, значения которых будут использоваться в обучении нейронной сети и алгоритмы вычисления которых станут частью конечного алгоритма оценки визуального подобия изображений.</a:t>
            </a:r>
          </a:p>
          <a:p>
            <a:r>
              <a:rPr lang="ru-RU" sz="1300" dirty="0" smtClean="0"/>
              <a:t>Этап 5. Обучается нейронная сеть. По завершению этого процесса запоминаются данные, характеризующие величины ошибок нейронной сети относительно входной выборки. Эти показатели преобразуются в полноту и точность — целевые значения оценки качества выполняемой работы.</a:t>
            </a:r>
          </a:p>
          <a:p>
            <a:r>
              <a:rPr lang="ru-RU" sz="1300" dirty="0" smtClean="0"/>
              <a:t>Этап 6. Из коллекции изображений формируется тестовая выборка. Ее структура и характеристики (объем, соотношение близких и неблизких пар) должны соответствовать структуре и характеристикам обучающей выборки.</a:t>
            </a:r>
          </a:p>
          <a:p>
            <a:r>
              <a:rPr lang="ru-RU" sz="1300" dirty="0" smtClean="0"/>
              <a:t>Этап 7. Вычисляются значения ключевых признаков всех изображений, входящих в тестовую выборку.</a:t>
            </a:r>
          </a:p>
          <a:p>
            <a:r>
              <a:rPr lang="ru-RU" sz="1300" dirty="0" smtClean="0"/>
              <a:t>Этап 8. Прогоняется нейронная сеть на тестовой выборке с определением полноты и точности.</a:t>
            </a:r>
          </a:p>
          <a:p>
            <a:r>
              <a:rPr lang="ru-RU" sz="1300" dirty="0" smtClean="0"/>
              <a:t>Этап 9. Сравниваются полнота и точность анализа нейронной сетью изображений обучающей выборки с полнотой и точностью анализа нейронной сетью изображений тестовой выборки. При приблизительно одинаковых значениях соответствующих показателей работа считается завершенной.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65413"/>
            <a:ext cx="7772400" cy="1362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Результаты исследований и перспективы развития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722313" y="3836994"/>
            <a:ext cx="7772400" cy="3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докладчик : Шарапов Р.В.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ru-RU" dirty="0"/>
              <a:t>В проведенном исследовании мы остановились на работе с 25 признаками, наиболее часто используемыми в задачах анализа изображений. </a:t>
            </a:r>
          </a:p>
          <a:p>
            <a:r>
              <a:rPr lang="ru-RU" dirty="0"/>
              <a:t>В связи с тем, что поиск может осуществляться в больших коллекциях изображений, в качестве признаков мы рассматривали только те, которые можно просчитать для изображений</a:t>
            </a:r>
            <a:r>
              <a:rPr lang="ru-RU" b="1" dirty="0"/>
              <a:t> заранее </a:t>
            </a:r>
            <a:r>
              <a:rPr lang="ru-RU" dirty="0"/>
              <a:t>и занести в некое подобие поискового индекса.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этой причине, нами не рассматривались те признаки, которые необходимо рассчитывать по парам изображений непосредственно при осуществлении поиска.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Главные признаки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lvl="0"/>
            <a:r>
              <a:rPr lang="ru-RU" dirty="0"/>
              <a:t>Средние значения компонент </a:t>
            </a:r>
            <a:r>
              <a:rPr lang="en-US" dirty="0"/>
              <a:t>R</a:t>
            </a:r>
            <a:r>
              <a:rPr lang="ru-RU" dirty="0"/>
              <a:t>, </a:t>
            </a:r>
            <a:r>
              <a:rPr lang="en-US" dirty="0"/>
              <a:t>G</a:t>
            </a:r>
            <a:r>
              <a:rPr lang="ru-RU" dirty="0"/>
              <a:t>, </a:t>
            </a:r>
            <a:r>
              <a:rPr lang="en-US" dirty="0"/>
              <a:t>B</a:t>
            </a:r>
            <a:r>
              <a:rPr lang="ru-RU" dirty="0"/>
              <a:t> изображения в цветовой модели </a:t>
            </a:r>
            <a:r>
              <a:rPr lang="en-GB" dirty="0"/>
              <a:t>RGB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Медиана яркости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 err="1" smtClean="0"/>
              <a:t>Детализированность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Признак симметрии изображения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Признак наличия текстур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Пропорции сторон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Наличие лиц на изображении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Нормированные 16-ти уровневые гистограммы по компонентам </a:t>
            </a:r>
            <a:r>
              <a:rPr lang="en-US" dirty="0"/>
              <a:t>Y</a:t>
            </a:r>
            <a:r>
              <a:rPr lang="ru-RU" dirty="0"/>
              <a:t> (яркости), </a:t>
            </a:r>
            <a:r>
              <a:rPr lang="en-US" dirty="0"/>
              <a:t>U</a:t>
            </a:r>
            <a:r>
              <a:rPr lang="ru-RU" dirty="0"/>
              <a:t>, </a:t>
            </a:r>
            <a:r>
              <a:rPr lang="en-US" dirty="0"/>
              <a:t>V</a:t>
            </a:r>
            <a:r>
              <a:rPr lang="ru-RU" dirty="0"/>
              <a:t>  изображения в цветовой модели </a:t>
            </a:r>
            <a:r>
              <a:rPr lang="en-GB" dirty="0"/>
              <a:t>YUV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Среднеквадратичное отклонение яркостей уменьшенных копий (размером 32х32 пикселя) образца и рассматриваемого изображения.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Тестовая коллекция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2400" dirty="0"/>
              <a:t>В качестве набора исходных данных использовалась коллекция </a:t>
            </a:r>
            <a:r>
              <a:rPr lang="ru-RU" sz="2400" dirty="0" err="1"/>
              <a:t>Flickr</a:t>
            </a:r>
            <a:r>
              <a:rPr lang="ru-RU" sz="2400" dirty="0"/>
              <a:t> семинара </a:t>
            </a:r>
            <a:r>
              <a:rPr lang="ru-RU" sz="2400" dirty="0" smtClean="0"/>
              <a:t>РОМИП. </a:t>
            </a:r>
            <a:r>
              <a:rPr lang="ru-RU" sz="2400" dirty="0"/>
              <a:t>В ней содержится 20000 фотографий разного качества и без единой темы; имеются фотоснимки людей, пейзажи, городские сцены и т.д. Фотографии сделаны при разном освещении, в помещениях, на улице и т.д. Из данной коллекции в обучающую выборку были отобраны 500 пар, среди которых 125 являются тематически близкими, а 375 нет. Тестовой выборкой являлось специальное задание дорожки семинара РОМИП с результатами работы группы асессоров.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 descr="C:\Work\Image\bmp\00000002\2562722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2" y="2386701"/>
            <a:ext cx="2880174" cy="191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Примеры изображений коллекции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1" name="Picture 5" descr="C:\Work\Image\bmp\00000002\25627209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37768"/>
            <a:ext cx="2512030" cy="2084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:\Work\Image\bmp\00000002\256272106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86" y="4293297"/>
            <a:ext cx="2884294" cy="2163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C:\Work\Image\bmp\00000002\25627212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48" y="4124129"/>
            <a:ext cx="3010697" cy="1999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C:\Work\Image\bmp\00000002\25627211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4" y="3933056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C:\Work\Image\bmp\00000002\256272327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90366"/>
            <a:ext cx="2819372" cy="211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C:\Work\Image\bmp\00000002\256272133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11" y="874154"/>
            <a:ext cx="3404469" cy="247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:\Work\Image\bmp\00000002\256272082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7" y="860388"/>
            <a:ext cx="3421584" cy="1560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9" name="Picture 13" descr="C:\Work\Image\bmp\00000002\256271685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98" y="1211700"/>
            <a:ext cx="1943448" cy="2918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0" name="Picture 14" descr="C:\Work\Image\bmp\00000002\256271785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22" y="1832124"/>
            <a:ext cx="1748858" cy="2649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939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Axioma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ru-RU" dirty="0"/>
              <a:t>Для осуществления поиска изображений по визуальному подобию на основе полученной нейронной сети была разработана программная оболочка </a:t>
            </a:r>
            <a:r>
              <a:rPr lang="en-US" dirty="0" err="1"/>
              <a:t>Axioma</a:t>
            </a:r>
            <a:r>
              <a:rPr lang="ru-RU" dirty="0"/>
              <a:t>. В процессе поиска она извлекает данные сигнатур (значения признаков) из поискового индекса, осуществляет вычисление меры близости образца к изображениям коллекции и ранжирует результаты поиска.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dirty="0">
                <a:effectLst/>
              </a:rPr>
              <a:t>График полнота-точность</a:t>
            </a:r>
            <a:endParaRPr lang="ru-RU" dirty="0"/>
          </a:p>
        </p:txBody>
      </p:sp>
      <p:pic>
        <p:nvPicPr>
          <p:cNvPr id="9" name="Рисунок 8" descr="Описание: Описание: I:\work\Полнота (Y)-точность(X)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6"/>
          <a:stretch>
            <a:fillRect/>
          </a:stretch>
        </p:blipFill>
        <p:spPr bwMode="auto">
          <a:xfrm>
            <a:off x="1619672" y="1628800"/>
            <a:ext cx="559553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3458" y="1628800"/>
            <a:ext cx="115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Полнота </a:t>
            </a:r>
          </a:p>
          <a:p>
            <a:r>
              <a:rPr lang="ru-RU" dirty="0"/>
              <a:t>(</a:t>
            </a:r>
            <a:r>
              <a:rPr lang="en-US" dirty="0"/>
              <a:t>recall)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566298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Точность </a:t>
            </a:r>
          </a:p>
          <a:p>
            <a:r>
              <a:rPr lang="ru-RU" dirty="0"/>
              <a:t>(</a:t>
            </a:r>
            <a:r>
              <a:rPr lang="en-US" dirty="0"/>
              <a:t>precision)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903922" y="3248024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29586" y="1597012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00892" y="178592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значения метрик для изображений обучающей выборки 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7929586" y="2714620"/>
            <a:ext cx="214314" cy="2143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00924" y="3000372"/>
            <a:ext cx="207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значения метрик для изображений тестовой выборки 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2214546" y="5072074"/>
            <a:ext cx="214314" cy="2143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929586" y="3857628"/>
            <a:ext cx="214314" cy="2143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924" y="4169639"/>
            <a:ext cx="207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значения метрик для изображений тестовой выборки </a:t>
            </a:r>
            <a:r>
              <a:rPr lang="en-US" sz="1600" dirty="0" smtClean="0"/>
              <a:t> </a:t>
            </a:r>
            <a:r>
              <a:rPr lang="ru-RU" sz="1600" dirty="0" err="1" smtClean="0"/>
              <a:t>РОМИП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3000364" y="4286256"/>
            <a:ext cx="214314" cy="2143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Результаты тестирования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6314216"/>
              </p:ext>
            </p:extLst>
          </p:nvPr>
        </p:nvGraphicFramePr>
        <p:xfrm>
          <a:off x="251520" y="1340768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8593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поиска изображений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Существует несколько направлений поиска по изображениям: 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поиск по описаниям (найти изображение, помеченное как «Совершенно секретно» или «Москва»),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поиск </a:t>
            </a:r>
            <a:r>
              <a:rPr lang="ru-RU" dirty="0"/>
              <a:t>по содержанию (найти фотографию человека или изображение, к примеру, берёзы), 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поиск </a:t>
            </a:r>
            <a:r>
              <a:rPr lang="ru-RU" dirty="0"/>
              <a:t>по визуальному образцу (найти изображения, похожие на </a:t>
            </a:r>
            <a:r>
              <a:rPr lang="ru-RU" dirty="0" smtClean="0"/>
              <a:t>заданное) и </a:t>
            </a:r>
            <a:r>
              <a:rPr lang="ru-RU" dirty="0"/>
              <a:t>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730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246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Таким образом, была создана экспериментальная система, способная осуществлять поиск изображений по визуальному подобию в достаточно больших коллекциях.</a:t>
            </a:r>
          </a:p>
          <a:p>
            <a:r>
              <a:rPr lang="ru-RU" sz="2400" dirty="0" smtClean="0"/>
              <a:t>Вошедшая </a:t>
            </a:r>
            <a:r>
              <a:rPr lang="ru-RU" sz="2400" dirty="0"/>
              <a:t>в оптимизационный критерий временная характеристика позволила минимизировать трудоемкость итогового алгоритма, который обладает линейным порядком временной сложности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дальнейшем, при увеличении объемов обучающей и тестовой выборок, качественный показатель может быть улучшен и даже превзойден значения аналогов, так как на данный момент имеются расхождения в показателях обучающей и тестовой выборок.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2800" dirty="0" smtClean="0"/>
              <a:t>Увеличение объемов обучающей выборки.</a:t>
            </a:r>
          </a:p>
          <a:p>
            <a:r>
              <a:rPr lang="ru-RU" sz="2800" dirty="0" smtClean="0"/>
              <a:t>Более жесткий отбор пар обучающей выборки.</a:t>
            </a:r>
          </a:p>
          <a:p>
            <a:r>
              <a:rPr lang="ru-RU" sz="2800" dirty="0" smtClean="0"/>
              <a:t>Расширение набора признаков изображений.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                    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Пример поиска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95" r="2087" b="33623"/>
          <a:stretch/>
        </p:blipFill>
        <p:spPr bwMode="auto">
          <a:xfrm>
            <a:off x="214282" y="1785926"/>
            <a:ext cx="872245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Аномалии поиска</a:t>
            </a:r>
            <a:endParaRPr lang="ru-RU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87" r="2089" b="33418"/>
          <a:stretch/>
        </p:blipFill>
        <p:spPr bwMode="auto">
          <a:xfrm>
            <a:off x="251519" y="1772816"/>
            <a:ext cx="87056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4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072098"/>
          </a:xfrm>
        </p:spPr>
        <p:txBody>
          <a:bodyPr rtlCol="0">
            <a:normAutofit lnSpcReduction="10000"/>
          </a:bodyPr>
          <a:lstStyle/>
          <a:p>
            <a:pPr hangingPunct="0">
              <a:buNone/>
            </a:pPr>
            <a:r>
              <a:rPr lang="ru-RU" sz="2800" b="1" dirty="0" smtClean="0"/>
              <a:t>Цель работы:</a:t>
            </a:r>
            <a:r>
              <a:rPr lang="ru-RU" sz="2800" dirty="0" smtClean="0"/>
              <a:t> рассмотрение </a:t>
            </a:r>
            <a:r>
              <a:rPr lang="ru-RU" sz="2800" dirty="0"/>
              <a:t>вопросов построения системы поиска по визуальному образцу в относительно больших (десятки тысяч) коллекциях </a:t>
            </a:r>
            <a:r>
              <a:rPr lang="ru-RU" sz="2800" dirty="0" smtClean="0"/>
              <a:t>изображений.</a:t>
            </a:r>
          </a:p>
          <a:p>
            <a:pPr hangingPunct="0">
              <a:buNone/>
            </a:pPr>
            <a:r>
              <a:rPr lang="ru-RU" sz="2800" b="1" dirty="0" smtClean="0"/>
              <a:t>Рассматриваемые вопросы:</a:t>
            </a:r>
          </a:p>
          <a:p>
            <a:pPr hangingPunct="0">
              <a:buNone/>
            </a:pPr>
            <a:r>
              <a:rPr lang="ru-RU" sz="2800" dirty="0" smtClean="0"/>
              <a:t>	- Выявление ключевых признаков изображений для поисковых задач,</a:t>
            </a:r>
          </a:p>
          <a:p>
            <a:pPr hangingPunct="0">
              <a:buNone/>
            </a:pPr>
            <a:r>
              <a:rPr lang="ru-RU" sz="2800" dirty="0" smtClean="0"/>
              <a:t>	- Применение нейронных сетей для реализации машинного обучения оценке тематической близости изображений,</a:t>
            </a:r>
          </a:p>
          <a:p>
            <a:pPr hangingPunct="0">
              <a:buNone/>
            </a:pPr>
            <a:r>
              <a:rPr lang="ru-RU" sz="2800" dirty="0" smtClean="0"/>
              <a:t>	- Результаты исследований и перспективы развития.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Примеры пар с разной степенью визуального подобия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651125" cy="2054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776537" cy="2041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5" y="1571612"/>
            <a:ext cx="2571768" cy="2017582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876"/>
            <a:ext cx="2546277" cy="2071702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571612"/>
            <a:ext cx="2673771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640013" cy="1914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5786454"/>
            <a:ext cx="27860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изображения,</a:t>
            </a:r>
          </a:p>
          <a:p>
            <a:pPr algn="ctr"/>
            <a:r>
              <a:rPr lang="ru-RU" sz="1500" b="1" dirty="0" smtClean="0"/>
              <a:t>обладающие визуальным подобием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5786454"/>
            <a:ext cx="27860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изображения, обладающие частичным визуальным подобием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715016"/>
            <a:ext cx="27860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изображения, не обладающие визуальным подобием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Поиск изображений </a:t>
            </a:r>
            <a:r>
              <a:rPr lang="ru-RU" sz="3600" dirty="0" smtClean="0"/>
              <a:t>по визуальному образцу как научная проблема</a:t>
            </a:r>
            <a:endParaRPr lang="ru-RU" sz="36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00364" y="1600201"/>
            <a:ext cx="5686436" cy="3471874"/>
          </a:xfrm>
        </p:spPr>
        <p:txBody>
          <a:bodyPr/>
          <a:lstStyle/>
          <a:p>
            <a:pPr marL="0" indent="0" algn="just" hangingPunct="0">
              <a:buNone/>
            </a:pPr>
            <a:r>
              <a:rPr lang="ru-RU" sz="2000" dirty="0"/>
              <a:t>Поиск изображений по визуальному образцу </a:t>
            </a:r>
            <a:r>
              <a:rPr lang="ru-RU" sz="2000" dirty="0" smtClean="0"/>
              <a:t>сводится к решению задачи определения степени визуального подобия двух произвольных изображений или отнесению пары картинок к одному из двух классов: подобные или не подобные между собой. С этой точки зрения данную проблему можно рассматривать как задачу из теории распознавания образов,  где каждый образ (пара изображений) необходимо представить набором существенных признаков. </a:t>
            </a:r>
          </a:p>
        </p:txBody>
      </p:sp>
      <p:pic>
        <p:nvPicPr>
          <p:cNvPr id="4" name="Рисунок 3" descr="43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1200000" cy="900000"/>
          </a:xfrm>
          <a:prstGeom prst="rect">
            <a:avLst/>
          </a:prstGeom>
        </p:spPr>
      </p:pic>
      <p:pic>
        <p:nvPicPr>
          <p:cNvPr id="6" name="Рисунок 5" descr="2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714489"/>
            <a:ext cx="1199999" cy="90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3922" y="1571612"/>
            <a:ext cx="2714644" cy="157163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286646" y="33567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27019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 изображений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3563938"/>
            <a:ext cx="242889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Признаки пары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1286646" y="414258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20" y="4357694"/>
            <a:ext cx="242889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Близость изображений в паре</a:t>
            </a:r>
            <a:endParaRPr lang="ru-RU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285720" y="5214950"/>
            <a:ext cx="8429684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Однако, в реальных информационно-поисковых системах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индексации анализируются не пары, а отдельные изображения.  Поэтому признаки пар должны </a:t>
            </a:r>
            <a:r>
              <a:rPr lang="ru-RU" sz="2000" dirty="0" smtClean="0">
                <a:latin typeface="+mn-lt"/>
                <a:cs typeface="+mn-cs"/>
              </a:rPr>
              <a:t>быть основаны на признаках отдельных изображений, которым посвящена следующая часть.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3" y="2790813"/>
            <a:ext cx="7772400" cy="13620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3600" dirty="0">
                <a:solidFill>
                  <a:schemeClr val="accent2"/>
                </a:solidFill>
                <a:effectLst/>
              </a:rPr>
              <a:t>Выбор ключевых признаков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752448" y="4005270"/>
            <a:ext cx="7772400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Докладчик: Варламов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А.Д.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3845</TotalTime>
  <Words>1461</Words>
  <Application>Microsoft Office PowerPoint</Application>
  <PresentationFormat>Экран (4:3)</PresentationFormat>
  <Paragraphs>181</Paragraphs>
  <Slides>32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Welcome</vt:lpstr>
      <vt:lpstr>Поиск визуально подобных изображений на основе машинного обучения</vt:lpstr>
      <vt:lpstr>Цифровые источники</vt:lpstr>
      <vt:lpstr>Виды поиска изображений</vt:lpstr>
      <vt:lpstr>Пример поиска</vt:lpstr>
      <vt:lpstr>Аномалии поиска</vt:lpstr>
      <vt:lpstr>Цель работы</vt:lpstr>
      <vt:lpstr>Примеры пар с разной степенью визуального подобия</vt:lpstr>
      <vt:lpstr>Поиск изображений по визуальному образцу как научная проблема</vt:lpstr>
      <vt:lpstr>Выбор ключевых признаков</vt:lpstr>
      <vt:lpstr>Необходимость выбора ключевых признаков</vt:lpstr>
      <vt:lpstr>Анализ значений признаков</vt:lpstr>
      <vt:lpstr>Критерий выбора ключевых признаков</vt:lpstr>
      <vt:lpstr>Отбор ключевых признаков</vt:lpstr>
      <vt:lpstr>Применение нейронных сетей для оценки тематической близости</vt:lpstr>
      <vt:lpstr>Структура нейронной сети</vt:lpstr>
      <vt:lpstr>Обучение нейронной сети</vt:lpstr>
      <vt:lpstr>Критерий оптимизации</vt:lpstr>
      <vt:lpstr>Основные особенности сети и машинного обучения</vt:lpstr>
      <vt:lpstr>Методика исследований</vt:lpstr>
      <vt:lpstr>Этапы исследований</vt:lpstr>
      <vt:lpstr>Результаты исследований и перспективы развития </vt:lpstr>
      <vt:lpstr>Признаки</vt:lpstr>
      <vt:lpstr>Главные признаки</vt:lpstr>
      <vt:lpstr>Тестовая коллекция</vt:lpstr>
      <vt:lpstr>Примеры изображений коллекции</vt:lpstr>
      <vt:lpstr>Axioma</vt:lpstr>
      <vt:lpstr>График полнота-точность</vt:lpstr>
      <vt:lpstr>Результаты тестирования</vt:lpstr>
      <vt:lpstr>Выводы</vt:lpstr>
      <vt:lpstr>Выводы</vt:lpstr>
      <vt:lpstr>Перспективы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Обнаружение ссылочного спама</dc:title>
  <dc:creator>Руслан</dc:creator>
  <cp:lastModifiedBy>hp</cp:lastModifiedBy>
  <cp:revision>272</cp:revision>
  <dcterms:created xsi:type="dcterms:W3CDTF">2008-10-03T18:25:23Z</dcterms:created>
  <dcterms:modified xsi:type="dcterms:W3CDTF">2012-10-16T17:39:52Z</dcterms:modified>
</cp:coreProperties>
</file>