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0"/>
  </p:notesMasterIdLst>
  <p:sldIdLst>
    <p:sldId id="256" r:id="rId2"/>
    <p:sldId id="288" r:id="rId3"/>
    <p:sldId id="291" r:id="rId4"/>
    <p:sldId id="289" r:id="rId5"/>
    <p:sldId id="290" r:id="rId6"/>
    <p:sldId id="293" r:id="rId7"/>
    <p:sldId id="302" r:id="rId8"/>
    <p:sldId id="292" r:id="rId9"/>
    <p:sldId id="297" r:id="rId10"/>
    <p:sldId id="294" r:id="rId11"/>
    <p:sldId id="295" r:id="rId12"/>
    <p:sldId id="296" r:id="rId13"/>
    <p:sldId id="259" r:id="rId14"/>
    <p:sldId id="298" r:id="rId15"/>
    <p:sldId id="300" r:id="rId16"/>
    <p:sldId id="276" r:id="rId17"/>
    <p:sldId id="299" r:id="rId18"/>
    <p:sldId id="277" r:id="rId19"/>
    <p:sldId id="282" r:id="rId20"/>
    <p:sldId id="304" r:id="rId21"/>
    <p:sldId id="303" r:id="rId22"/>
    <p:sldId id="305" r:id="rId23"/>
    <p:sldId id="308" r:id="rId24"/>
    <p:sldId id="306" r:id="rId25"/>
    <p:sldId id="307" r:id="rId26"/>
    <p:sldId id="287" r:id="rId27"/>
    <p:sldId id="285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A7F85F-8E53-442B-BC17-4FF5330B5045}">
          <p14:sldIdLst>
            <p14:sldId id="256"/>
            <p14:sldId id="288"/>
            <p14:sldId id="291"/>
            <p14:sldId id="289"/>
            <p14:sldId id="290"/>
            <p14:sldId id="293"/>
            <p14:sldId id="302"/>
            <p14:sldId id="292"/>
            <p14:sldId id="297"/>
            <p14:sldId id="294"/>
            <p14:sldId id="295"/>
            <p14:sldId id="296"/>
            <p14:sldId id="259"/>
            <p14:sldId id="298"/>
            <p14:sldId id="300"/>
            <p14:sldId id="276"/>
            <p14:sldId id="299"/>
            <p14:sldId id="277"/>
            <p14:sldId id="282"/>
            <p14:sldId id="304"/>
            <p14:sldId id="303"/>
            <p14:sldId id="305"/>
            <p14:sldId id="308"/>
            <p14:sldId id="306"/>
            <p14:sldId id="307"/>
            <p14:sldId id="287"/>
            <p14:sldId id="285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97" autoAdjust="0"/>
  </p:normalViewPr>
  <p:slideViewPr>
    <p:cSldViewPr>
      <p:cViewPr varScale="1">
        <p:scale>
          <a:sx n="61" d="100"/>
          <a:sy n="61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3D33-6E8B-4D65-90B5-DEECACB2B522}" type="datetimeFigureOut">
              <a:rPr lang="ru-RU" smtClean="0"/>
              <a:t>17.10.2012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53BD5-CBE5-465F-B496-429E17DB7C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1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53BD5-CBE5-465F-B496-429E17DB7C2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45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53BD5-CBE5-465F-B496-429E17DB7C2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12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ГИС это информационная система, обеспечивающая сбор, хранение, обработку и визуализацию пространственных данных и связанной с ними информации.</a:t>
            </a:r>
          </a:p>
          <a:p>
            <a:r>
              <a:rPr lang="ru-RU" dirty="0" smtClean="0"/>
              <a:t>Долгое время они оставались только в ряде</a:t>
            </a:r>
            <a:r>
              <a:rPr lang="ru-RU" baseline="0" dirty="0" smtClean="0"/>
              <a:t> специализированных областей. Но с появлением</a:t>
            </a:r>
            <a:r>
              <a:rPr lang="en-US" baseline="0" dirty="0" smtClean="0"/>
              <a:t> </a:t>
            </a:r>
            <a:r>
              <a:rPr lang="ru-RU" baseline="0" dirty="0" smtClean="0"/>
              <a:t>таких сервисов, как </a:t>
            </a:r>
            <a:r>
              <a:rPr lang="en-US" baseline="0" dirty="0" smtClean="0"/>
              <a:t>Google Maps, </a:t>
            </a:r>
            <a:r>
              <a:rPr lang="ru-RU" baseline="0" dirty="0" smtClean="0"/>
              <a:t>ситуация изменилась.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Появилась возможность интегрировать функциональность географических информационных систем в системы, прямым образом не связанные с географией.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53BD5-CBE5-465F-B496-429E17DB7C2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1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53BD5-CBE5-465F-B496-429E17DB7C2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6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Особенности при привязке к тезаурусу</a:t>
            </a:r>
            <a:endParaRPr lang="en-US" sz="12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1200" dirty="0" smtClean="0"/>
              <a:t>Привязка с использованием тезауруса географических наименований может быть неоднозначной, поскольку: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1.</a:t>
            </a:r>
            <a:r>
              <a:rPr lang="en-US" sz="1200" baseline="0" dirty="0" smtClean="0"/>
              <a:t> </a:t>
            </a:r>
            <a:r>
              <a:rPr lang="ru-RU" sz="1200" dirty="0" smtClean="0"/>
              <a:t>географические названия зависят от времени и от языка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2. </a:t>
            </a:r>
            <a:r>
              <a:rPr lang="ru-RU" sz="1200" dirty="0" smtClean="0"/>
              <a:t>любая область (контур) может содержать в себе множество названий включаемых в себя областей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12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1200" dirty="0" smtClean="0"/>
              <a:t>Поэтому тезаурус должен отвечать следующим требованиям: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1.</a:t>
            </a:r>
            <a:r>
              <a:rPr lang="en-US" sz="1200" baseline="0" dirty="0" smtClean="0"/>
              <a:t> </a:t>
            </a:r>
            <a:r>
              <a:rPr lang="ru-RU" sz="1200" dirty="0" smtClean="0"/>
              <a:t>Содержать информацию о названиях и координатах географического объекта в разные моменты времени и для различных языков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2. </a:t>
            </a:r>
            <a:r>
              <a:rPr lang="ru-RU" sz="1200" dirty="0" smtClean="0"/>
              <a:t>Содержать связи, отражающие взаимное расположение объектов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3. </a:t>
            </a:r>
            <a:r>
              <a:rPr lang="ru-RU" sz="1200" dirty="0" smtClean="0"/>
              <a:t>Содержать ссылки на нормативные документы, содержащие сведения об изменении характеристик объекта с течением времени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4. </a:t>
            </a:r>
            <a:r>
              <a:rPr lang="ru-RU" sz="1200" dirty="0" smtClean="0"/>
              <a:t>Позволять производить поиск не только по координатам и названиям, но также и по временным промежуткам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53BD5-CBE5-465F-B496-429E17DB7C2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62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Следует пояснить, что понимается под прямым и обратным </a:t>
            </a:r>
            <a:r>
              <a:rPr lang="ru-RU" dirty="0" err="1" smtClean="0"/>
              <a:t>геокодированием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53BD5-CBE5-465F-B496-429E17DB7C2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57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127FFB-DAA8-48CF-92B4-3A8F62CC0882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6B7-9037-4724-B544-6DC07F553B02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123-CD8F-4AE7-AE9E-314ADEAAEA77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75BA1A-7F6C-45DE-B7B6-6D44C9B0315C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EBF688-707C-4904-801B-72BFD4D9705A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2FD6-E603-4777-8280-849A3455F8A4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BA04-2729-4D7A-BFFC-6497EA0C0FF6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BD7575-DA74-4386-9D61-7B67E3DA9401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8196-1824-429C-A9DD-8DCA5EA42AE4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5A52D3-BE21-4EEB-A802-6150B3BCE75F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D72695-BDC5-45C6-9313-081BCE44C2DA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050E55-84E0-4DEE-B17A-C5A82072EA72}" type="datetime1">
              <a:rPr lang="ru-RU" smtClean="0"/>
              <a:t>17.10.2012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7509A9-8352-460D-82BB-0D72C68385E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maps/?hl=ru" TargetMode="External"/><Relationship Id="rId2" Type="http://schemas.openxmlformats.org/officeDocument/2006/relationships/hyperlink" Target="http://elib.sbras.ru:8080/jspui/handle/SBRAS/336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ps.google.com/" TargetMode="External"/><Relationship Id="rId4" Type="http://schemas.openxmlformats.org/officeDocument/2006/relationships/hyperlink" Target="http://phpmorphy.sourceforge.net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6864" cy="216024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Географический поиск в информационных системах с использованием ретроспективного тезауруса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301208"/>
            <a:ext cx="6400800" cy="838944"/>
          </a:xfrm>
        </p:spPr>
        <p:txBody>
          <a:bodyPr>
            <a:normAutofit/>
          </a:bodyPr>
          <a:lstStyle/>
          <a:p>
            <a:pPr algn="r"/>
            <a:r>
              <a:rPr lang="ru-RU" u="sng" dirty="0" smtClean="0"/>
              <a:t>Скачков Д. </a:t>
            </a:r>
            <a:r>
              <a:rPr lang="ru-RU" u="sng" dirty="0" smtClean="0"/>
              <a:t>М.</a:t>
            </a:r>
            <a:r>
              <a:rPr lang="ru-RU" dirty="0" smtClean="0"/>
              <a:t>, Жижимов О. Л.</a:t>
            </a:r>
            <a:endParaRPr lang="en-US" dirty="0" smtClean="0"/>
          </a:p>
          <a:p>
            <a:pPr algn="r"/>
            <a:r>
              <a:rPr lang="ru-RU" dirty="0" smtClean="0"/>
              <a:t>Институт вычислительных технологий СО РАН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8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Два варианта привязки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Непосредственное задание координат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Привязка посредством тезауруса географических наименований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3322"/>
            <a:ext cx="8217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1189"/>
            <a:ext cx="8124526" cy="52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879844" y="4268936"/>
            <a:ext cx="432048" cy="600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0" y="4941168"/>
            <a:ext cx="820236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0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Почему не первый вариант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Привязка с помощью непосредственного задания координат обладает некоторыми серьезными недостатками:</a:t>
            </a:r>
          </a:p>
          <a:p>
            <a:pPr lvl="1"/>
            <a:r>
              <a:rPr lang="ru-RU" dirty="0" smtClean="0"/>
              <a:t>Необходимость использования хранилищ данных, поддерживающих работу с географическими объектами</a:t>
            </a:r>
          </a:p>
          <a:p>
            <a:pPr lvl="1"/>
            <a:r>
              <a:rPr lang="ru-RU" dirty="0" smtClean="0"/>
              <a:t>Поиск по названию географического объекта?</a:t>
            </a:r>
          </a:p>
          <a:p>
            <a:pPr lvl="1"/>
            <a:r>
              <a:rPr lang="ru-RU" dirty="0" smtClean="0"/>
              <a:t>Существенное изменение имеющихся систем</a:t>
            </a:r>
          </a:p>
          <a:p>
            <a:pPr lvl="1"/>
            <a:r>
              <a:rPr lang="ru-RU" dirty="0" smtClean="0"/>
              <a:t>Дублирование поисковой функциональности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89040"/>
            <a:ext cx="2143424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00925"/>
            <a:ext cx="3264449" cy="23565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Привязка посредством тезауруса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Привязка при помощи тезауруса тоже не лишена недостатков, но позволяет избежать проблем простой координатной привязки</a:t>
            </a:r>
          </a:p>
          <a:p>
            <a:pPr lvl="1"/>
            <a:r>
              <a:rPr lang="ru-RU" dirty="0"/>
              <a:t>Нет необходимости существенно менять схему данных</a:t>
            </a:r>
          </a:p>
          <a:p>
            <a:pPr lvl="1"/>
            <a:r>
              <a:rPr lang="ru-RU" dirty="0"/>
              <a:t>Возможен поиск по географическому названию</a:t>
            </a:r>
          </a:p>
          <a:p>
            <a:pPr lvl="1"/>
            <a:r>
              <a:rPr lang="ru-RU" dirty="0"/>
              <a:t>Не привязаны к функциональности хранилища данных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6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20080"/>
          </a:xfrm>
        </p:spPr>
        <p:txBody>
          <a:bodyPr vert="horz" anchor="t" anchorCtr="0">
            <a:normAutofit/>
          </a:bodyPr>
          <a:lstStyle/>
          <a:p>
            <a:r>
              <a:rPr lang="ru-RU" dirty="0" smtClean="0"/>
              <a:t>Проблемы при </a:t>
            </a:r>
            <a:r>
              <a:rPr lang="ru-RU" dirty="0"/>
              <a:t>привязке к тезаурусу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643192" cy="5493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Привязка с использованием тезауруса географических наименований может быть неоднозначной, поскольку:</a:t>
            </a:r>
          </a:p>
          <a:p>
            <a:r>
              <a:rPr lang="ru-RU" dirty="0" smtClean="0"/>
              <a:t>географические названия зависят от времени и языка</a:t>
            </a:r>
          </a:p>
          <a:p>
            <a:r>
              <a:rPr lang="ru-RU" dirty="0" smtClean="0"/>
              <a:t>любой географический объект может включать в себя множество других географических объектов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Поэтому используемый тезаурус должен: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Содержать информацию о названиях и координатах географического объекта в разные моменты времени и для различных языков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Содержать связи, отражающие взаимное расположение объектов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Содержать ссылки на нормативные документы с информацией об изменении характеристик объекта с течением времени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процессе поиска учитывать также и временной аспект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Нужен свой тезаурус…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Решено разработать тезаурус географических наименований, позволяющий решать следующие задачи:</a:t>
            </a:r>
          </a:p>
          <a:p>
            <a:pPr lvl="1"/>
            <a:r>
              <a:rPr lang="ru-RU" dirty="0" smtClean="0"/>
              <a:t>Прямое </a:t>
            </a:r>
            <a:r>
              <a:rPr lang="ru-RU" dirty="0"/>
              <a:t>и обратное </a:t>
            </a:r>
            <a:r>
              <a:rPr lang="ru-RU" dirty="0" smtClean="0"/>
              <a:t>геокодирование</a:t>
            </a:r>
          </a:p>
          <a:p>
            <a:pPr lvl="1"/>
            <a:r>
              <a:rPr lang="ru-RU" dirty="0" smtClean="0"/>
              <a:t>Ретроспективное </a:t>
            </a:r>
            <a:r>
              <a:rPr lang="ru-RU" dirty="0"/>
              <a:t>прямое и обратное </a:t>
            </a:r>
            <a:r>
              <a:rPr lang="ru-RU" dirty="0" smtClean="0"/>
              <a:t>геокодирование</a:t>
            </a:r>
          </a:p>
          <a:p>
            <a:pPr lvl="1"/>
            <a:r>
              <a:rPr lang="ru-RU" dirty="0" smtClean="0"/>
              <a:t>Простой процесс интеграции с существующими системами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14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02" y="4509120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7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Геокодирование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Геокодирование</a:t>
            </a:r>
            <a:r>
              <a:rPr lang="ru-RU" dirty="0"/>
              <a:t> – перевод из терминов географических названий в термины географических координат.</a:t>
            </a:r>
          </a:p>
          <a:p>
            <a:r>
              <a:rPr lang="ru-RU" b="1" dirty="0"/>
              <a:t>Ретроспективное</a:t>
            </a:r>
            <a:r>
              <a:rPr lang="ru-RU" dirty="0"/>
              <a:t> геокодирование – геокодирование с учетом изменений свойств </a:t>
            </a:r>
            <a:r>
              <a:rPr lang="ru-RU" dirty="0" smtClean="0"/>
              <a:t>географических объектов </a:t>
            </a:r>
            <a:r>
              <a:rPr lang="ru-RU" dirty="0"/>
              <a:t>с течением времени.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организовать ретроспективное геокодирование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Каждое изменение свойства объекта отражено в документе</a:t>
            </a:r>
          </a:p>
          <a:p>
            <a:r>
              <a:rPr lang="ru-RU" dirty="0" smtClean="0"/>
              <a:t>Документу присущи, как минимум, два основных свойства: «дата начала действия» и «описание»</a:t>
            </a:r>
          </a:p>
          <a:p>
            <a:r>
              <a:rPr lang="ru-RU" dirty="0" smtClean="0"/>
              <a:t>Изменяющиеся свойства связаны с двумя документами: </a:t>
            </a:r>
            <a:endParaRPr lang="en-US" dirty="0" smtClean="0"/>
          </a:p>
          <a:p>
            <a:pPr lvl="1"/>
            <a:r>
              <a:rPr lang="en-US" dirty="0" smtClean="0"/>
              <a:t>beginDocument – </a:t>
            </a:r>
            <a:r>
              <a:rPr lang="ru-RU" dirty="0"/>
              <a:t>документ, </a:t>
            </a:r>
            <a:r>
              <a:rPr lang="ru-RU" dirty="0" smtClean="0"/>
              <a:t>вводящий в силу конкретное значение свойства объекта</a:t>
            </a:r>
          </a:p>
          <a:p>
            <a:pPr lvl="1"/>
            <a:r>
              <a:rPr lang="en-US" dirty="0" smtClean="0"/>
              <a:t>endDocument – </a:t>
            </a:r>
            <a:r>
              <a:rPr lang="ru-RU" dirty="0" smtClean="0"/>
              <a:t>документ, завершающий срок действия конкретного значения свойства объекта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1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Пример документов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17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9" y="908720"/>
            <a:ext cx="8079208" cy="1625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9" y="2656831"/>
            <a:ext cx="8235582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1" y="3933056"/>
            <a:ext cx="8321562" cy="16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2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Доступ к тезаурусу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упрощения процесса интеграции с другими информационными системами доступ к тезаурусу удобнее реализовать по протоколу </a:t>
            </a:r>
            <a:r>
              <a:rPr lang="en-US" dirty="0" smtClean="0"/>
              <a:t>Z39.50 (</a:t>
            </a:r>
            <a:r>
              <a:rPr lang="ru-RU" dirty="0" smtClean="0"/>
              <a:t>протокол доступа к разнородным источникам данных</a:t>
            </a:r>
            <a:r>
              <a:rPr lang="en-US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Автоматически получаем доступ по </a:t>
            </a:r>
            <a:r>
              <a:rPr lang="en-US" dirty="0" smtClean="0"/>
              <a:t>SOAP/SRW </a:t>
            </a:r>
            <a:r>
              <a:rPr lang="ru-RU" dirty="0" smtClean="0"/>
              <a:t>и </a:t>
            </a:r>
            <a:r>
              <a:rPr lang="en-US" dirty="0" smtClean="0"/>
              <a:t>HTTP/SRU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5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На низком уровне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Для реализации доступа по </a:t>
            </a:r>
            <a:r>
              <a:rPr lang="en-US" dirty="0" smtClean="0"/>
              <a:t>Z39.50 </a:t>
            </a:r>
            <a:r>
              <a:rPr lang="ru-RU" dirty="0" smtClean="0"/>
              <a:t>нужно определиться с профилем доступа (списком поисковых атрибутов). Профиль назовем </a:t>
            </a:r>
            <a:r>
              <a:rPr lang="en-US" dirty="0" err="1" smtClean="0"/>
              <a:t>RGeoThes</a:t>
            </a:r>
            <a:r>
              <a:rPr lang="en-US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Согласно профилю определяем отображение реляционной схемы на профиль </a:t>
            </a:r>
            <a:r>
              <a:rPr lang="en-US" dirty="0" err="1" smtClean="0"/>
              <a:t>RGeoThes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Используем СУБД </a:t>
            </a:r>
            <a:r>
              <a:rPr lang="en-US" dirty="0" err="1" smtClean="0"/>
              <a:t>PostgreSQL</a:t>
            </a:r>
            <a:r>
              <a:rPr lang="en-US" dirty="0" smtClean="0"/>
              <a:t> </a:t>
            </a:r>
            <a:r>
              <a:rPr lang="ru-RU" dirty="0" smtClean="0"/>
              <a:t>для хранения данных</a:t>
            </a:r>
            <a:r>
              <a:rPr lang="en-US" dirty="0" smtClean="0"/>
              <a:t>, </a:t>
            </a:r>
            <a:r>
              <a:rPr lang="ru-RU" dirty="0" smtClean="0"/>
              <a:t>она содержит встроенную поддержку необходимых типов (</a:t>
            </a:r>
            <a:r>
              <a:rPr lang="en-US" dirty="0"/>
              <a:t>point,  box, polygon, </a:t>
            </a:r>
            <a:r>
              <a:rPr lang="en-US" dirty="0" smtClean="0"/>
              <a:t>line</a:t>
            </a:r>
            <a:r>
              <a:rPr lang="en-US" dirty="0"/>
              <a:t>, circle</a:t>
            </a:r>
            <a:r>
              <a:rPr lang="ru-RU" dirty="0" smtClean="0"/>
              <a:t>) и функции по работе с ними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4608512"/>
          </a:xfrm>
        </p:spPr>
        <p:txBody>
          <a:bodyPr>
            <a:normAutofit lnSpcReduction="10000"/>
          </a:bodyPr>
          <a:lstStyle/>
          <a:p>
            <a:pPr marL="442913" indent="-442913"/>
            <a:r>
              <a:rPr lang="ru-RU" sz="3200" dirty="0" smtClean="0"/>
              <a:t>Зачем нужен географический поиск в «негеографических» информационных системах?</a:t>
            </a:r>
          </a:p>
          <a:p>
            <a:pPr marL="442913" indent="-442913"/>
            <a:endParaRPr lang="ru-RU" sz="3200" dirty="0" smtClean="0"/>
          </a:p>
          <a:p>
            <a:pPr marL="442913" indent="-442913"/>
            <a:r>
              <a:rPr lang="ru-RU" sz="3200" dirty="0" smtClean="0"/>
              <a:t>Как организовать такую функциональность?</a:t>
            </a:r>
          </a:p>
          <a:p>
            <a:pPr marL="442913" indent="-442913"/>
            <a:endParaRPr lang="ru-RU" sz="3200" dirty="0" smtClean="0"/>
          </a:p>
          <a:p>
            <a:pPr marL="442913" indent="-442913"/>
            <a:r>
              <a:rPr lang="ru-RU" sz="3200" dirty="0" smtClean="0"/>
              <a:t>Что такое ретроспективный тезаурус и как он связан с задачей?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5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34082"/>
          </a:xfrm>
        </p:spPr>
        <p:txBody>
          <a:bodyPr/>
          <a:lstStyle/>
          <a:p>
            <a:r>
              <a:rPr lang="ru-RU" dirty="0" smtClean="0"/>
              <a:t>Пример поисковых запросов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68952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ресурсы, опубликованные </a:t>
            </a:r>
            <a:r>
              <a:rPr lang="ru-RU" dirty="0"/>
              <a:t>в Новосибирской области с 12 октября 2001 года по 10 января 2007 </a:t>
            </a:r>
            <a:r>
              <a:rPr lang="ru-RU" dirty="0" smtClean="0"/>
              <a:t>года</a:t>
            </a:r>
            <a:endParaRPr lang="ru-RU" dirty="0"/>
          </a:p>
          <a:p>
            <a:pPr marL="365760" lvl="1" indent="0">
              <a:buNone/>
            </a:pPr>
            <a:r>
              <a:rPr lang="ru-RU" sz="1600" dirty="0"/>
              <a:t>@</a:t>
            </a:r>
            <a:r>
              <a:rPr lang="ru-RU" sz="1600" dirty="0" err="1"/>
              <a:t>and</a:t>
            </a:r>
            <a:endParaRPr lang="ru-RU" sz="1600" dirty="0"/>
          </a:p>
          <a:p>
            <a:pPr marL="365760" lvl="1" indent="0">
              <a:buNone/>
            </a:pPr>
            <a:r>
              <a:rPr lang="ru-RU" sz="1600" dirty="0"/>
              <a:t>@</a:t>
            </a:r>
            <a:r>
              <a:rPr lang="ru-RU" sz="1600" dirty="0" err="1"/>
              <a:t>attr</a:t>
            </a:r>
            <a:r>
              <a:rPr lang="ru-RU" sz="1600" dirty="0"/>
              <a:t> 1=59 @</a:t>
            </a:r>
            <a:r>
              <a:rPr lang="ru-RU" sz="1600" dirty="0" err="1"/>
              <a:t>attr</a:t>
            </a:r>
            <a:r>
              <a:rPr lang="ru-RU" sz="1600" dirty="0"/>
              <a:t> 2=3 @</a:t>
            </a:r>
            <a:r>
              <a:rPr lang="ru-RU" sz="1600" dirty="0" err="1"/>
              <a:t>attr</a:t>
            </a:r>
            <a:r>
              <a:rPr lang="ru-RU" sz="1600" dirty="0"/>
              <a:t> 4=108 {Новосибирская область}</a:t>
            </a:r>
          </a:p>
          <a:p>
            <a:pPr marL="365760" lvl="1" indent="0">
              <a:buNone/>
            </a:pPr>
            <a:r>
              <a:rPr lang="ru-RU" sz="1600" dirty="0"/>
              <a:t>@</a:t>
            </a:r>
            <a:r>
              <a:rPr lang="ru-RU" sz="1600" dirty="0" err="1"/>
              <a:t>attr</a:t>
            </a:r>
            <a:r>
              <a:rPr lang="ru-RU" sz="1600" dirty="0"/>
              <a:t> </a:t>
            </a:r>
            <a:r>
              <a:rPr lang="ru-RU" sz="1600" dirty="0" smtClean="0"/>
              <a:t>1=31 </a:t>
            </a:r>
            <a:r>
              <a:rPr lang="ru-RU" sz="1600" dirty="0"/>
              <a:t>@</a:t>
            </a:r>
            <a:r>
              <a:rPr lang="ru-RU" sz="1600" dirty="0" err="1"/>
              <a:t>attr</a:t>
            </a:r>
            <a:r>
              <a:rPr lang="ru-RU" sz="1600" dirty="0"/>
              <a:t> 2=16 @</a:t>
            </a:r>
            <a:r>
              <a:rPr lang="ru-RU" sz="1600" dirty="0" err="1"/>
              <a:t>attr</a:t>
            </a:r>
            <a:r>
              <a:rPr lang="ru-RU" sz="1600" dirty="0"/>
              <a:t> </a:t>
            </a:r>
            <a:r>
              <a:rPr lang="ru-RU" sz="1600" dirty="0" err="1"/>
              <a:t>cip</a:t>
            </a:r>
            <a:r>
              <a:rPr lang="ru-RU" sz="1600" dirty="0"/>
              <a:t> 4=210 {2001-10-12</a:t>
            </a:r>
            <a:r>
              <a:rPr lang="ru-RU" sz="1600" dirty="0" smtClean="0"/>
              <a:t>, 2007-01-10}</a:t>
            </a:r>
          </a:p>
          <a:p>
            <a:pPr lvl="0">
              <a:buClr>
                <a:srgbClr val="FE8637"/>
              </a:buClr>
            </a:pPr>
            <a:r>
              <a:rPr lang="ru-RU" dirty="0" smtClean="0">
                <a:solidFill>
                  <a:prstClr val="black"/>
                </a:solidFill>
              </a:rPr>
              <a:t>ресурсы, опубликованные </a:t>
            </a:r>
            <a:r>
              <a:rPr lang="ru-RU" dirty="0">
                <a:solidFill>
                  <a:prstClr val="black"/>
                </a:solidFill>
              </a:rPr>
              <a:t>в Новосибирской области с 12 октября 2001 года по 10 января 2007 года (геометрическое представление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  <a:p>
            <a:pPr marL="365760" lvl="1" indent="0">
              <a:buClr>
                <a:srgbClr val="FE8637"/>
              </a:buClr>
              <a:buNone/>
            </a:pPr>
            <a:r>
              <a:rPr lang="en-US" sz="1600" dirty="0">
                <a:solidFill>
                  <a:prstClr val="black"/>
                </a:solidFill>
              </a:rPr>
              <a:t>@and</a:t>
            </a:r>
          </a:p>
          <a:p>
            <a:pPr marL="365760" lvl="1" indent="0">
              <a:buClr>
                <a:srgbClr val="FE8637"/>
              </a:buClr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@</a:t>
            </a:r>
            <a:r>
              <a:rPr lang="en-US" sz="1600" dirty="0" err="1">
                <a:solidFill>
                  <a:prstClr val="black"/>
                </a:solidFill>
              </a:rPr>
              <a:t>attr</a:t>
            </a:r>
            <a:r>
              <a:rPr lang="en-US" sz="1600" dirty="0">
                <a:solidFill>
                  <a:prstClr val="black"/>
                </a:solidFill>
              </a:rPr>
              <a:t> 1=59 @</a:t>
            </a:r>
            <a:r>
              <a:rPr lang="en-US" sz="1600" dirty="0" err="1">
                <a:solidFill>
                  <a:prstClr val="black"/>
                </a:solidFill>
              </a:rPr>
              <a:t>attr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cip</a:t>
            </a:r>
            <a:r>
              <a:rPr lang="en-US" sz="1600" dirty="0">
                <a:solidFill>
                  <a:prstClr val="black"/>
                </a:solidFill>
              </a:rPr>
              <a:t> 2=7 @</a:t>
            </a:r>
            <a:r>
              <a:rPr lang="en-US" sz="1600" dirty="0" err="1">
                <a:solidFill>
                  <a:prstClr val="black"/>
                </a:solidFill>
              </a:rPr>
              <a:t>attr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cip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4=202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{((</a:t>
            </a:r>
            <a:r>
              <a:rPr lang="en-US" sz="1600" dirty="0">
                <a:solidFill>
                  <a:prstClr val="black"/>
                </a:solidFill>
              </a:rPr>
              <a:t>53.3590,75.2152),(57.2273,85.1248</a:t>
            </a:r>
            <a:r>
              <a:rPr lang="en-US" sz="1600" dirty="0" smtClean="0">
                <a:solidFill>
                  <a:prstClr val="black"/>
                </a:solidFill>
              </a:rPr>
              <a:t>))}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365760" lvl="1" indent="0">
              <a:buClr>
                <a:srgbClr val="FE8637"/>
              </a:buClr>
              <a:buNone/>
            </a:pPr>
            <a:r>
              <a:rPr lang="en-US" sz="1600" dirty="0">
                <a:solidFill>
                  <a:prstClr val="black"/>
                </a:solidFill>
              </a:rPr>
              <a:t>@</a:t>
            </a:r>
            <a:r>
              <a:rPr lang="en-US" sz="1600" dirty="0" err="1">
                <a:solidFill>
                  <a:prstClr val="black"/>
                </a:solidFill>
              </a:rPr>
              <a:t>attr</a:t>
            </a:r>
            <a:r>
              <a:rPr lang="en-US" sz="1600" dirty="0">
                <a:solidFill>
                  <a:prstClr val="black"/>
                </a:solidFill>
              </a:rPr>
              <a:t> 1=31 @</a:t>
            </a:r>
            <a:r>
              <a:rPr lang="en-US" sz="1600" dirty="0" err="1">
                <a:solidFill>
                  <a:prstClr val="black"/>
                </a:solidFill>
              </a:rPr>
              <a:t>attr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cip</a:t>
            </a:r>
            <a:r>
              <a:rPr lang="en-US" sz="1600" dirty="0">
                <a:solidFill>
                  <a:prstClr val="black"/>
                </a:solidFill>
              </a:rPr>
              <a:t> 2=16 @</a:t>
            </a:r>
            <a:r>
              <a:rPr lang="en-US" sz="1600" dirty="0" err="1">
                <a:solidFill>
                  <a:prstClr val="black"/>
                </a:solidFill>
              </a:rPr>
              <a:t>attr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cip</a:t>
            </a:r>
            <a:r>
              <a:rPr lang="en-US" sz="1600" dirty="0">
                <a:solidFill>
                  <a:prstClr val="black"/>
                </a:solidFill>
              </a:rPr>
              <a:t> 4=210 {2001-10-12, 2007-01-10}</a:t>
            </a:r>
          </a:p>
          <a:p>
            <a:pPr lvl="0"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Индексация данных в существующих системах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565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основе лежит индексация текста терминами из заданного словаря. Однако, с некоторыми особенностями.</a:t>
            </a:r>
          </a:p>
          <a:p>
            <a:pPr lvl="1"/>
            <a:r>
              <a:rPr lang="ru-RU" dirty="0" smtClean="0"/>
              <a:t>Необходимо учитывать морфологию</a:t>
            </a:r>
          </a:p>
          <a:p>
            <a:pPr lvl="1"/>
            <a:r>
              <a:rPr lang="ru-RU" dirty="0" smtClean="0"/>
              <a:t>Омонимичность названий друг другу и другим словам</a:t>
            </a:r>
          </a:p>
          <a:p>
            <a:pPr lvl="1"/>
            <a:endParaRPr lang="ru-RU" dirty="0"/>
          </a:p>
          <a:p>
            <a:r>
              <a:rPr lang="ru-RU" dirty="0" smtClean="0"/>
              <a:t>Подробнее:</a:t>
            </a:r>
          </a:p>
          <a:p>
            <a:pPr marL="365760" lvl="1" indent="0">
              <a:buNone/>
            </a:pPr>
            <a:r>
              <a:rPr lang="ru-RU" dirty="0" smtClean="0"/>
              <a:t>Барахнин </a:t>
            </a:r>
            <a:r>
              <a:rPr lang="ru-RU" dirty="0"/>
              <a:t>В. Б., О. Л. Жижимов, А. А. </a:t>
            </a:r>
            <a:r>
              <a:rPr lang="ru-RU" dirty="0" err="1"/>
              <a:t>Куперштох</a:t>
            </a:r>
            <a:r>
              <a:rPr lang="ru-RU" dirty="0"/>
              <a:t>, Д. М. Скачков, А. М. Федотов. Алгоритм извлечения из текстовых документов географических названий, отражающих содержание // Вестник Новосибирского государственного университета. Серия: Информационные технологии. Том 10. Выпуск 1. - Новосибирск: Новосибирский государственный университет, 2012. - С.109-120. - ISSN 1818-7900.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Пробный </a:t>
            </a:r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715200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Условия поиска:</a:t>
            </a:r>
          </a:p>
          <a:p>
            <a:pPr lvl="1"/>
            <a:r>
              <a:rPr lang="ru-RU" dirty="0" smtClean="0"/>
              <a:t>Ключевое слово «конференция»</a:t>
            </a:r>
          </a:p>
          <a:p>
            <a:pPr lvl="1"/>
            <a:r>
              <a:rPr lang="ru-RU" dirty="0"/>
              <a:t>Временной период: с 1985 г. по 2011 г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Географическая область: Байкальская природная зона</a:t>
            </a:r>
          </a:p>
          <a:p>
            <a:r>
              <a:rPr lang="ru-RU" dirty="0" smtClean="0"/>
              <a:t>Поиск производим по заголовкам статей</a:t>
            </a:r>
          </a:p>
          <a:p>
            <a:endParaRPr lang="ru-RU" dirty="0"/>
          </a:p>
          <a:p>
            <a:r>
              <a:rPr lang="ru-RU" dirty="0" smtClean="0"/>
              <a:t>Результаты: </a:t>
            </a:r>
          </a:p>
          <a:p>
            <a:pPr lvl="1"/>
            <a:r>
              <a:rPr lang="ru-RU" dirty="0" smtClean="0"/>
              <a:t>По словосочетанию «Байкальская природная зона» - 0 результатов</a:t>
            </a:r>
          </a:p>
          <a:p>
            <a:pPr lvl="1"/>
            <a:r>
              <a:rPr lang="ru-RU" dirty="0" smtClean="0"/>
              <a:t>По словосочетанию «Байкал» - 9 результатов</a:t>
            </a:r>
          </a:p>
          <a:p>
            <a:pPr lvl="1"/>
            <a:r>
              <a:rPr lang="ru-RU" dirty="0" smtClean="0"/>
              <a:t>С использованием тезауруса – 13 результатов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4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Параметры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23</a:t>
            </a:fld>
            <a:endParaRPr lang="ru-RU" dirty="0"/>
          </a:p>
        </p:txBody>
      </p:sp>
      <p:pic>
        <p:nvPicPr>
          <p:cNvPr id="1026" name="Picture 2" descr="geo_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128792" cy="569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4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01" y="119655"/>
            <a:ext cx="7467600" cy="5010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поиска 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568952" cy="56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5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274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поиска (2)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25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280920" cy="632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0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докладе был рассмотрен вариант организации географического поиска в «негеографических» информационных системах посредством тезауруса ретроспективного геокодирования.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основе описанной технологии сегодня формируется ряд информационных систем в рамках научно-исследовательских проектов Сибирского отделения РАН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8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47500" lnSpcReduction="20000"/>
          </a:bodyPr>
          <a:lstStyle/>
          <a:p>
            <a:pPr marL="457200" lvl="0" indent="-457200" hangingPunct="0">
              <a:buFont typeface="+mj-lt"/>
              <a:buAutoNum type="arabicPeriod"/>
            </a:pPr>
            <a:r>
              <a:rPr lang="en-US" dirty="0" err="1"/>
              <a:t>Abresch</a:t>
            </a:r>
            <a:r>
              <a:rPr lang="en-US" dirty="0"/>
              <a:t> J., Hanson A., Heron S., </a:t>
            </a:r>
            <a:r>
              <a:rPr lang="en-US" dirty="0" err="1"/>
              <a:t>Reehling</a:t>
            </a:r>
            <a:r>
              <a:rPr lang="en-US" dirty="0"/>
              <a:t> P. Integrating Geographic Information Systems into Library Services: A Guide for Academic Libraries // </a:t>
            </a:r>
            <a:r>
              <a:rPr lang="en-US" u="sng" dirty="0">
                <a:hlinkClick r:id="rId2"/>
              </a:rPr>
              <a:t>http://elib.sbras.ru:8080/jspui/handle/SBRAS/3362</a:t>
            </a:r>
            <a:r>
              <a:rPr lang="en-US" dirty="0"/>
              <a:t> - ISBN 978-1-59904-726-3</a:t>
            </a:r>
            <a:endParaRPr lang="ru-RU" dirty="0"/>
          </a:p>
          <a:p>
            <a:pPr marL="457200" lvl="0" indent="-457200" hangingPunct="0">
              <a:buFont typeface="+mj-lt"/>
              <a:buAutoNum type="arabicPeriod"/>
            </a:pPr>
            <a:r>
              <a:rPr lang="en-US" dirty="0"/>
              <a:t>API </a:t>
            </a:r>
            <a:r>
              <a:rPr lang="ru-RU" dirty="0"/>
              <a:t>Карт</a:t>
            </a:r>
            <a:r>
              <a:rPr lang="en-US" dirty="0"/>
              <a:t> Google - Google Maps API — Google Developers </a:t>
            </a:r>
            <a:r>
              <a:rPr lang="en-US" u="sng" dirty="0">
                <a:hlinkClick r:id="rId3"/>
              </a:rPr>
              <a:t>https://developers.google.com/maps/?hl=ru</a:t>
            </a:r>
            <a:endParaRPr lang="ru-RU" dirty="0"/>
          </a:p>
          <a:p>
            <a:pPr marL="457200" lvl="0" indent="-457200" hangingPunct="0">
              <a:buFont typeface="+mj-lt"/>
              <a:buAutoNum type="arabicPeriod"/>
            </a:pPr>
            <a:r>
              <a:rPr lang="en-US" dirty="0"/>
              <a:t>Catalogue Interoperability Protocol (CIP) Specification - Release B // CEOS/WGISS/ICS/CIP-B, Issue 2.4.75. - April 2005.</a:t>
            </a:r>
            <a:endParaRPr lang="ru-RU" dirty="0"/>
          </a:p>
          <a:p>
            <a:pPr marL="457200" lvl="0" indent="-457200" hangingPunct="0">
              <a:buFont typeface="+mj-lt"/>
              <a:buAutoNum type="arabicPeriod"/>
            </a:pPr>
            <a:r>
              <a:rPr lang="ru-RU" dirty="0"/>
              <a:t>Барахнин В.Б., Жижимов О.Л., </a:t>
            </a:r>
            <a:r>
              <a:rPr lang="ru-RU" dirty="0" err="1"/>
              <a:t>Куперштох</a:t>
            </a:r>
            <a:r>
              <a:rPr lang="ru-RU" dirty="0"/>
              <a:t> А.А., Скачков Д.М., Федотов А.М. Алгоритм извлечения из текстовых документов географических названий, отражающих содержание // Вестник НГУ. Сер.: Информационные технологии. - 2012. - Т.10. - № 1. - С.109-120. - ISSN 1818-7900.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ru-RU" dirty="0"/>
              <a:t>Барахнин В.Б., </a:t>
            </a:r>
            <a:r>
              <a:rPr lang="ru-RU" dirty="0" err="1"/>
              <a:t>Куперштох</a:t>
            </a:r>
            <a:r>
              <a:rPr lang="ru-RU" dirty="0"/>
              <a:t> А.А. Алгоритм координатного индексирования электронных научных документов // Труды международной конференции «Вычислительные и информационные технологии в науке, технике и образовании». Казахстан, Павлодар, 20-22 сентября 2006 г. Т. I.  C.228-232.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ru-RU" dirty="0"/>
              <a:t>Барахнин В.Б., Нехаева В.А. Технология создания тезауруса предметной области на основе предметного указателя энциклопедии // Вычислительные технологии.  2007. Т. 12.  Специальный выпуск 2.   С.3-9.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ru-RU" dirty="0"/>
              <a:t>Библиотека морфологического анализа </a:t>
            </a:r>
            <a:r>
              <a:rPr lang="ru-RU" dirty="0" err="1"/>
              <a:t>phpМorphy</a:t>
            </a:r>
            <a:r>
              <a:rPr lang="ru-RU" dirty="0"/>
              <a:t>. –  </a:t>
            </a:r>
            <a:r>
              <a:rPr lang="ru-RU" u="sng" dirty="0">
                <a:hlinkClick r:id="rId4"/>
              </a:rPr>
              <a:t>http://phpmorphy.sourceforge.net</a:t>
            </a:r>
            <a:endParaRPr lang="ru-RU" dirty="0"/>
          </a:p>
          <a:p>
            <a:pPr marL="457200" lvl="0" indent="-457200" hangingPunct="0">
              <a:buFont typeface="+mj-lt"/>
              <a:buAutoNum type="arabicPeriod"/>
            </a:pPr>
            <a:r>
              <a:rPr lang="ru-RU" dirty="0"/>
              <a:t>Жижимов О.Л., Мазов Н.А. Об использовании географических координат при поиске библиографической информации // Научные и технические библиотеки. - 2009. - № 1. - С.54-60. 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ru-RU" dirty="0"/>
              <a:t>Жижимов О.Л., Мазов Н.А. Проблемы географической привязки цифровых объектов в электронных библиотеках // XII Всероссийская научная конференция «Электронные библиотеки: перспективные методы и технологии, электронные коллекции» - RCDL’2010 (Казань, Россия, 13.10 - 17.10.2010): Труды конференции. - Казань: Казан. ун-т, 2010. - С.207-214. - ISBN 978-5-98180-838-8.</a:t>
            </a:r>
          </a:p>
          <a:p>
            <a:pPr marL="457200" lvl="0" indent="-457200" hangingPunct="0">
              <a:buFont typeface="+mj-lt"/>
              <a:buAutoNum type="arabicPeriod"/>
            </a:pPr>
            <a:r>
              <a:rPr lang="ru-RU" dirty="0"/>
              <a:t>Карты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u="sng" dirty="0">
                <a:hlinkClick r:id="rId5"/>
              </a:rPr>
              <a:t>http://maps.google.com/</a:t>
            </a:r>
            <a:endParaRPr lang="ru-RU" dirty="0"/>
          </a:p>
          <a:p>
            <a:pPr marL="457200" lvl="0" indent="-457200" hangingPunct="0">
              <a:buFont typeface="+mj-lt"/>
              <a:buAutoNum type="arabicPeriod"/>
            </a:pPr>
            <a:r>
              <a:rPr lang="ru-RU" dirty="0"/>
              <a:t>Скачков Д.М., Жижимов О.Л. Об интеграции географических метаданных  посредством ретроспективного тезауруса // Информатика и ее применения. – 2012. – № 3</a:t>
            </a:r>
            <a:r>
              <a:rPr lang="ru-RU" dirty="0" smtClean="0"/>
              <a:t>.</a:t>
            </a:r>
            <a:endParaRPr lang="ru-RU" dirty="0"/>
          </a:p>
          <a:p>
            <a:pPr marL="457200" lvl="0" indent="-457200" hangingPunct="0">
              <a:buFont typeface="+mj-lt"/>
              <a:buAutoNum type="arabicPeriod"/>
            </a:pPr>
            <a:r>
              <a:rPr lang="ru-RU" dirty="0"/>
              <a:t>Скачков Д.М., Жижимов О.Л. Об использовании ретроспективного геокодирования для географического поиска в электронных библиотеках // XIII Всероссийская научная конференция «Электронные библиотеки: перспективные методы и технологии, электронные коллекции»  - RCDL'2011 (Воронеж, Россия, 19.10  - 22.10.2011): Труды конференции.  - Воронеж: Издательско-полиграфический центр Воронежского государственного университета, 2011. - С.51-58. - ISBN 978-5-9273-1875-9.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Шокин Ю.И., Федотов А.М.,  Барахнин В.Б. Проблемы поиска информации. Новосибирск: Наука,  2010.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566936"/>
          </a:xfrm>
        </p:spPr>
        <p:txBody>
          <a:bodyPr>
            <a:noAutofit/>
          </a:bodyPr>
          <a:lstStyle/>
          <a:p>
            <a:pPr algn="ctr"/>
            <a:r>
              <a:rPr lang="ru-RU" sz="2700" dirty="0" smtClean="0"/>
              <a:t>Благодарю за внимание!</a:t>
            </a:r>
            <a:endParaRPr lang="ru-RU" sz="27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«Негеографические» информационные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Информационные системы общего назначения (или «негеографические» информационные системы) – ИС, изначально не ориентированные на обработку географических данных</a:t>
            </a:r>
            <a:r>
              <a:rPr lang="ru-RU" dirty="0" smtClean="0"/>
              <a:t>.</a:t>
            </a:r>
          </a:p>
          <a:p>
            <a:pPr lvl="1"/>
            <a:r>
              <a:rPr lang="ru-RU" dirty="0"/>
              <a:t>электронные каталоги</a:t>
            </a:r>
          </a:p>
          <a:p>
            <a:pPr lvl="1"/>
            <a:r>
              <a:rPr lang="ru-RU" dirty="0"/>
              <a:t>библиографические указатели</a:t>
            </a:r>
          </a:p>
          <a:p>
            <a:pPr lvl="1"/>
            <a:r>
              <a:rPr lang="ru-RU" dirty="0"/>
              <a:t>архивы цифровых объектов: изображений, аудио, видео и пр.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Развитие географических сервисов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6480" y="1054009"/>
            <a:ext cx="7467600" cy="4873752"/>
          </a:xfrm>
        </p:spPr>
        <p:txBody>
          <a:bodyPr/>
          <a:lstStyle/>
          <a:p>
            <a:r>
              <a:rPr lang="en-US" dirty="0" smtClean="0"/>
              <a:t>Google Maps: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4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6" y="1514657"/>
            <a:ext cx="56102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1022888" y="1514657"/>
            <a:ext cx="7704856" cy="4383001"/>
            <a:chOff x="1043608" y="2060848"/>
            <a:chExt cx="7704856" cy="438300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219120"/>
              <a:ext cx="5832648" cy="4224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 стрелкой 6"/>
            <p:cNvCxnSpPr/>
            <p:nvPr/>
          </p:nvCxnSpPr>
          <p:spPr>
            <a:xfrm flipH="1">
              <a:off x="3959932" y="2453146"/>
              <a:ext cx="3312368" cy="23402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6444208" y="2687172"/>
              <a:ext cx="828092" cy="20379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2843808" y="2523920"/>
              <a:ext cx="4428492" cy="7675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5220072" y="2570159"/>
              <a:ext cx="2052228" cy="1254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Скругленный прямоугольник 18"/>
            <p:cNvSpPr/>
            <p:nvPr/>
          </p:nvSpPr>
          <p:spPr>
            <a:xfrm>
              <a:off x="7272300" y="2060848"/>
              <a:ext cx="1476164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Контент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864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Не только фото и видео…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 только медиа контент может быть привязан к  областям земной </a:t>
            </a:r>
            <a:r>
              <a:rPr lang="ru-RU" dirty="0" smtClean="0"/>
              <a:t>поверхности</a:t>
            </a:r>
          </a:p>
          <a:p>
            <a:r>
              <a:rPr lang="ru-RU" dirty="0" smtClean="0"/>
              <a:t>Географическая </a:t>
            </a:r>
            <a:r>
              <a:rPr lang="ru-RU" dirty="0"/>
              <a:t>привязка – логическая связь цифрового объекта с некоторой областью земной поверхности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Географическая </a:t>
            </a:r>
            <a:r>
              <a:rPr lang="ru-RU" dirty="0" smtClean="0"/>
              <a:t>привязка информации в существующих информационных системах позволит существенно повысить функциональность поисковых и </a:t>
            </a:r>
            <a:r>
              <a:rPr lang="ru-RU" dirty="0" err="1" smtClean="0"/>
              <a:t>визуализационных</a:t>
            </a:r>
            <a:r>
              <a:rPr lang="ru-RU" dirty="0" smtClean="0"/>
              <a:t> сервисов:</a:t>
            </a:r>
          </a:p>
          <a:p>
            <a:pPr lvl="1"/>
            <a:r>
              <a:rPr lang="ru-RU" dirty="0" smtClean="0"/>
              <a:t>Поиск записей, относящихся к некоторой области на поверхности Земли</a:t>
            </a:r>
          </a:p>
          <a:p>
            <a:pPr lvl="1"/>
            <a:r>
              <a:rPr lang="ru-RU" dirty="0" smtClean="0"/>
              <a:t>Отображение на карте записей из ИС</a:t>
            </a:r>
          </a:p>
          <a:p>
            <a:r>
              <a:rPr lang="ru-RU" dirty="0" smtClean="0"/>
              <a:t>В существующих информационных системах общего назначения отсутствует такая функциональность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3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каких систем может быть интересна географическая привязка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300" dirty="0"/>
              <a:t>Библиографическая информация: </a:t>
            </a:r>
          </a:p>
          <a:p>
            <a:pPr lvl="1"/>
            <a:r>
              <a:rPr lang="ru-RU" sz="2000" dirty="0"/>
              <a:t>электронные каталоги</a:t>
            </a:r>
          </a:p>
          <a:p>
            <a:pPr lvl="1"/>
            <a:r>
              <a:rPr lang="ru-RU" sz="2000" dirty="0"/>
              <a:t>библиографические указатели</a:t>
            </a:r>
          </a:p>
          <a:p>
            <a:pPr lvl="1"/>
            <a:r>
              <a:rPr lang="ru-RU" sz="2000" dirty="0"/>
              <a:t>базы данных по научно-технической информации</a:t>
            </a:r>
          </a:p>
          <a:p>
            <a:r>
              <a:rPr lang="ru-RU" sz="2300" dirty="0"/>
              <a:t>Базы метаданных:</a:t>
            </a:r>
          </a:p>
          <a:p>
            <a:pPr lvl="1"/>
            <a:r>
              <a:rPr lang="ru-RU" sz="2000" dirty="0"/>
              <a:t>полнотекстовые базы данных</a:t>
            </a:r>
          </a:p>
          <a:p>
            <a:pPr lvl="1"/>
            <a:r>
              <a:rPr lang="ru-RU" sz="2000" dirty="0"/>
              <a:t>коллекции традиционных музеев и архивов</a:t>
            </a:r>
          </a:p>
          <a:p>
            <a:pPr lvl="1"/>
            <a:r>
              <a:rPr lang="ru-RU" sz="2000" dirty="0"/>
              <a:t>архивы цифровых объектов: изображений, аудио, видео и пр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300" dirty="0"/>
              <a:t>Возможно, другие «негеографические» ИС, нуждающиеся в дополнительных возможностях поиска.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Пример</a:t>
            </a:r>
            <a:r>
              <a:rPr lang="en-US" dirty="0" smtClean="0"/>
              <a:t> </a:t>
            </a:r>
            <a:r>
              <a:rPr lang="ru-RU" dirty="0" smtClean="0"/>
              <a:t>поиска в системе без привязки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r>
              <a:rPr lang="ru-RU" dirty="0" smtClean="0"/>
              <a:t>Как искать статьи, содержащие упоминания населенных пунктов Новосибирской области?</a:t>
            </a:r>
          </a:p>
          <a:p>
            <a:pPr lvl="1"/>
            <a:r>
              <a:rPr lang="ru-RU" dirty="0" smtClean="0"/>
              <a:t>Поиск по словосочетанию «Новосибирская область» выдаст неполный список, т.к. статья необязательно содержит упоминание Новосибирской области.</a:t>
            </a:r>
          </a:p>
          <a:p>
            <a:pPr lvl="1"/>
            <a:r>
              <a:rPr lang="ru-RU" dirty="0" smtClean="0"/>
              <a:t>Мы должны составить список всех населенных пунктов Новосибирской области</a:t>
            </a:r>
          </a:p>
          <a:p>
            <a:pPr lvl="1"/>
            <a:r>
              <a:rPr lang="ru-RU" dirty="0" smtClean="0"/>
              <a:t>Мы должны не забыть, что некоторые населенные пункты изменили свое название</a:t>
            </a:r>
          </a:p>
          <a:p>
            <a:pPr lvl="1"/>
            <a:r>
              <a:rPr lang="ru-RU" dirty="0" smtClean="0"/>
              <a:t>Мы должны не забыть, что некоторые населенные пункты были сняты с учета (исчезли)</a:t>
            </a:r>
          </a:p>
          <a:p>
            <a:pPr lvl="1"/>
            <a:r>
              <a:rPr lang="ru-RU" dirty="0" smtClean="0"/>
              <a:t>Мы должны не забыть, что у некоторых населенных пунктов есть несколько вариантов названия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7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Как должна выглядеть привязка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Географическая привязка – логическая связь цифрового объекта с некоторой областью земной поверхности.</a:t>
            </a:r>
          </a:p>
          <a:p>
            <a:r>
              <a:rPr lang="ru-RU" dirty="0" smtClean="0"/>
              <a:t>Область может быть описана:</a:t>
            </a:r>
          </a:p>
          <a:p>
            <a:pPr lvl="1"/>
            <a:r>
              <a:rPr lang="ru-RU" dirty="0" smtClean="0"/>
              <a:t>Геометрическим объектом (точка, окружность, полигон) с определенными географическими координатами.</a:t>
            </a:r>
          </a:p>
          <a:p>
            <a:pPr lvl="1"/>
            <a:r>
              <a:rPr lang="ru-RU" dirty="0" smtClean="0"/>
              <a:t>Названием географического объекта. Название должно быть получено из тезауруса географических наименований (из которого и можно получить координаты).</a:t>
            </a:r>
          </a:p>
          <a:p>
            <a:r>
              <a:rPr lang="ru-RU" dirty="0" smtClean="0"/>
              <a:t>Описание области помещается в метаданные объекта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0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Информационно-поисковый тезаурус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Информационно-поисковый </a:t>
            </a:r>
            <a:r>
              <a:rPr lang="ru-RU" b="1" dirty="0"/>
              <a:t>тезаурус</a:t>
            </a:r>
            <a:r>
              <a:rPr lang="ru-RU" dirty="0"/>
              <a:t> – контролируемый словарь терминов на естественном языке, явно указывающий отношения между терминами и предназначенный для информационного поиска.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7509A9-8352-460D-82BB-0D72C68385E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2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1712</TotalTime>
  <Words>1734</Words>
  <Application>Microsoft Office PowerPoint</Application>
  <PresentationFormat>Экран (4:3)</PresentationFormat>
  <Paragraphs>197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Географический поиск в информационных системах с использованием ретроспективного тезауруса</vt:lpstr>
      <vt:lpstr>План доклада</vt:lpstr>
      <vt:lpstr>«Негеографические» информационные системы</vt:lpstr>
      <vt:lpstr>Развитие географических сервисов</vt:lpstr>
      <vt:lpstr>Не только фото и видео…</vt:lpstr>
      <vt:lpstr>Для каких систем может быть интересна географическая привязка</vt:lpstr>
      <vt:lpstr>Пример поиска в системе без привязки</vt:lpstr>
      <vt:lpstr>Как должна выглядеть привязка</vt:lpstr>
      <vt:lpstr>Информационно-поисковый тезаурус</vt:lpstr>
      <vt:lpstr>Два варианта привязки</vt:lpstr>
      <vt:lpstr>Почему не первый вариант</vt:lpstr>
      <vt:lpstr>Привязка посредством тезауруса</vt:lpstr>
      <vt:lpstr>Проблемы при привязке к тезаурусу</vt:lpstr>
      <vt:lpstr>Нужен свой тезаурус…</vt:lpstr>
      <vt:lpstr>Геокодирование</vt:lpstr>
      <vt:lpstr>Как организовать ретроспективное геокодирование</vt:lpstr>
      <vt:lpstr>Пример документов</vt:lpstr>
      <vt:lpstr>Доступ к тезаурусу</vt:lpstr>
      <vt:lpstr>На низком уровне</vt:lpstr>
      <vt:lpstr>Пример поисковых запросов</vt:lpstr>
      <vt:lpstr>Индексация данных в существующих системах</vt:lpstr>
      <vt:lpstr>Пробный поиск</vt:lpstr>
      <vt:lpstr>Параметры</vt:lpstr>
      <vt:lpstr>Результаты поиска (1)</vt:lpstr>
      <vt:lpstr>Результаты поиска (2)</vt:lpstr>
      <vt:lpstr>Заключение</vt:lpstr>
      <vt:lpstr>Список литературы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</dc:creator>
  <cp:lastModifiedBy>Скачков Данил Михайлович</cp:lastModifiedBy>
  <cp:revision>147</cp:revision>
  <dcterms:created xsi:type="dcterms:W3CDTF">2011-10-09T10:43:48Z</dcterms:created>
  <dcterms:modified xsi:type="dcterms:W3CDTF">2012-10-17T05:49:11Z</dcterms:modified>
</cp:coreProperties>
</file>