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4" r:id="rId3"/>
    <p:sldId id="278" r:id="rId4"/>
    <p:sldId id="258" r:id="rId5"/>
    <p:sldId id="279" r:id="rId6"/>
    <p:sldId id="280" r:id="rId7"/>
    <p:sldId id="259" r:id="rId8"/>
    <p:sldId id="273" r:id="rId9"/>
    <p:sldId id="262" r:id="rId10"/>
    <p:sldId id="263" r:id="rId11"/>
    <p:sldId id="260" r:id="rId12"/>
    <p:sldId id="281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57" r:id="rId21"/>
    <p:sldId id="274" r:id="rId22"/>
    <p:sldId id="275" r:id="rId23"/>
    <p:sldId id="276" r:id="rId24"/>
    <p:sldId id="283" r:id="rId25"/>
    <p:sldId id="277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74" d="100"/>
          <a:sy n="74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345DD-748E-423F-89DE-1E2F2B8DC5CE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052F8-D806-4D8D-B93B-6BC23FF032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52F8-D806-4D8D-B93B-6BC23FF032A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52F8-D806-4D8D-B93B-6BC23FF032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936-2B46-469C-A25D-132B8611E0C2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978A-BD00-4099-9A42-BE3CE9F65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936-2B46-469C-A25D-132B8611E0C2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978A-BD00-4099-9A42-BE3CE9F65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936-2B46-469C-A25D-132B8611E0C2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978A-BD00-4099-9A42-BE3CE9F65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936-2B46-469C-A25D-132B8611E0C2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978A-BD00-4099-9A42-BE3CE9F65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936-2B46-469C-A25D-132B8611E0C2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978A-BD00-4099-9A42-BE3CE9F65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936-2B46-469C-A25D-132B8611E0C2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978A-BD00-4099-9A42-BE3CE9F65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936-2B46-469C-A25D-132B8611E0C2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978A-BD00-4099-9A42-BE3CE9F65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936-2B46-469C-A25D-132B8611E0C2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978A-BD00-4099-9A42-BE3CE9F65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936-2B46-469C-A25D-132B8611E0C2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978A-BD00-4099-9A42-BE3CE9F65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936-2B46-469C-A25D-132B8611E0C2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978A-BD00-4099-9A42-BE3CE9F65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0936-2B46-469C-A25D-132B8611E0C2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978A-BD00-4099-9A42-BE3CE9F65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F0936-2B46-469C-A25D-132B8611E0C2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978A-BD00-4099-9A42-BE3CE9F65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kovaNatAlex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hangingPunct="0"/>
            <a:r>
              <a:rPr lang="ru-RU" b="1" dirty="0" smtClean="0"/>
              <a:t>Электронная коллекция биографических фактов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Маркова</a:t>
            </a:r>
            <a:r>
              <a:rPr lang="en-US" dirty="0" smtClean="0"/>
              <a:t> </a:t>
            </a:r>
            <a:r>
              <a:rPr lang="ru-RU" dirty="0" smtClean="0"/>
              <a:t>Наталья Александровна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Институт проблем Информатики РАН,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Москва</a:t>
            </a:r>
          </a:p>
          <a:p>
            <a:r>
              <a:rPr lang="en-US" dirty="0" smtClean="0">
                <a:hlinkClick r:id="rId2"/>
              </a:rPr>
              <a:t>MarkovaNatAlex@gmail.com</a:t>
            </a:r>
            <a:r>
              <a:rPr lang="en-US" dirty="0" smtClean="0"/>
              <a:t> </a:t>
            </a:r>
            <a:endParaRPr lang="ru-RU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740352" cy="98072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Факты из «Исповедных ведомостей»</a:t>
            </a:r>
            <a:endParaRPr lang="en-US" sz="3600" b="1" dirty="0"/>
          </a:p>
        </p:txBody>
      </p:sp>
      <p:sp>
        <p:nvSpPr>
          <p:cNvPr id="3" name="TextBox 3"/>
          <p:cNvSpPr txBox="1"/>
          <p:nvPr/>
        </p:nvSpPr>
        <p:spPr>
          <a:xfrm>
            <a:off x="3851920" y="1914996"/>
            <a:ext cx="151216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Лицо </a:t>
            </a:r>
            <a:r>
              <a:rPr lang="en-US" dirty="0" smtClean="0"/>
              <a:t>&lt;</a:t>
            </a:r>
            <a:r>
              <a:rPr lang="ru-RU" dirty="0" smtClean="0"/>
              <a:t>Имя</a:t>
            </a:r>
            <a:r>
              <a:rPr lang="en-US" dirty="0" smtClean="0"/>
              <a:t>&gt;</a:t>
            </a:r>
            <a:endParaRPr lang="ru-RU" dirty="0"/>
          </a:p>
        </p:txBody>
      </p:sp>
      <p:sp>
        <p:nvSpPr>
          <p:cNvPr id="4" name="Oval 4"/>
          <p:cNvSpPr/>
          <p:nvPr/>
        </p:nvSpPr>
        <p:spPr>
          <a:xfrm>
            <a:off x="4283968" y="1266924"/>
            <a:ext cx="108012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Возраст</a:t>
            </a:r>
            <a:endParaRPr lang="ru-RU" dirty="0"/>
          </a:p>
        </p:txBody>
      </p:sp>
      <p:sp>
        <p:nvSpPr>
          <p:cNvPr id="5" name="TextBox 5"/>
          <p:cNvSpPr txBox="1"/>
          <p:nvPr/>
        </p:nvSpPr>
        <p:spPr>
          <a:xfrm>
            <a:off x="6444208" y="2779092"/>
            <a:ext cx="15121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Соц.объект </a:t>
            </a:r>
            <a:r>
              <a:rPr lang="en-US" dirty="0" smtClean="0"/>
              <a:t>&lt;</a:t>
            </a:r>
            <a:r>
              <a:rPr lang="ru-RU" dirty="0" smtClean="0"/>
              <a:t>Имя</a:t>
            </a:r>
            <a:r>
              <a:rPr lang="en-US" dirty="0" smtClean="0"/>
              <a:t>&gt;</a:t>
            </a:r>
            <a:endParaRPr lang="ru-RU" dirty="0"/>
          </a:p>
        </p:txBody>
      </p:sp>
      <p:cxnSp>
        <p:nvCxnSpPr>
          <p:cNvPr id="6" name="Shape 11"/>
          <p:cNvCxnSpPr>
            <a:stCxn id="3" idx="1"/>
            <a:endCxn id="3" idx="2"/>
          </p:cNvCxnSpPr>
          <p:nvPr/>
        </p:nvCxnSpPr>
        <p:spPr>
          <a:xfrm rot="10800000" flipH="1" flipV="1">
            <a:off x="3851920" y="2099662"/>
            <a:ext cx="756084" cy="184666"/>
          </a:xfrm>
          <a:prstGeom prst="curvedConnector4">
            <a:avLst>
              <a:gd name="adj1" fmla="val -30235"/>
              <a:gd name="adj2" fmla="val 223791"/>
            </a:avLst>
          </a:prstGeom>
          <a:ln>
            <a:headEnd type="stealth"/>
            <a:tailEnd type="stealt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hape 14"/>
          <p:cNvCxnSpPr>
            <a:stCxn id="3" idx="3"/>
            <a:endCxn id="5" idx="1"/>
          </p:cNvCxnSpPr>
          <p:nvPr/>
        </p:nvCxnSpPr>
        <p:spPr>
          <a:xfrm>
            <a:off x="5364088" y="2099662"/>
            <a:ext cx="1080120" cy="1002596"/>
          </a:xfrm>
          <a:prstGeom prst="curvedConnector3">
            <a:avLst>
              <a:gd name="adj1" fmla="val 50000"/>
            </a:avLst>
          </a:prstGeom>
          <a:ln>
            <a:headEnd type="stealth"/>
            <a:tailEnd type="stealt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19"/>
          <p:cNvSpPr txBox="1"/>
          <p:nvPr/>
        </p:nvSpPr>
        <p:spPr>
          <a:xfrm>
            <a:off x="2987824" y="3211140"/>
            <a:ext cx="151216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Документ -Исповедная ведомость</a:t>
            </a:r>
          </a:p>
          <a:p>
            <a:pPr algn="ctr"/>
            <a:r>
              <a:rPr lang="en-US" dirty="0" smtClean="0"/>
              <a:t>&lt;</a:t>
            </a:r>
            <a:r>
              <a:rPr lang="ru-RU" dirty="0" smtClean="0"/>
              <a:t>Шифр</a:t>
            </a:r>
            <a:r>
              <a:rPr lang="en-US" dirty="0" smtClean="0"/>
              <a:t>&gt;</a:t>
            </a:r>
            <a:endParaRPr lang="ru-RU" dirty="0"/>
          </a:p>
        </p:txBody>
      </p:sp>
      <p:sp>
        <p:nvSpPr>
          <p:cNvPr id="9" name="Oval 20"/>
          <p:cNvSpPr/>
          <p:nvPr/>
        </p:nvSpPr>
        <p:spPr>
          <a:xfrm>
            <a:off x="1835696" y="3643188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10" name="TextBox 21"/>
          <p:cNvSpPr txBox="1"/>
          <p:nvPr/>
        </p:nvSpPr>
        <p:spPr>
          <a:xfrm>
            <a:off x="4932040" y="5214590"/>
            <a:ext cx="151216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Организация - Церковь </a:t>
            </a:r>
            <a:r>
              <a:rPr lang="en-US" dirty="0" smtClean="0"/>
              <a:t>&lt;</a:t>
            </a:r>
            <a:r>
              <a:rPr lang="ru-RU" dirty="0" smtClean="0"/>
              <a:t>Имя</a:t>
            </a:r>
            <a:r>
              <a:rPr lang="en-US" dirty="0" smtClean="0"/>
              <a:t>&gt;</a:t>
            </a:r>
            <a:endParaRPr lang="ru-RU" dirty="0"/>
          </a:p>
        </p:txBody>
      </p:sp>
      <p:cxnSp>
        <p:nvCxnSpPr>
          <p:cNvPr id="11" name="Shape 14"/>
          <p:cNvCxnSpPr>
            <a:stCxn id="8" idx="2"/>
            <a:endCxn id="10" idx="0"/>
          </p:cNvCxnSpPr>
          <p:nvPr/>
        </p:nvCxnSpPr>
        <p:spPr>
          <a:xfrm rot="16200000" flipH="1">
            <a:off x="4314456" y="3840921"/>
            <a:ext cx="803121" cy="1944216"/>
          </a:xfrm>
          <a:prstGeom prst="curvedConnector3">
            <a:avLst>
              <a:gd name="adj1" fmla="val 50000"/>
            </a:avLst>
          </a:prstGeom>
          <a:ln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25"/>
          <p:cNvCxnSpPr>
            <a:stCxn id="8" idx="1"/>
            <a:endCxn id="9" idx="6"/>
          </p:cNvCxnSpPr>
          <p:nvPr/>
        </p:nvCxnSpPr>
        <p:spPr>
          <a:xfrm flipH="1">
            <a:off x="2555776" y="3811305"/>
            <a:ext cx="432048" cy="11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27"/>
          <p:cNvCxnSpPr>
            <a:stCxn id="3" idx="0"/>
            <a:endCxn id="4" idx="4"/>
          </p:cNvCxnSpPr>
          <p:nvPr/>
        </p:nvCxnSpPr>
        <p:spPr>
          <a:xfrm flipV="1">
            <a:off x="4608004" y="1626964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Box 29"/>
          <p:cNvSpPr txBox="1"/>
          <p:nvPr/>
        </p:nvSpPr>
        <p:spPr>
          <a:xfrm>
            <a:off x="899592" y="5430614"/>
            <a:ext cx="151216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Место</a:t>
            </a:r>
            <a:r>
              <a:rPr lang="en-US" dirty="0" smtClean="0"/>
              <a:t>-</a:t>
            </a:r>
            <a:r>
              <a:rPr lang="ru-RU" dirty="0" smtClean="0"/>
              <a:t>Приход </a:t>
            </a:r>
            <a:r>
              <a:rPr lang="en-US" dirty="0" smtClean="0"/>
              <a:t>&lt;</a:t>
            </a:r>
            <a:r>
              <a:rPr lang="ru-RU" dirty="0" smtClean="0"/>
              <a:t>Имя</a:t>
            </a:r>
            <a:r>
              <a:rPr lang="en-US" dirty="0" smtClean="0"/>
              <a:t>&gt;</a:t>
            </a:r>
            <a:endParaRPr lang="ru-RU" dirty="0"/>
          </a:p>
        </p:txBody>
      </p:sp>
      <p:cxnSp>
        <p:nvCxnSpPr>
          <p:cNvPr id="15" name="Shape 14"/>
          <p:cNvCxnSpPr>
            <a:stCxn id="10" idx="1"/>
            <a:endCxn id="14" idx="3"/>
          </p:cNvCxnSpPr>
          <p:nvPr/>
        </p:nvCxnSpPr>
        <p:spPr>
          <a:xfrm rot="10800000" flipV="1">
            <a:off x="2411760" y="5676255"/>
            <a:ext cx="2520280" cy="216024"/>
          </a:xfrm>
          <a:prstGeom prst="curvedConnector3">
            <a:avLst>
              <a:gd name="adj1" fmla="val 50000"/>
            </a:avLst>
          </a:prstGeom>
          <a:ln>
            <a:headEnd type="none"/>
            <a:tailEnd type="stealt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Box 32"/>
          <p:cNvSpPr txBox="1"/>
          <p:nvPr/>
        </p:nvSpPr>
        <p:spPr>
          <a:xfrm>
            <a:off x="3059832" y="249106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&lt;</a:t>
            </a:r>
            <a:r>
              <a:rPr lang="ru-RU" sz="1400" dirty="0" smtClean="0"/>
              <a:t>Родственная связь</a:t>
            </a:r>
            <a:r>
              <a:rPr lang="en-US" sz="1400" dirty="0" smtClean="0"/>
              <a:t>&gt;</a:t>
            </a:r>
            <a:endParaRPr lang="ru-RU" sz="1400" dirty="0"/>
          </a:p>
        </p:txBody>
      </p:sp>
      <p:sp>
        <p:nvSpPr>
          <p:cNvPr id="17" name="TextBox 33"/>
          <p:cNvSpPr txBox="1"/>
          <p:nvPr/>
        </p:nvSpPr>
        <p:spPr>
          <a:xfrm>
            <a:off x="5868144" y="2203028"/>
            <a:ext cx="18002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&lt;</a:t>
            </a:r>
            <a:r>
              <a:rPr lang="ru-RU" sz="1400" dirty="0" smtClean="0"/>
              <a:t>Социальная связь</a:t>
            </a:r>
            <a:r>
              <a:rPr lang="en-US" sz="1400" dirty="0" smtClean="0"/>
              <a:t>&gt;</a:t>
            </a:r>
            <a:endParaRPr lang="ru-RU" sz="1400" dirty="0"/>
          </a:p>
        </p:txBody>
      </p:sp>
      <p:sp>
        <p:nvSpPr>
          <p:cNvPr id="18" name="TextBox 34"/>
          <p:cNvSpPr txBox="1"/>
          <p:nvPr/>
        </p:nvSpPr>
        <p:spPr>
          <a:xfrm>
            <a:off x="2555776" y="550262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&lt;</a:t>
            </a:r>
            <a:r>
              <a:rPr lang="ru-RU" sz="1400" dirty="0" smtClean="0"/>
              <a:t>Местоположение</a:t>
            </a:r>
            <a:r>
              <a:rPr lang="en-US" sz="1400" dirty="0" smtClean="0"/>
              <a:t>&gt;</a:t>
            </a:r>
            <a:endParaRPr lang="ru-RU" sz="1400" dirty="0"/>
          </a:p>
        </p:txBody>
      </p:sp>
      <p:cxnSp>
        <p:nvCxnSpPr>
          <p:cNvPr id="19" name="Shape 14"/>
          <p:cNvCxnSpPr>
            <a:stCxn id="8" idx="2"/>
            <a:endCxn id="14" idx="0"/>
          </p:cNvCxnSpPr>
          <p:nvPr/>
        </p:nvCxnSpPr>
        <p:spPr>
          <a:xfrm rot="5400000">
            <a:off x="2190220" y="3876925"/>
            <a:ext cx="1019145" cy="2088232"/>
          </a:xfrm>
          <a:prstGeom prst="curvedConnector3">
            <a:avLst>
              <a:gd name="adj1" fmla="val 50000"/>
            </a:avLst>
          </a:prstGeom>
          <a:ln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4"/>
          <p:cNvCxnSpPr>
            <a:stCxn id="8" idx="2"/>
            <a:endCxn id="18" idx="0"/>
          </p:cNvCxnSpPr>
          <p:nvPr/>
        </p:nvCxnSpPr>
        <p:spPr>
          <a:xfrm rot="5400000">
            <a:off x="3090320" y="4849033"/>
            <a:ext cx="1091153" cy="216024"/>
          </a:xfrm>
          <a:prstGeom prst="curvedConnector3">
            <a:avLst>
              <a:gd name="adj1" fmla="val 50000"/>
            </a:avLst>
          </a:prstGeom>
          <a:ln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66"/>
          <p:cNvCxnSpPr>
            <a:stCxn id="8" idx="0"/>
            <a:endCxn id="16" idx="2"/>
          </p:cNvCxnSpPr>
          <p:nvPr/>
        </p:nvCxnSpPr>
        <p:spPr>
          <a:xfrm rot="5400000" flipH="1" flipV="1">
            <a:off x="3735779" y="2806967"/>
            <a:ext cx="412303" cy="39604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68"/>
          <p:cNvCxnSpPr>
            <a:stCxn id="8" idx="0"/>
            <a:endCxn id="3" idx="2"/>
          </p:cNvCxnSpPr>
          <p:nvPr/>
        </p:nvCxnSpPr>
        <p:spPr>
          <a:xfrm rot="5400000" flipH="1" flipV="1">
            <a:off x="3712550" y="2315686"/>
            <a:ext cx="926812" cy="86409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hape 71"/>
          <p:cNvCxnSpPr>
            <a:stCxn id="8" idx="3"/>
            <a:endCxn id="5" idx="2"/>
          </p:cNvCxnSpPr>
          <p:nvPr/>
        </p:nvCxnSpPr>
        <p:spPr>
          <a:xfrm flipV="1">
            <a:off x="4499992" y="3425423"/>
            <a:ext cx="2700300" cy="38588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73"/>
          <p:cNvCxnSpPr>
            <a:stCxn id="8" idx="3"/>
            <a:endCxn id="17" idx="1"/>
          </p:cNvCxnSpPr>
          <p:nvPr/>
        </p:nvCxnSpPr>
        <p:spPr>
          <a:xfrm flipV="1">
            <a:off x="4499992" y="2356917"/>
            <a:ext cx="1368152" cy="14543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87"/>
          <p:cNvSpPr/>
          <p:nvPr/>
        </p:nvSpPr>
        <p:spPr>
          <a:xfrm>
            <a:off x="5436096" y="1266924"/>
            <a:ext cx="108012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Пол</a:t>
            </a:r>
            <a:endParaRPr lang="ru-RU" dirty="0"/>
          </a:p>
        </p:txBody>
      </p:sp>
      <p:cxnSp>
        <p:nvCxnSpPr>
          <p:cNvPr id="26" name="Straight Arrow Connector 88"/>
          <p:cNvCxnSpPr>
            <a:stCxn id="3" idx="0"/>
            <a:endCxn id="25" idx="4"/>
          </p:cNvCxnSpPr>
          <p:nvPr/>
        </p:nvCxnSpPr>
        <p:spPr>
          <a:xfrm flipV="1">
            <a:off x="4608004" y="1554956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Box 94"/>
          <p:cNvSpPr txBox="1"/>
          <p:nvPr/>
        </p:nvSpPr>
        <p:spPr>
          <a:xfrm>
            <a:off x="899592" y="1122908"/>
            <a:ext cx="115212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Место</a:t>
            </a:r>
            <a:br>
              <a:rPr lang="ru-RU" dirty="0" smtClean="0"/>
            </a:br>
            <a:r>
              <a:rPr lang="ru-RU" dirty="0" smtClean="0"/>
              <a:t>–Дом </a:t>
            </a:r>
            <a:r>
              <a:rPr lang="en-US" dirty="0" smtClean="0"/>
              <a:t>&lt;</a:t>
            </a:r>
            <a:r>
              <a:rPr lang="ru-RU" dirty="0" smtClean="0"/>
              <a:t>Номер</a:t>
            </a:r>
            <a:r>
              <a:rPr lang="en-US" dirty="0" smtClean="0"/>
              <a:t>&gt;</a:t>
            </a:r>
            <a:endParaRPr lang="ru-RU" dirty="0"/>
          </a:p>
        </p:txBody>
      </p:sp>
      <p:cxnSp>
        <p:nvCxnSpPr>
          <p:cNvPr id="28" name="Shape 14"/>
          <p:cNvCxnSpPr>
            <a:stCxn id="27" idx="3"/>
            <a:endCxn id="3" idx="1"/>
          </p:cNvCxnSpPr>
          <p:nvPr/>
        </p:nvCxnSpPr>
        <p:spPr>
          <a:xfrm>
            <a:off x="2051720" y="1584573"/>
            <a:ext cx="1800200" cy="515089"/>
          </a:xfrm>
          <a:prstGeom prst="curvedConnector3">
            <a:avLst>
              <a:gd name="adj1" fmla="val 50000"/>
            </a:avLst>
          </a:prstGeom>
          <a:ln>
            <a:headEnd type="none"/>
            <a:tailEnd type="stealt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TextBox 96"/>
          <p:cNvSpPr txBox="1"/>
          <p:nvPr/>
        </p:nvSpPr>
        <p:spPr>
          <a:xfrm>
            <a:off x="1979712" y="168619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&lt;</a:t>
            </a:r>
            <a:r>
              <a:rPr lang="ru-RU" sz="1400" dirty="0" smtClean="0"/>
              <a:t>Местоположение</a:t>
            </a:r>
            <a:r>
              <a:rPr lang="en-US" sz="1400" dirty="0" smtClean="0"/>
              <a:t>&gt;</a:t>
            </a:r>
            <a:endParaRPr lang="ru-RU" sz="1400" dirty="0"/>
          </a:p>
        </p:txBody>
      </p:sp>
      <p:cxnSp>
        <p:nvCxnSpPr>
          <p:cNvPr id="30" name="Curved Connector 66"/>
          <p:cNvCxnSpPr>
            <a:stCxn id="8" idx="0"/>
            <a:endCxn id="29" idx="2"/>
          </p:cNvCxnSpPr>
          <p:nvPr/>
        </p:nvCxnSpPr>
        <p:spPr>
          <a:xfrm rot="16200000" flipV="1">
            <a:off x="2739282" y="2206514"/>
            <a:ext cx="1217165" cy="7920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66"/>
          <p:cNvCxnSpPr>
            <a:stCxn id="8" idx="0"/>
            <a:endCxn id="27" idx="2"/>
          </p:cNvCxnSpPr>
          <p:nvPr/>
        </p:nvCxnSpPr>
        <p:spPr>
          <a:xfrm rot="16200000" flipV="1">
            <a:off x="2027331" y="1494563"/>
            <a:ext cx="1164902" cy="22682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14"/>
          <p:cNvCxnSpPr>
            <a:stCxn id="27" idx="2"/>
            <a:endCxn id="14" idx="0"/>
          </p:cNvCxnSpPr>
          <p:nvPr/>
        </p:nvCxnSpPr>
        <p:spPr>
          <a:xfrm rot="16200000" flipH="1">
            <a:off x="-126522" y="3648416"/>
            <a:ext cx="3384376" cy="180020"/>
          </a:xfrm>
          <a:prstGeom prst="curvedConnector3">
            <a:avLst>
              <a:gd name="adj1" fmla="val 50000"/>
            </a:avLst>
          </a:prstGeom>
          <a:ln>
            <a:headEnd type="none"/>
            <a:tailEnd type="stealt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hape 14"/>
          <p:cNvCxnSpPr>
            <a:stCxn id="8" idx="2"/>
            <a:endCxn id="37" idx="3"/>
          </p:cNvCxnSpPr>
          <p:nvPr/>
        </p:nvCxnSpPr>
        <p:spPr>
          <a:xfrm rot="5400000" flipH="1">
            <a:off x="2548227" y="3215788"/>
            <a:ext cx="267126" cy="2124236"/>
          </a:xfrm>
          <a:prstGeom prst="curvedConnector4">
            <a:avLst>
              <a:gd name="adj1" fmla="val -85578"/>
              <a:gd name="adj2" fmla="val 67797"/>
            </a:avLst>
          </a:prstGeom>
          <a:ln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7"/>
          <p:cNvSpPr txBox="1"/>
          <p:nvPr/>
        </p:nvSpPr>
        <p:spPr>
          <a:xfrm>
            <a:off x="7092280" y="4566518"/>
            <a:ext cx="9361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Место </a:t>
            </a:r>
            <a:r>
              <a:rPr lang="en-US" dirty="0" smtClean="0"/>
              <a:t>&lt;</a:t>
            </a:r>
            <a:r>
              <a:rPr lang="ru-RU" dirty="0" smtClean="0"/>
              <a:t>Имя</a:t>
            </a:r>
            <a:r>
              <a:rPr lang="en-US" dirty="0" smtClean="0"/>
              <a:t>&gt;</a:t>
            </a:r>
            <a:endParaRPr lang="ru-RU" dirty="0"/>
          </a:p>
        </p:txBody>
      </p:sp>
      <p:cxnSp>
        <p:nvCxnSpPr>
          <p:cNvPr id="35" name="Shape 14"/>
          <p:cNvCxnSpPr>
            <a:stCxn id="10" idx="3"/>
            <a:endCxn id="34" idx="2"/>
          </p:cNvCxnSpPr>
          <p:nvPr/>
        </p:nvCxnSpPr>
        <p:spPr>
          <a:xfrm flipV="1">
            <a:off x="6444208" y="5212849"/>
            <a:ext cx="1116124" cy="463406"/>
          </a:xfrm>
          <a:prstGeom prst="curvedConnector2">
            <a:avLst/>
          </a:prstGeom>
          <a:ln>
            <a:headEnd type="none"/>
            <a:tailEnd type="stealt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TextBox 40"/>
          <p:cNvSpPr txBox="1"/>
          <p:nvPr/>
        </p:nvSpPr>
        <p:spPr>
          <a:xfrm>
            <a:off x="6732240" y="550262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&lt;</a:t>
            </a:r>
            <a:r>
              <a:rPr lang="ru-RU" sz="1400" dirty="0" smtClean="0"/>
              <a:t>Местоположение</a:t>
            </a:r>
            <a:r>
              <a:rPr lang="en-US" sz="1400" dirty="0" smtClean="0"/>
              <a:t>&gt;</a:t>
            </a:r>
            <a:endParaRPr lang="ru-RU" sz="1400" dirty="0"/>
          </a:p>
        </p:txBody>
      </p:sp>
      <p:sp>
        <p:nvSpPr>
          <p:cNvPr id="37" name="TextBox 43"/>
          <p:cNvSpPr txBox="1"/>
          <p:nvPr/>
        </p:nvSpPr>
        <p:spPr>
          <a:xfrm>
            <a:off x="683568" y="399045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&lt;</a:t>
            </a:r>
            <a:r>
              <a:rPr lang="ru-RU" sz="1400" dirty="0" smtClean="0"/>
              <a:t>Входит</a:t>
            </a:r>
            <a:r>
              <a:rPr lang="en-US" sz="1400" dirty="0" smtClean="0"/>
              <a:t>&gt;</a:t>
            </a:r>
            <a:endParaRPr lang="ru-RU" sz="1400" dirty="0"/>
          </a:p>
        </p:txBody>
      </p:sp>
      <p:cxnSp>
        <p:nvCxnSpPr>
          <p:cNvPr id="38" name="Shape 14"/>
          <p:cNvCxnSpPr>
            <a:endCxn id="3" idx="2"/>
          </p:cNvCxnSpPr>
          <p:nvPr/>
        </p:nvCxnSpPr>
        <p:spPr>
          <a:xfrm rot="16200000" flipV="1">
            <a:off x="3736939" y="3155393"/>
            <a:ext cx="2930262" cy="1188132"/>
          </a:xfrm>
          <a:prstGeom prst="curvedConnector3">
            <a:avLst>
              <a:gd name="adj1" fmla="val 51560"/>
            </a:avLst>
          </a:prstGeom>
          <a:ln>
            <a:headEnd type="none"/>
            <a:tailEnd type="stealt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TextBox 62"/>
          <p:cNvSpPr txBox="1"/>
          <p:nvPr/>
        </p:nvSpPr>
        <p:spPr>
          <a:xfrm>
            <a:off x="5508104" y="3846438"/>
            <a:ext cx="18002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&lt;</a:t>
            </a:r>
            <a:r>
              <a:rPr lang="ru-RU" sz="1400" dirty="0" smtClean="0"/>
              <a:t>Показания действа</a:t>
            </a:r>
            <a:r>
              <a:rPr lang="en-US" sz="1400" dirty="0" smtClean="0"/>
              <a:t>&gt;</a:t>
            </a:r>
            <a:endParaRPr lang="ru-RU" sz="1400" dirty="0"/>
          </a:p>
        </p:txBody>
      </p:sp>
      <p:cxnSp>
        <p:nvCxnSpPr>
          <p:cNvPr id="40" name="Curved Connector 63"/>
          <p:cNvCxnSpPr>
            <a:stCxn id="8" idx="3"/>
            <a:endCxn id="39" idx="1"/>
          </p:cNvCxnSpPr>
          <p:nvPr/>
        </p:nvCxnSpPr>
        <p:spPr>
          <a:xfrm>
            <a:off x="4499992" y="3811305"/>
            <a:ext cx="1008112" cy="18902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ручной ввод 2"/>
          <p:cNvSpPr/>
          <p:nvPr/>
        </p:nvSpPr>
        <p:spPr>
          <a:xfrm>
            <a:off x="467544" y="2924944"/>
            <a:ext cx="1656184" cy="504056"/>
          </a:xfrm>
          <a:prstGeom prst="flowChartManualInpu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 extrusionH="63500">
            <a:bevelT w="190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Формы ввода</a:t>
            </a:r>
            <a:endParaRPr lang="en-US" dirty="0"/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6660232" y="2780928"/>
            <a:ext cx="1800200" cy="792088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Формы вывода</a:t>
            </a:r>
            <a:endParaRPr lang="en-US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3995936" y="2492896"/>
            <a:ext cx="1944216" cy="1584176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Коллекция фактов</a:t>
            </a:r>
            <a:endParaRPr lang="en-US" sz="2400" b="1" dirty="0"/>
          </a:p>
        </p:txBody>
      </p:sp>
      <p:sp>
        <p:nvSpPr>
          <p:cNvPr id="6" name="Блок-схема: данные 5"/>
          <p:cNvSpPr/>
          <p:nvPr/>
        </p:nvSpPr>
        <p:spPr>
          <a:xfrm>
            <a:off x="2267744" y="2492896"/>
            <a:ext cx="936104" cy="1800200"/>
          </a:xfrm>
          <a:prstGeom prst="flowChartInputOutput">
            <a:avLst/>
          </a:prstGeom>
          <a:solidFill>
            <a:schemeClr val="accent3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Промежуточные данные</a:t>
            </a:r>
            <a:endParaRPr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635896" y="1916832"/>
            <a:ext cx="72008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228184" y="1916832"/>
            <a:ext cx="72008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35896" y="177281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Объектная ориентация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64696" y="1772816"/>
            <a:ext cx="298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Проблемная ориентация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772816"/>
            <a:ext cx="349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Ориентация на источники</a:t>
            </a:r>
            <a:endParaRPr lang="en-US" sz="2000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5364088" y="5085184"/>
            <a:ext cx="1152128" cy="79208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Анализ-синтез</a:t>
            </a:r>
            <a:endParaRPr lang="en-US" dirty="0"/>
          </a:p>
        </p:txBody>
      </p:sp>
      <p:sp>
        <p:nvSpPr>
          <p:cNvPr id="14" name="Стрелка углом 13"/>
          <p:cNvSpPr/>
          <p:nvPr/>
        </p:nvSpPr>
        <p:spPr>
          <a:xfrm rot="10800000">
            <a:off x="6372200" y="3573016"/>
            <a:ext cx="792088" cy="1944216"/>
          </a:xfrm>
          <a:prstGeom prst="bentArrow">
            <a:avLst>
              <a:gd name="adj1" fmla="val 14252"/>
              <a:gd name="adj2" fmla="val 12599"/>
              <a:gd name="adj3" fmla="val 24173"/>
              <a:gd name="adj4" fmla="val 4705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Двойная стрелка вверх/вниз 15"/>
          <p:cNvSpPr/>
          <p:nvPr/>
        </p:nvSpPr>
        <p:spPr>
          <a:xfrm>
            <a:off x="4788024" y="3861048"/>
            <a:ext cx="216024" cy="576064"/>
          </a:xfrm>
          <a:prstGeom prst="up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Двойная стрелка вверх/вниз 17"/>
          <p:cNvSpPr/>
          <p:nvPr/>
        </p:nvSpPr>
        <p:spPr>
          <a:xfrm rot="5400000">
            <a:off x="2915816" y="2132856"/>
            <a:ext cx="216024" cy="1944216"/>
          </a:xfrm>
          <a:prstGeom prst="upDownArrow">
            <a:avLst/>
          </a:prstGeom>
          <a:solidFill>
            <a:srgbClr val="D9D9D9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Стрелка вправо 18"/>
          <p:cNvSpPr/>
          <p:nvPr/>
        </p:nvSpPr>
        <p:spPr>
          <a:xfrm>
            <a:off x="5940152" y="3140968"/>
            <a:ext cx="720080" cy="216024"/>
          </a:xfrm>
          <a:prstGeom prst="rightArrow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72008" y="188640"/>
            <a:ext cx="90719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Инструментарий биографического исследования</a:t>
            </a:r>
          </a:p>
          <a:p>
            <a:pPr algn="ctr"/>
            <a:r>
              <a:rPr lang="ru-RU" sz="3600" b="1" dirty="0" smtClean="0"/>
              <a:t>Фактограф</a:t>
            </a:r>
            <a:endParaRPr lang="ru-RU" sz="3600" b="1" dirty="0"/>
          </a:p>
        </p:txBody>
      </p:sp>
      <p:sp>
        <p:nvSpPr>
          <p:cNvPr id="20" name="Блок-схема: данные 19"/>
          <p:cNvSpPr/>
          <p:nvPr/>
        </p:nvSpPr>
        <p:spPr>
          <a:xfrm>
            <a:off x="2420144" y="2645296"/>
            <a:ext cx="936104" cy="1800200"/>
          </a:xfrm>
          <a:prstGeom prst="flowChartInputOutput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Промежуточные данные</a:t>
            </a:r>
            <a:endParaRPr lang="en-US" dirty="0"/>
          </a:p>
        </p:txBody>
      </p:sp>
      <p:sp>
        <p:nvSpPr>
          <p:cNvPr id="21" name="Блок-схема: данные 20"/>
          <p:cNvSpPr/>
          <p:nvPr/>
        </p:nvSpPr>
        <p:spPr>
          <a:xfrm>
            <a:off x="2572544" y="2797696"/>
            <a:ext cx="936104" cy="1800200"/>
          </a:xfrm>
          <a:prstGeom prst="flowChartInputOutpu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Промежуточные данные</a:t>
            </a:r>
            <a:endParaRPr lang="en-US" dirty="0"/>
          </a:p>
        </p:txBody>
      </p:sp>
      <p:sp>
        <p:nvSpPr>
          <p:cNvPr id="22" name="Блок-схема: ручной ввод 21"/>
          <p:cNvSpPr/>
          <p:nvPr/>
        </p:nvSpPr>
        <p:spPr>
          <a:xfrm>
            <a:off x="3851920" y="4365104"/>
            <a:ext cx="1656184" cy="720080"/>
          </a:xfrm>
          <a:prstGeom prst="flowChartManualInp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 extrusionH="63500">
            <a:bevelT w="190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Стандартный  Ввод-Вывод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типовой процесс 9"/>
          <p:cNvSpPr/>
          <p:nvPr/>
        </p:nvSpPr>
        <p:spPr>
          <a:xfrm>
            <a:off x="1916088" y="2357264"/>
            <a:ext cx="3600400" cy="1440160"/>
          </a:xfrm>
          <a:prstGeom prst="flowChartPredefinedProcess">
            <a:avLst/>
          </a:prstGeom>
          <a:solidFill>
            <a:srgbClr val="FFFF99">
              <a:alpha val="36863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Блок-схема: типовой процесс 13"/>
          <p:cNvSpPr/>
          <p:nvPr/>
        </p:nvSpPr>
        <p:spPr>
          <a:xfrm>
            <a:off x="1907704" y="2348880"/>
            <a:ext cx="3600400" cy="1440160"/>
          </a:xfrm>
          <a:prstGeom prst="flowChartPredefinedProcess">
            <a:avLst/>
          </a:prstGeom>
          <a:solidFill>
            <a:srgbClr val="FFFF99">
              <a:alpha val="36863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Блок-схема: типовой процесс 14"/>
          <p:cNvSpPr/>
          <p:nvPr/>
        </p:nvSpPr>
        <p:spPr>
          <a:xfrm>
            <a:off x="2060104" y="2501280"/>
            <a:ext cx="3600400" cy="1440160"/>
          </a:xfrm>
          <a:prstGeom prst="flowChartPredefinedProcess">
            <a:avLst/>
          </a:prstGeom>
          <a:solidFill>
            <a:srgbClr val="FFFF99">
              <a:alpha val="36863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Конфигурация Фактографа</a:t>
            </a:r>
            <a:endParaRPr lang="en-US" sz="3600" b="1" dirty="0"/>
          </a:p>
        </p:txBody>
      </p:sp>
      <p:sp>
        <p:nvSpPr>
          <p:cNvPr id="3" name="Овал 2"/>
          <p:cNvSpPr/>
          <p:nvPr/>
        </p:nvSpPr>
        <p:spPr>
          <a:xfrm>
            <a:off x="2555776" y="908720"/>
            <a:ext cx="295232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000" dirty="0" smtClean="0"/>
              <a:t>Фактограф ядро</a:t>
            </a:r>
            <a:endParaRPr lang="en-US" sz="2000" dirty="0"/>
          </a:p>
        </p:txBody>
      </p:sp>
      <p:sp>
        <p:nvSpPr>
          <p:cNvPr id="5" name="Овал 4"/>
          <p:cNvSpPr/>
          <p:nvPr/>
        </p:nvSpPr>
        <p:spPr>
          <a:xfrm>
            <a:off x="2051720" y="1772816"/>
            <a:ext cx="1728192" cy="64807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dirty="0" smtClean="0"/>
              <a:t>Настройки</a:t>
            </a:r>
            <a:endParaRPr lang="en-US" dirty="0"/>
          </a:p>
        </p:txBody>
      </p:sp>
      <p:sp>
        <p:nvSpPr>
          <p:cNvPr id="8" name="Блок-схема: типовой процесс 7"/>
          <p:cNvSpPr/>
          <p:nvPr/>
        </p:nvSpPr>
        <p:spPr>
          <a:xfrm>
            <a:off x="1763688" y="2204864"/>
            <a:ext cx="3600400" cy="1440160"/>
          </a:xfrm>
          <a:prstGeom prst="flowChartPredefinedProcess">
            <a:avLst/>
          </a:prstGeom>
          <a:solidFill>
            <a:srgbClr val="FFFF99">
              <a:alpha val="36863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547664" y="285293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Дополнительные модули</a:t>
            </a:r>
          </a:p>
          <a:p>
            <a:pPr algn="ctr"/>
            <a:r>
              <a:rPr lang="ru-RU" sz="2000" dirty="0" smtClean="0"/>
              <a:t>(ввод, вывод,  нормали, анализ)</a:t>
            </a:r>
            <a:endParaRPr lang="en-US" sz="2000" dirty="0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5148064" y="1052736"/>
            <a:ext cx="2592288" cy="2952328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08104" y="2217638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Конкретная Коллекция фактов</a:t>
            </a:r>
            <a:endParaRPr lang="en-US" sz="2400" b="1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67544" y="4293096"/>
            <a:ext cx="815759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Опытная эксплуатация Фактографа</a:t>
            </a:r>
            <a:r>
              <a:rPr lang="ru-RU" sz="2800" dirty="0" smtClean="0"/>
              <a:t> </a:t>
            </a:r>
          </a:p>
          <a:p>
            <a:pPr lvl="0" algn="ctr">
              <a:spcBef>
                <a:spcPct val="0"/>
              </a:spcBef>
            </a:pPr>
            <a:r>
              <a:rPr lang="ru-RU" sz="2800" dirty="0" smtClean="0"/>
              <a:t>Духовенство коломенского уезда </a:t>
            </a:r>
            <a:br>
              <a:rPr lang="ru-RU" sz="2800" dirty="0" smtClean="0"/>
            </a:br>
            <a:r>
              <a:rPr lang="en-US" sz="2800" dirty="0" smtClean="0"/>
              <a:t>XVIII</a:t>
            </a:r>
            <a:r>
              <a:rPr lang="ru-RU" sz="2800" dirty="0" smtClean="0"/>
              <a:t>-начало </a:t>
            </a:r>
            <a:r>
              <a:rPr lang="en-US" sz="2800" dirty="0" smtClean="0"/>
              <a:t>XIX</a:t>
            </a:r>
            <a:r>
              <a:rPr lang="ru-RU" sz="2800" dirty="0" smtClean="0"/>
              <a:t> веков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Фактограф: форма ввода «Ведомости»</a:t>
            </a:r>
            <a:endParaRPr lang="en-US" sz="3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629" t="12647" r="33877" b="21566"/>
          <a:stretch>
            <a:fillRect/>
          </a:stretch>
        </p:blipFill>
        <p:spPr bwMode="auto">
          <a:xfrm>
            <a:off x="0" y="1052736"/>
            <a:ext cx="9016384" cy="523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64088" y="191683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†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03232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Фактограф: «Лицо/Определение»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05" t="5634" r="8072"/>
          <a:stretch>
            <a:fillRect/>
          </a:stretch>
        </p:blipFill>
        <p:spPr bwMode="auto">
          <a:xfrm>
            <a:off x="35496" y="980728"/>
            <a:ext cx="910850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Фактограф: «Лицо/Ведомости»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756" t="5673" r="4328" b="18932"/>
          <a:stretch>
            <a:fillRect/>
          </a:stretch>
        </p:blipFill>
        <p:spPr bwMode="auto">
          <a:xfrm>
            <a:off x="179511" y="836712"/>
            <a:ext cx="888327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175" t="5416" r="1731" b="4328"/>
          <a:stretch>
            <a:fillRect/>
          </a:stretch>
        </p:blipFill>
        <p:spPr bwMode="auto">
          <a:xfrm>
            <a:off x="0" y="0"/>
            <a:ext cx="87138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31432" y="0"/>
            <a:ext cx="51125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Фактограф: «Соц. Объект»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Фактограф: «Место»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84" r="3483"/>
          <a:stretch>
            <a:fillRect/>
          </a:stretch>
        </p:blipFill>
        <p:spPr bwMode="auto">
          <a:xfrm>
            <a:off x="0" y="764704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Фактограф: «Док. объект»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864" t="4731" r="9867" b="28497"/>
          <a:stretch>
            <a:fillRect/>
          </a:stretch>
        </p:blipFill>
        <p:spPr bwMode="auto">
          <a:xfrm>
            <a:off x="251519" y="764704"/>
            <a:ext cx="864672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32" y="0"/>
            <a:ext cx="740768" cy="6597352"/>
          </a:xfrm>
        </p:spPr>
        <p:txBody>
          <a:bodyPr vert="vert">
            <a:normAutofit fontScale="90000"/>
          </a:bodyPr>
          <a:lstStyle/>
          <a:p>
            <a:r>
              <a:rPr lang="ru-RU" dirty="0" smtClean="0"/>
              <a:t>Фактограф: вывод «Потомки»</a:t>
            </a:r>
            <a:endParaRPr lang="en-US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 l="4267" t="12422" r="3334" b="6250"/>
          <a:stretch>
            <a:fillRect/>
          </a:stretch>
        </p:blipFill>
        <p:spPr bwMode="auto">
          <a:xfrm>
            <a:off x="179511" y="1"/>
            <a:ext cx="8352929" cy="669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13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Биографические исследования </a:t>
            </a:r>
            <a:endParaRPr lang="en-US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468051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биография конкретного лица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история семьи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просопография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история отрасли (науки, культуры…)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краеведение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подготовка авторитетных данных </a:t>
            </a:r>
            <a:r>
              <a:rPr lang="en-US" dirty="0" smtClean="0"/>
              <a:t>(</a:t>
            </a:r>
            <a:r>
              <a:rPr lang="ru-RU" dirty="0" smtClean="0"/>
              <a:t>библиографы/архивисты</a:t>
            </a:r>
            <a:r>
              <a:rPr lang="en-US" dirty="0" smtClean="0"/>
              <a:t>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496" y="0"/>
            <a:ext cx="5184576" cy="47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Фактограф: настройки</a:t>
            </a:r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9947" t="8384" r="528" b="8768"/>
          <a:stretch>
            <a:fillRect/>
          </a:stretch>
        </p:blipFill>
        <p:spPr bwMode="auto">
          <a:xfrm>
            <a:off x="404537" y="620687"/>
            <a:ext cx="3807423" cy="609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10169" t="7614" r="14715" b="7541"/>
          <a:stretch>
            <a:fillRect/>
          </a:stretch>
        </p:blipFill>
        <p:spPr bwMode="auto">
          <a:xfrm>
            <a:off x="5210253" y="188640"/>
            <a:ext cx="3682227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Фактограф: Нормаль - Имена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9319" t="8761" r="2152" b="8204"/>
          <a:stretch>
            <a:fillRect/>
          </a:stretch>
        </p:blipFill>
        <p:spPr bwMode="auto">
          <a:xfrm>
            <a:off x="1619671" y="668061"/>
            <a:ext cx="6480721" cy="571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Фактограф – пробная эксплуатация</a:t>
            </a:r>
            <a:br>
              <a:rPr lang="ru-RU" sz="3600" dirty="0" smtClean="0"/>
            </a:br>
            <a:r>
              <a:rPr lang="ru-RU" sz="3600" dirty="0" smtClean="0"/>
              <a:t>Духовенство коломенского уезда (ДКУ)</a:t>
            </a:r>
            <a:br>
              <a:rPr lang="ru-RU" sz="3600" dirty="0" smtClean="0"/>
            </a:br>
            <a:r>
              <a:rPr lang="en-US" sz="3600" dirty="0" smtClean="0"/>
              <a:t>XVIII</a:t>
            </a:r>
            <a:r>
              <a:rPr lang="ru-RU" sz="3600" dirty="0" smtClean="0"/>
              <a:t>-начало </a:t>
            </a:r>
            <a:r>
              <a:rPr lang="en-US" sz="3600" dirty="0" smtClean="0"/>
              <a:t>XIX</a:t>
            </a:r>
            <a:r>
              <a:rPr lang="ru-RU" sz="3600" dirty="0" smtClean="0"/>
              <a:t> веков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060848"/>
            <a:ext cx="8964488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архивным материалам</a:t>
            </a:r>
          </a:p>
          <a:p>
            <a:pPr lvl="1"/>
            <a:r>
              <a:rPr lang="ru-RU" sz="2400" dirty="0" smtClean="0"/>
              <a:t>Переписной книги 1705 </a:t>
            </a:r>
          </a:p>
          <a:p>
            <a:pPr lvl="1"/>
            <a:r>
              <a:rPr lang="ru-RU" sz="2400" dirty="0" smtClean="0"/>
              <a:t>Ревизских сказок 1795,  1811, 1834</a:t>
            </a:r>
          </a:p>
          <a:p>
            <a:pPr lvl="1"/>
            <a:r>
              <a:rPr lang="ru-RU" sz="2400" dirty="0" smtClean="0"/>
              <a:t>Исповедных ведомостей 1743, 1746, 1763, 1770, 1812, 1818</a:t>
            </a:r>
          </a:p>
          <a:p>
            <a:pPr lvl="1"/>
            <a:r>
              <a:rPr lang="ru-RU" sz="2400" dirty="0" err="1" smtClean="0"/>
              <a:t>Клировых</a:t>
            </a:r>
            <a:r>
              <a:rPr lang="ru-RU" sz="2400" dirty="0" smtClean="0"/>
              <a:t> ведомостей </a:t>
            </a:r>
            <a:r>
              <a:rPr lang="en-US" sz="2400" dirty="0" smtClean="0"/>
              <a:t> 1781</a:t>
            </a:r>
            <a:r>
              <a:rPr lang="ru-RU" sz="2400" dirty="0" smtClean="0"/>
              <a:t>, 1814, 1819, 1822, 1827, 1833, 1838</a:t>
            </a:r>
          </a:p>
          <a:p>
            <a:r>
              <a:rPr lang="ru-RU" sz="2400" dirty="0" smtClean="0"/>
              <a:t>245 источников (фрагментов по приходам) </a:t>
            </a:r>
          </a:p>
          <a:p>
            <a:r>
              <a:rPr lang="ru-RU" sz="2400" dirty="0" smtClean="0"/>
              <a:t>в 20 делах (100-2 000 </a:t>
            </a:r>
            <a:r>
              <a:rPr lang="ru-RU" sz="2400" dirty="0" err="1" smtClean="0"/>
              <a:t>лл</a:t>
            </a:r>
            <a:r>
              <a:rPr lang="ru-RU" sz="2400" dirty="0" smtClean="0"/>
              <a:t>.)</a:t>
            </a:r>
          </a:p>
          <a:p>
            <a:r>
              <a:rPr lang="ru-RU" sz="2400" dirty="0" smtClean="0"/>
              <a:t>35</a:t>
            </a:r>
            <a:r>
              <a:rPr lang="en-US" sz="2400" dirty="0" smtClean="0"/>
              <a:t>3</a:t>
            </a:r>
            <a:r>
              <a:rPr lang="ru-RU" sz="2400" dirty="0" smtClean="0"/>
              <a:t>2 – записи в Ведомостях</a:t>
            </a:r>
          </a:p>
          <a:p>
            <a:r>
              <a:rPr lang="ru-RU" sz="2400" dirty="0" smtClean="0"/>
              <a:t>81 приход (разной степени детализации) </a:t>
            </a:r>
          </a:p>
          <a:p>
            <a:r>
              <a:rPr lang="en-US" sz="3600" b="1" dirty="0" smtClean="0"/>
              <a:t>~</a:t>
            </a:r>
            <a:r>
              <a:rPr lang="ru-RU" sz="3600" b="1" dirty="0" smtClean="0"/>
              <a:t>1800 лиц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9176" cy="72008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Использование коллекции ДКУ</a:t>
            </a:r>
            <a:endParaRPr lang="en-US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История духовенства</a:t>
            </a:r>
          </a:p>
          <a:p>
            <a:r>
              <a:rPr lang="ru-RU" dirty="0" smtClean="0">
                <a:hlinkClick r:id="rId2" action="ppaction://hlinksldjump"/>
              </a:rPr>
              <a:t>Генеалогия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Ономастика</a:t>
            </a:r>
            <a:endParaRPr lang="ru-RU" dirty="0" smtClean="0"/>
          </a:p>
          <a:p>
            <a:r>
              <a:rPr lang="ru-RU" dirty="0" smtClean="0"/>
              <a:t>Краеведенье</a:t>
            </a:r>
          </a:p>
          <a:p>
            <a:r>
              <a:rPr lang="ru-RU" dirty="0" smtClean="0"/>
              <a:t>Демография</a:t>
            </a:r>
          </a:p>
          <a:p>
            <a:r>
              <a:rPr lang="ru-RU" dirty="0" smtClean="0"/>
              <a:t>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Фактографа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Новые модули (Формулярные списки, Личные дела, Переписка, Списки лиц…)</a:t>
            </a:r>
          </a:p>
          <a:p>
            <a:r>
              <a:rPr lang="ru-RU" dirty="0" smtClean="0"/>
              <a:t>Охват новых областей (хронологически, географически, социально) </a:t>
            </a:r>
          </a:p>
          <a:p>
            <a:r>
              <a:rPr lang="ru-RU" dirty="0" smtClean="0"/>
              <a:t>Экспорт/импорт в </a:t>
            </a:r>
            <a:r>
              <a:rPr lang="ru-RU" dirty="0" err="1" smtClean="0"/>
              <a:t>археографичекие</a:t>
            </a:r>
            <a:r>
              <a:rPr lang="ru-RU" dirty="0" smtClean="0"/>
              <a:t>, библиографические, генеалогические приложения</a:t>
            </a:r>
          </a:p>
          <a:p>
            <a:r>
              <a:rPr lang="ru-RU" dirty="0" smtClean="0"/>
              <a:t>Многопользовательская распределенная среда </a:t>
            </a:r>
            <a:endParaRPr lang="en-US" dirty="0"/>
          </a:p>
        </p:txBody>
      </p:sp>
      <p:sp>
        <p:nvSpPr>
          <p:cNvPr id="4" name="5-конечная звезда 3">
            <a:hlinkClick r:id="" action="ppaction://hlinkshowjump?jump=firstslide"/>
          </p:cNvPr>
          <p:cNvSpPr/>
          <p:nvPr/>
        </p:nvSpPr>
        <p:spPr>
          <a:xfrm>
            <a:off x="8604448" y="6237312"/>
            <a:ext cx="216024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Наиболее распространенные имена</a:t>
            </a:r>
            <a:endParaRPr lang="en-US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4" y="908720"/>
          <a:ext cx="2664296" cy="52539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24571"/>
                <a:gridCol w="1039725"/>
              </a:tblGrid>
              <a:tr h="35523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/>
                        <a:t>Иван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/>
                        <a:t>15,7%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23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Василий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/>
                        <a:t>8,1%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23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/>
                        <a:t>Петр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/>
                        <a:t>5,6%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23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/>
                        <a:t>Федор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/>
                        <a:t>5,4%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23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Михаил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/>
                        <a:t>4,9%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23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Алексей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/>
                        <a:t>3,4%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23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Александр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/>
                        <a:t>3,2%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23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Андрей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/>
                        <a:t>2,9%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23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Григорий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/>
                        <a:t>2,5%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23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Степан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/>
                        <a:t>2,5%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23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Николай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/>
                        <a:t>2,4%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23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Семен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/>
                        <a:t>2,2%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23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Гавриил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/>
                        <a:t>2,1%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523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Дмитрий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/>
                        <a:t>2,0%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88024" y="836712"/>
          <a:ext cx="3816424" cy="536065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030479"/>
                <a:gridCol w="785945"/>
              </a:tblGrid>
              <a:tr h="38290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/>
                        <a:t>Анна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12,1%</a:t>
                      </a:r>
                    </a:p>
                  </a:txBody>
                  <a:tcPr marL="9525" marR="9525" marT="9525" marB="0" anchor="b"/>
                </a:tc>
              </a:tr>
              <a:tr h="38290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/>
                        <a:t>Евдокия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10,4%</a:t>
                      </a:r>
                    </a:p>
                  </a:txBody>
                  <a:tcPr marL="9525" marR="9525" marT="9525" marB="0" anchor="b"/>
                </a:tc>
              </a:tr>
              <a:tr h="38290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/>
                        <a:t>Мария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8,4%</a:t>
                      </a:r>
                    </a:p>
                  </a:txBody>
                  <a:tcPr marL="9525" marR="9525" marT="9525" marB="0" anchor="b"/>
                </a:tc>
              </a:tr>
              <a:tr h="38290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/>
                        <a:t>Параскева</a:t>
                      </a:r>
                      <a:r>
                        <a:rPr lang="ru-RU" sz="2400" u="none" strike="noStrike" dirty="0"/>
                        <a:t>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5,9%</a:t>
                      </a:r>
                    </a:p>
                  </a:txBody>
                  <a:tcPr marL="9525" marR="9525" marT="9525" marB="0" anchor="b"/>
                </a:tc>
              </a:tr>
              <a:tr h="38290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Агриппина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4,0%</a:t>
                      </a:r>
                    </a:p>
                  </a:txBody>
                  <a:tcPr marL="9525" marR="9525" marT="9525" marB="0" anchor="b"/>
                </a:tc>
              </a:tr>
              <a:tr h="38290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/>
                        <a:t>Ирина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3,9%</a:t>
                      </a:r>
                    </a:p>
                  </a:txBody>
                  <a:tcPr marL="9525" marR="9525" marT="9525" marB="0" anchor="b"/>
                </a:tc>
              </a:tr>
              <a:tr h="38290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Екатерина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3,8%</a:t>
                      </a:r>
                    </a:p>
                  </a:txBody>
                  <a:tcPr marL="9525" marR="9525" marT="9525" marB="0" anchor="b"/>
                </a:tc>
              </a:tr>
              <a:tr h="38290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Наталья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3,8%</a:t>
                      </a:r>
                    </a:p>
                  </a:txBody>
                  <a:tcPr marL="9525" marR="9525" marT="9525" marB="0" anchor="b"/>
                </a:tc>
              </a:tr>
              <a:tr h="38290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Александра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3,6%</a:t>
                      </a:r>
                    </a:p>
                  </a:txBody>
                  <a:tcPr marL="9525" marR="9525" marT="9525" marB="0" anchor="b"/>
                </a:tc>
              </a:tr>
              <a:tr h="38290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Марфа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3,1%</a:t>
                      </a:r>
                    </a:p>
                  </a:txBody>
                  <a:tcPr marL="9525" marR="9525" marT="9525" marB="0" anchor="b"/>
                </a:tc>
              </a:tr>
              <a:tr h="38290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Татьяна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3,0%</a:t>
                      </a:r>
                    </a:p>
                  </a:txBody>
                  <a:tcPr marL="9525" marR="9525" marT="9525" marB="0" anchor="b"/>
                </a:tc>
              </a:tr>
              <a:tr h="38290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Федосья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3,0%</a:t>
                      </a:r>
                    </a:p>
                  </a:txBody>
                  <a:tcPr marL="9525" marR="9525" marT="9525" marB="0" anchor="b"/>
                </a:tc>
              </a:tr>
              <a:tr h="38290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Пелагея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2,9%</a:t>
                      </a:r>
                    </a:p>
                  </a:txBody>
                  <a:tcPr marL="9525" marR="9525" marT="9525" marB="0" anchor="b"/>
                </a:tc>
              </a:tr>
              <a:tr h="38290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/>
                        <a:t>Акулина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5-конечная звезда 5">
            <a:hlinkClick r:id="rId2" action="ppaction://hlinksldjump"/>
          </p:cNvPr>
          <p:cNvSpPr/>
          <p:nvPr/>
        </p:nvSpPr>
        <p:spPr>
          <a:xfrm>
            <a:off x="8604448" y="6237312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www.pravenc.ru/data/233/468/1234/i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662"/>
            <a:ext cx="2232248" cy="23192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706686"/>
            <a:ext cx="4053136" cy="27404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Происхождение Гилярова-Платонова</a:t>
            </a:r>
            <a:endParaRPr lang="en-US" sz="3600" b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845858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5-конечная звезда 11">
            <a:hlinkClick r:id="rId4" action="ppaction://hlinksldjump"/>
          </p:cNvPr>
          <p:cNvSpPr/>
          <p:nvPr/>
        </p:nvSpPr>
        <p:spPr>
          <a:xfrm>
            <a:off x="8604448" y="6237312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4605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Биографические факты</a:t>
            </a:r>
            <a:endParaRPr lang="en-US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6780" b="57208"/>
          <a:stretch>
            <a:fillRect/>
          </a:stretch>
        </p:blipFill>
        <p:spPr bwMode="auto">
          <a:xfrm>
            <a:off x="-468560" y="1700808"/>
            <a:ext cx="6384604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Овал 5"/>
          <p:cNvSpPr/>
          <p:nvPr/>
        </p:nvSpPr>
        <p:spPr>
          <a:xfrm>
            <a:off x="179512" y="1556792"/>
            <a:ext cx="5328592" cy="86409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3563888" y="4221088"/>
            <a:ext cx="864096" cy="432048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Овал 7"/>
          <p:cNvSpPr/>
          <p:nvPr/>
        </p:nvSpPr>
        <p:spPr>
          <a:xfrm rot="280018">
            <a:off x="539552" y="4005064"/>
            <a:ext cx="30963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 rot="540448">
            <a:off x="777790" y="4509994"/>
            <a:ext cx="4810940" cy="66271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Выноска 2 (с границей) 10"/>
          <p:cNvSpPr/>
          <p:nvPr/>
        </p:nvSpPr>
        <p:spPr>
          <a:xfrm>
            <a:off x="6444208" y="1772816"/>
            <a:ext cx="2232248" cy="36004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0969"/>
              <a:gd name="adj6" fmla="val -5913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Организация</a:t>
            </a:r>
            <a:endParaRPr lang="en-US" sz="2400" dirty="0"/>
          </a:p>
        </p:txBody>
      </p:sp>
      <p:sp>
        <p:nvSpPr>
          <p:cNvPr id="12" name="Выноска 2 (с границей) 11"/>
          <p:cNvSpPr/>
          <p:nvPr/>
        </p:nvSpPr>
        <p:spPr>
          <a:xfrm>
            <a:off x="6444208" y="3933056"/>
            <a:ext cx="2232248" cy="36004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2011"/>
              <a:gd name="adj6" fmla="val -1458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Лицо</a:t>
            </a:r>
            <a:endParaRPr lang="en-US" sz="2400" dirty="0"/>
          </a:p>
        </p:txBody>
      </p:sp>
      <p:sp>
        <p:nvSpPr>
          <p:cNvPr id="13" name="Выноска 2 (с границей) 12"/>
          <p:cNvSpPr/>
          <p:nvPr/>
        </p:nvSpPr>
        <p:spPr>
          <a:xfrm>
            <a:off x="6444208" y="4509120"/>
            <a:ext cx="2232248" cy="36004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4731"/>
              <a:gd name="adj6" fmla="val -935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Статус</a:t>
            </a:r>
            <a:endParaRPr lang="en-US" sz="2400" dirty="0"/>
          </a:p>
        </p:txBody>
      </p:sp>
      <p:sp>
        <p:nvSpPr>
          <p:cNvPr id="14" name="Выноска 2 (с границей) 13"/>
          <p:cNvSpPr/>
          <p:nvPr/>
        </p:nvSpPr>
        <p:spPr>
          <a:xfrm>
            <a:off x="6444208" y="5157192"/>
            <a:ext cx="2232248" cy="36004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646"/>
              <a:gd name="adj6" fmla="val -5260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Место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99992" y="620688"/>
            <a:ext cx="3960440" cy="648072"/>
          </a:xfrm>
          <a:prstGeom prst="wedgeRoundRectCallout">
            <a:avLst>
              <a:gd name="adj1" fmla="val -23052"/>
              <a:gd name="adj2" fmla="val 11364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Источник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Московский Адрес-календарь, т.2. 1842, С.21.  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Представление биографических сведений</a:t>
            </a:r>
            <a:endParaRPr lang="ru-RU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ER-</a:t>
            </a:r>
            <a:r>
              <a:rPr lang="ru-RU" dirty="0" smtClean="0"/>
              <a:t>модель: объекты, их атрибуты и отношения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Время – компонент определения объекта, атрибута и отношения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Известное, гипотетическое, отрицаемое и неизвестное знание представляется в единой форме - логических высказываний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Логика биографических фактов</a:t>
            </a:r>
            <a:endParaRPr lang="en-US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836712"/>
            <a:ext cx="8784976" cy="2369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(</a:t>
            </a:r>
            <a:r>
              <a:rPr lang="en-US" sz="3200" dirty="0" smtClean="0">
                <a:sym typeface="Symbol"/>
              </a:rPr>
              <a:t></a:t>
            </a:r>
            <a:r>
              <a:rPr lang="en-US" sz="3200" i="1" dirty="0" smtClean="0"/>
              <a:t>t</a:t>
            </a:r>
            <a:r>
              <a:rPr lang="en-US" sz="3200" dirty="0" smtClean="0"/>
              <a:t> </a:t>
            </a:r>
            <a:r>
              <a:rPr lang="en-US" sz="3200" dirty="0" smtClean="0">
                <a:sym typeface="Symbol"/>
              </a:rPr>
              <a:t></a:t>
            </a:r>
            <a:r>
              <a:rPr lang="en-US" sz="3200" dirty="0" smtClean="0"/>
              <a:t> </a:t>
            </a:r>
            <a:r>
              <a:rPr lang="en-US" sz="3200" dirty="0" smtClean="0">
                <a:sym typeface="Symbol"/>
              </a:rPr>
              <a:t></a:t>
            </a:r>
            <a:r>
              <a:rPr lang="en-US" sz="3200" i="1" dirty="0" smtClean="0"/>
              <a:t>t</a:t>
            </a:r>
            <a:r>
              <a:rPr lang="ru-RU" sz="3200" dirty="0" smtClean="0"/>
              <a:t>)	 </a:t>
            </a:r>
            <a:r>
              <a:rPr lang="ru-RU" sz="3200" dirty="0" smtClean="0">
                <a:sym typeface="Symbol"/>
              </a:rPr>
              <a:t></a:t>
            </a:r>
            <a:r>
              <a:rPr lang="ru-RU" sz="3200" dirty="0" smtClean="0"/>
              <a:t> (</a:t>
            </a:r>
            <a:r>
              <a:rPr lang="en-US" sz="3200" i="1" dirty="0" smtClean="0"/>
              <a:t>p</a:t>
            </a:r>
            <a:r>
              <a:rPr lang="ru-RU" sz="3200" dirty="0" smtClean="0"/>
              <a:t>, </a:t>
            </a:r>
            <a:r>
              <a:rPr lang="en-US" sz="3200" i="1" dirty="0" smtClean="0"/>
              <a:t>q</a:t>
            </a:r>
            <a:r>
              <a:rPr lang="ru-RU" sz="3200" dirty="0" smtClean="0"/>
              <a:t>, </a:t>
            </a:r>
            <a:r>
              <a:rPr lang="en-US" sz="3200" i="1" dirty="0" smtClean="0"/>
              <a:t>t</a:t>
            </a:r>
            <a:r>
              <a:rPr lang="ru-RU" sz="3200" dirty="0" smtClean="0"/>
              <a:t>) = </a:t>
            </a:r>
            <a:r>
              <a:rPr lang="en-US" sz="3200" i="1" dirty="0" smtClean="0"/>
              <a:t>a</a:t>
            </a:r>
            <a:r>
              <a:rPr lang="en-US" sz="3200" dirty="0" smtClean="0"/>
              <a:t> </a:t>
            </a:r>
            <a:r>
              <a:rPr lang="ru-RU" sz="3200" dirty="0" smtClean="0"/>
              <a:t> </a:t>
            </a:r>
          </a:p>
          <a:p>
            <a:pPr algn="r"/>
            <a:r>
              <a:rPr lang="ru-RU" sz="3200" dirty="0" smtClean="0"/>
              <a:t>- нормализованный факт</a:t>
            </a:r>
            <a:endParaRPr lang="ru-RU" sz="2400" dirty="0" smtClean="0"/>
          </a:p>
          <a:p>
            <a:pPr lvl="1"/>
            <a:r>
              <a:rPr lang="ru-RU" sz="2800" dirty="0" smtClean="0">
                <a:sym typeface="Symbol"/>
              </a:rPr>
              <a:t></a:t>
            </a:r>
            <a:r>
              <a:rPr lang="ru-RU" sz="2800" dirty="0" smtClean="0"/>
              <a:t> – </a:t>
            </a:r>
            <a:r>
              <a:rPr lang="ru-RU" sz="2800" i="1" dirty="0" smtClean="0"/>
              <a:t>b</a:t>
            </a:r>
            <a:r>
              <a:rPr lang="ru-RU" sz="2800" dirty="0" smtClean="0"/>
              <a:t>-характеристика;</a:t>
            </a:r>
            <a:endParaRPr lang="en-US" sz="2800" dirty="0" smtClean="0"/>
          </a:p>
          <a:p>
            <a:pPr lvl="1"/>
            <a:r>
              <a:rPr lang="en-US" sz="2800" i="1" dirty="0" smtClean="0"/>
              <a:t>p</a:t>
            </a:r>
            <a:r>
              <a:rPr lang="en-US" sz="2800" dirty="0" smtClean="0"/>
              <a:t> </a:t>
            </a:r>
            <a:r>
              <a:rPr lang="ru-RU" sz="2800" dirty="0" smtClean="0"/>
              <a:t>и </a:t>
            </a:r>
            <a:r>
              <a:rPr lang="en-US" sz="2800" i="1" dirty="0" smtClean="0"/>
              <a:t>q</a:t>
            </a:r>
            <a:r>
              <a:rPr lang="ru-RU" sz="2800" dirty="0" smtClean="0"/>
              <a:t> – </a:t>
            </a:r>
            <a:r>
              <a:rPr lang="ru-RU" sz="2800" i="1" dirty="0" smtClean="0"/>
              <a:t>b</a:t>
            </a:r>
            <a:r>
              <a:rPr lang="ru-RU" sz="2800" dirty="0" smtClean="0"/>
              <a:t>-объект</a:t>
            </a:r>
            <a:r>
              <a:rPr lang="ru-RU" sz="2800" i="1" dirty="0" smtClean="0"/>
              <a:t>ы</a:t>
            </a:r>
            <a:r>
              <a:rPr lang="ru-RU" sz="2800" dirty="0" smtClean="0"/>
              <a:t>;</a:t>
            </a:r>
            <a:endParaRPr lang="en-US" sz="2800" dirty="0" smtClean="0"/>
          </a:p>
          <a:p>
            <a:pPr lvl="1"/>
            <a:r>
              <a:rPr lang="en-US" sz="2800" dirty="0" smtClean="0">
                <a:sym typeface="Symbol"/>
              </a:rPr>
              <a:t></a:t>
            </a:r>
            <a:r>
              <a:rPr lang="ru-RU" sz="2800" i="1" dirty="0" err="1" smtClean="0"/>
              <a:t>t</a:t>
            </a:r>
            <a:r>
              <a:rPr lang="ru-RU" sz="2800" dirty="0" smtClean="0"/>
              <a:t> – период времени, </a:t>
            </a:r>
            <a:r>
              <a:rPr lang="ru-RU" sz="2800" i="1" dirty="0" smtClean="0"/>
              <a:t>b</a:t>
            </a:r>
            <a:r>
              <a:rPr lang="ru-RU" sz="2800" dirty="0" smtClean="0"/>
              <a:t>-характеристика неизменна</a:t>
            </a:r>
            <a:endParaRPr lang="en-US" sz="2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36512" y="3697869"/>
            <a:ext cx="9180512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Term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::=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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</a:t>
            </a: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 </a:t>
            </a: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q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 </a:t>
            </a: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|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| </a:t>
            </a: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| </a:t>
            </a: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| [</a:t>
            </a: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</a:t>
            </a:r>
            <a:r>
              <a:rPr kumimoji="0" lang="de-DE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– </a:t>
            </a: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</a:t>
            </a:r>
            <a:r>
              <a:rPr kumimoji="0" lang="de-DE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]</a:t>
            </a: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| (</a:t>
            </a: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</a:t>
            </a:r>
            <a:r>
              <a:rPr kumimoji="0" lang="de-DE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– </a:t>
            </a: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</a:t>
            </a:r>
            <a:r>
              <a:rPr kumimoji="0" lang="de-DE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| [</a:t>
            </a: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</a:t>
            </a:r>
            <a:r>
              <a:rPr kumimoji="0" lang="de-DE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– </a:t>
            </a: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</a:t>
            </a:r>
            <a:r>
              <a:rPr kumimoji="0" lang="de-DE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| (</a:t>
            </a: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</a:t>
            </a:r>
            <a:r>
              <a:rPr kumimoji="0" lang="de-DE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– </a:t>
            </a:r>
            <a:r>
              <a:rPr kumimoji="0" lang="de-D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</a:t>
            </a:r>
            <a:r>
              <a:rPr kumimoji="0" lang="de-DE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]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Atom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::=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Term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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Term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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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{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=,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}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FF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::=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Atom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|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FF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|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FF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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FF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|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FF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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FF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|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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FF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|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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FF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Логика биографических фактов</a:t>
            </a:r>
            <a:br>
              <a:rPr lang="ru-RU" sz="3600" b="1" dirty="0" smtClean="0"/>
            </a:br>
            <a:r>
              <a:rPr lang="ru-RU" sz="3600" b="1" dirty="0" smtClean="0"/>
              <a:t>(продолжение)</a:t>
            </a:r>
            <a:endParaRPr lang="en-US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/>
              <a:t>Контент</a:t>
            </a:r>
            <a:r>
              <a:rPr lang="ru-RU" dirty="0" smtClean="0"/>
              <a:t>(</a:t>
            </a:r>
            <a:r>
              <a:rPr lang="en-US" i="1" dirty="0" smtClean="0"/>
              <a:t>l</a:t>
            </a:r>
            <a:r>
              <a:rPr lang="ru-RU" dirty="0" smtClean="0"/>
              <a:t>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en-US" i="1" dirty="0" smtClean="0"/>
              <a:t>ff</a:t>
            </a:r>
          </a:p>
          <a:p>
            <a:pPr lvl="2">
              <a:buNone/>
            </a:pPr>
            <a:r>
              <a:rPr lang="ru-RU" i="1" dirty="0" smtClean="0"/>
              <a:t>Факт – интерпретация источника</a:t>
            </a:r>
            <a:endParaRPr lang="en-US" i="1" dirty="0" smtClean="0"/>
          </a:p>
          <a:p>
            <a:endParaRPr lang="en-US" i="1" dirty="0" smtClean="0"/>
          </a:p>
          <a:p>
            <a:r>
              <a:rPr lang="ru-RU" i="1" strike="sngStrike" dirty="0" smtClean="0"/>
              <a:t>Оценка</a:t>
            </a:r>
            <a:r>
              <a:rPr lang="ru-RU" strike="sngStrike" dirty="0" smtClean="0"/>
              <a:t>(</a:t>
            </a:r>
            <a:r>
              <a:rPr lang="en-US" i="1" strike="sngStrike" dirty="0" smtClean="0"/>
              <a:t>ff</a:t>
            </a:r>
            <a:r>
              <a:rPr lang="en-US" strike="sngStrike" dirty="0" smtClean="0"/>
              <a:t> ) </a:t>
            </a:r>
            <a:r>
              <a:rPr lang="en-US" strike="sngStrike" dirty="0" smtClean="0">
                <a:sym typeface="Symbol"/>
              </a:rPr>
              <a:t></a:t>
            </a:r>
            <a:r>
              <a:rPr lang="en-US" strike="sngStrike" dirty="0" smtClean="0"/>
              <a:t> {</a:t>
            </a:r>
            <a:r>
              <a:rPr lang="ru-RU" strike="sngStrike" dirty="0" smtClean="0"/>
              <a:t>ИСТИНА, ЛОЖЬ</a:t>
            </a:r>
            <a:r>
              <a:rPr lang="en-US" strike="sngStrike" dirty="0" smtClean="0"/>
              <a:t>}</a:t>
            </a:r>
            <a:endParaRPr lang="ru-RU" strike="sngStrike" dirty="0" smtClean="0"/>
          </a:p>
          <a:p>
            <a:r>
              <a:rPr lang="ru-RU" i="1" dirty="0" smtClean="0"/>
              <a:t>Оценка</a:t>
            </a:r>
            <a:r>
              <a:rPr lang="ru-RU" dirty="0" smtClean="0"/>
              <a:t>(</a:t>
            </a:r>
            <a:r>
              <a:rPr lang="en-US" i="1" dirty="0" smtClean="0"/>
              <a:t>ff</a:t>
            </a:r>
            <a:r>
              <a:rPr lang="en-US" dirty="0" smtClean="0"/>
              <a:t> ) </a:t>
            </a:r>
            <a:r>
              <a:rPr lang="en-US" dirty="0" smtClean="0">
                <a:sym typeface="Symbol"/>
              </a:rPr>
              <a:t></a:t>
            </a:r>
            <a:r>
              <a:rPr lang="ru-RU" dirty="0" smtClean="0">
                <a:sym typeface="Symbol"/>
              </a:rPr>
              <a:t>  </a:t>
            </a:r>
            <a:r>
              <a:rPr lang="en-US" dirty="0" smtClean="0">
                <a:sym typeface="Symbol"/>
              </a:rPr>
              <a:t>[</a:t>
            </a:r>
            <a:r>
              <a:rPr lang="ru-RU" dirty="0" smtClean="0">
                <a:sym typeface="Symbol"/>
              </a:rPr>
              <a:t>0, 1</a:t>
            </a:r>
            <a:r>
              <a:rPr lang="en-US" dirty="0" smtClean="0">
                <a:sym typeface="Symbol"/>
              </a:rPr>
              <a:t>]</a:t>
            </a:r>
            <a:endParaRPr lang="ru-RU" dirty="0" smtClean="0">
              <a:sym typeface="Symbol"/>
            </a:endParaRPr>
          </a:p>
          <a:p>
            <a:pPr lvl="2">
              <a:buNone/>
            </a:pPr>
            <a:r>
              <a:rPr lang="ru-RU" i="1" dirty="0" smtClean="0">
                <a:solidFill>
                  <a:prstClr val="black"/>
                </a:solidFill>
              </a:rPr>
              <a:t>Нечеткая логика</a:t>
            </a:r>
            <a:endParaRPr lang="en-US" i="1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68760"/>
            <a:ext cx="8496944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/>
              <a:t>Лица (индивидуумы, персоны, личности)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/>
              <a:t>Социальные </a:t>
            </a:r>
            <a:r>
              <a:rPr lang="ru-RU" sz="2400" dirty="0"/>
              <a:t>объекты  </a:t>
            </a:r>
            <a:r>
              <a:rPr lang="ru-RU" sz="2400" dirty="0" smtClean="0"/>
              <a:t>(</a:t>
            </a:r>
            <a:r>
              <a:rPr lang="ru-RU" sz="2400" dirty="0"/>
              <a:t>семьи, </a:t>
            </a:r>
            <a:r>
              <a:rPr lang="ru-RU" sz="2400" dirty="0" smtClean="0"/>
              <a:t>организации, общества, …)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/>
              <a:t>Географические объекты (места)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/>
              <a:t>Документальные (документы</a:t>
            </a:r>
            <a:r>
              <a:rPr lang="ru-RU" sz="2400" dirty="0"/>
              <a:t>, </a:t>
            </a:r>
            <a:r>
              <a:rPr lang="ru-RU" sz="2400" dirty="0" smtClean="0"/>
              <a:t>их совокупности и фрагменты)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/>
              <a:t>Материальные (природные, технические, художественные)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/>
              <a:t>События (явления, процессы, </a:t>
            </a:r>
            <a:r>
              <a:rPr lang="ru-RU" sz="2400" dirty="0"/>
              <a:t>активность, </a:t>
            </a:r>
            <a:r>
              <a:rPr lang="ru-RU" sz="2400" dirty="0" smtClean="0"/>
              <a:t>деятельность)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/>
              <a:t>Концепции (идеи, области знания, методы, технологии,…)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/>
              <a:t>….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580618"/>
            <a:ext cx="532859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= Объекты исследования + смежные объекты</a:t>
            </a:r>
            <a:endParaRPr lang="ru-RU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0"/>
            <a:ext cx="5112568" cy="75557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Объекты рассмотрения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764704"/>
            <a:ext cx="856895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Дефиниция объекта </a:t>
            </a:r>
            <a:r>
              <a:rPr lang="ru-RU" sz="2400" dirty="0" smtClean="0"/>
              <a:t>- </a:t>
            </a:r>
            <a:r>
              <a:rPr lang="ru-RU" sz="2400" dirty="0"/>
              <a:t>утверждение о существовании объекта некоторого класса в определенный промежуток </a:t>
            </a:r>
            <a:r>
              <a:rPr lang="ru-RU" sz="2400" dirty="0" smtClean="0"/>
              <a:t>времени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700808"/>
            <a:ext cx="864096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Атрибут объекта </a:t>
            </a:r>
            <a:r>
              <a:rPr lang="ru-RU" sz="2400" dirty="0" smtClean="0"/>
              <a:t>- оценка значения характеристики объекта </a:t>
            </a:r>
            <a:r>
              <a:rPr lang="ru-RU" sz="2400" dirty="0"/>
              <a:t>в </a:t>
            </a:r>
            <a:r>
              <a:rPr lang="ru-RU" sz="2400" dirty="0" smtClean="0"/>
              <a:t>определенный промежуток времени.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645024"/>
            <a:ext cx="871296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r>
              <a:rPr lang="ru-RU" sz="2400" b="1" dirty="0" smtClean="0"/>
              <a:t>Связь фактов </a:t>
            </a:r>
            <a:r>
              <a:rPr lang="ru-RU" sz="2400" dirty="0" smtClean="0"/>
              <a:t>– сопоставление фактов логически, хронологически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708920"/>
            <a:ext cx="871296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Отношение  объектов </a:t>
            </a:r>
            <a:r>
              <a:rPr lang="ru-RU" sz="2400" dirty="0" smtClean="0"/>
              <a:t>- констатация наличия и оценка значения отношения между двумя объектами </a:t>
            </a:r>
            <a:r>
              <a:rPr lang="ru-RU" sz="2400" dirty="0"/>
              <a:t>в </a:t>
            </a:r>
            <a:r>
              <a:rPr lang="ru-RU" sz="2400" dirty="0" smtClean="0"/>
              <a:t>промежуток времени. </a:t>
            </a:r>
            <a:endParaRPr lang="ru-RU" sz="24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1640" y="72008"/>
            <a:ext cx="6120680" cy="5486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Представление фактов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43741" y="4720790"/>
            <a:ext cx="187220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Дефиниция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49122" y="4653136"/>
            <a:ext cx="1616906" cy="562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Атрибут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15749" y="5440870"/>
            <a:ext cx="1872208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ru-RU" sz="2000" b="1" dirty="0" smtClean="0"/>
              <a:t>Отношение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6125234"/>
            <a:ext cx="2042408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[</a:t>
            </a:r>
            <a:r>
              <a:rPr lang="ru-RU" sz="2000" b="1" dirty="0" smtClean="0"/>
              <a:t>Связь</a:t>
            </a:r>
            <a:r>
              <a:rPr lang="ru-RU" b="1" dirty="0" smtClean="0"/>
              <a:t> </a:t>
            </a:r>
            <a:r>
              <a:rPr lang="ru-RU" sz="2000" b="1" dirty="0" smtClean="0"/>
              <a:t>фактов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4581128"/>
            <a:ext cx="5616624" cy="136815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Соединительная линия уступом 8"/>
          <p:cNvCxnSpPr>
            <a:stCxn id="14" idx="1"/>
            <a:endCxn id="13" idx="1"/>
          </p:cNvCxnSpPr>
          <p:nvPr/>
        </p:nvCxnSpPr>
        <p:spPr>
          <a:xfrm rot="10800000" flipH="1" flipV="1">
            <a:off x="1619672" y="5265203"/>
            <a:ext cx="1872208" cy="1060085"/>
          </a:xfrm>
          <a:prstGeom prst="curvedConnector3">
            <a:avLst>
              <a:gd name="adj1" fmla="val -12210"/>
            </a:avLst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8"/>
          <p:cNvCxnSpPr>
            <a:stCxn id="10" idx="3"/>
            <a:endCxn id="12" idx="3"/>
          </p:cNvCxnSpPr>
          <p:nvPr/>
        </p:nvCxnSpPr>
        <p:spPr>
          <a:xfrm>
            <a:off x="4115949" y="4920845"/>
            <a:ext cx="72008" cy="720080"/>
          </a:xfrm>
          <a:prstGeom prst="curvedConnector3">
            <a:avLst>
              <a:gd name="adj1" fmla="val 417465"/>
            </a:avLst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8"/>
          <p:cNvCxnSpPr>
            <a:stCxn id="10" idx="1"/>
            <a:endCxn id="12" idx="1"/>
          </p:cNvCxnSpPr>
          <p:nvPr/>
        </p:nvCxnSpPr>
        <p:spPr>
          <a:xfrm rot="10800000" flipH="1" flipV="1">
            <a:off x="2243741" y="4920845"/>
            <a:ext cx="72008" cy="720080"/>
          </a:xfrm>
          <a:prstGeom prst="curvedConnector3">
            <a:avLst>
              <a:gd name="adj1" fmla="val -317465"/>
            </a:avLst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8"/>
          <p:cNvCxnSpPr>
            <a:stCxn id="14" idx="3"/>
            <a:endCxn id="13" idx="3"/>
          </p:cNvCxnSpPr>
          <p:nvPr/>
        </p:nvCxnSpPr>
        <p:spPr>
          <a:xfrm flipH="1">
            <a:off x="5534288" y="5265204"/>
            <a:ext cx="1702008" cy="1060085"/>
          </a:xfrm>
          <a:prstGeom prst="curvedConnector3">
            <a:avLst>
              <a:gd name="adj1" fmla="val -13431"/>
            </a:avLst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2"/>
            <a:endCxn id="10" idx="3"/>
          </p:cNvCxnSpPr>
          <p:nvPr/>
        </p:nvCxnSpPr>
        <p:spPr>
          <a:xfrm flipH="1" flipV="1">
            <a:off x="4115949" y="4920845"/>
            <a:ext cx="733173" cy="13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Исповедная ведомость</a:t>
            </a:r>
            <a:endParaRPr lang="en-US" dirty="0"/>
          </a:p>
        </p:txBody>
      </p:sp>
      <p:pic>
        <p:nvPicPr>
          <p:cNvPr id="1030" name="Picture 6" descr="http://www.russian-family.ru/images/pages/petrichenko/Isp_ved_1765_11.jpg"/>
          <p:cNvPicPr>
            <a:picLocks noChangeAspect="1" noChangeArrowheads="1"/>
          </p:cNvPicPr>
          <p:nvPr/>
        </p:nvPicPr>
        <p:blipFill>
          <a:blip r:embed="rId2" cstate="print"/>
          <a:srcRect t="6814" r="5802" b="40038"/>
          <a:stretch>
            <a:fillRect/>
          </a:stretch>
        </p:blipFill>
        <p:spPr bwMode="auto">
          <a:xfrm>
            <a:off x="755576" y="980728"/>
            <a:ext cx="6192688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683</Words>
  <Application>Microsoft Office PowerPoint</Application>
  <PresentationFormat>Экран (4:3)</PresentationFormat>
  <Paragraphs>191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Электронная коллекция биографических фактов</vt:lpstr>
      <vt:lpstr>Биографические исследования </vt:lpstr>
      <vt:lpstr>Биографические факты</vt:lpstr>
      <vt:lpstr>Представление биографических сведений</vt:lpstr>
      <vt:lpstr>Логика биографических фактов</vt:lpstr>
      <vt:lpstr>Логика биографических фактов (продолжение)</vt:lpstr>
      <vt:lpstr>Объекты рассмотрения</vt:lpstr>
      <vt:lpstr>Представление фактов</vt:lpstr>
      <vt:lpstr>Исповедная ведомость</vt:lpstr>
      <vt:lpstr>Факты из «Исповедных ведомостей»</vt:lpstr>
      <vt:lpstr>Слайд 11</vt:lpstr>
      <vt:lpstr>Конфигурация Фактографа</vt:lpstr>
      <vt:lpstr>Фактограф: форма ввода «Ведомости»</vt:lpstr>
      <vt:lpstr>Фактограф: «Лицо/Определение»</vt:lpstr>
      <vt:lpstr>Фактограф: «Лицо/Ведомости»</vt:lpstr>
      <vt:lpstr>Слайд 16</vt:lpstr>
      <vt:lpstr>Фактограф: «Место»</vt:lpstr>
      <vt:lpstr>Фактограф: «Док. объект»</vt:lpstr>
      <vt:lpstr>Фактограф: вывод «Потомки»</vt:lpstr>
      <vt:lpstr>Фактограф: настройки</vt:lpstr>
      <vt:lpstr>Фактограф: Нормаль - Имена</vt:lpstr>
      <vt:lpstr>Фактограф – пробная эксплуатация Духовенство коломенского уезда (ДКУ) XVIII-начало XIX веков</vt:lpstr>
      <vt:lpstr>Использование коллекции ДКУ</vt:lpstr>
      <vt:lpstr>Перспективы Фактографа</vt:lpstr>
      <vt:lpstr>Наиболее распространенные имена</vt:lpstr>
      <vt:lpstr>Происхождение Гилярова-Платонова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Natalia Markova</dc:creator>
  <cp:lastModifiedBy>Natalia Markova</cp:lastModifiedBy>
  <cp:revision>78</cp:revision>
  <dcterms:created xsi:type="dcterms:W3CDTF">2012-09-18T07:08:02Z</dcterms:created>
  <dcterms:modified xsi:type="dcterms:W3CDTF">2012-10-14T12:47:43Z</dcterms:modified>
</cp:coreProperties>
</file>