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60"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42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8F490E-C191-444A-A88F-E0D74BB0158D}" type="datetimeFigureOut">
              <a:rPr lang="ru-RU" smtClean="0"/>
              <a:t>18.10.2012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C37428-9B18-4D08-96CC-EE941DFA38EF}" type="slidenum">
              <a:rPr lang="ru-RU" smtClean="0"/>
              <a:t>‹#›</a:t>
            </a:fld>
            <a:endParaRPr lang="ru-RU"/>
          </a:p>
        </p:txBody>
      </p:sp>
    </p:spTree>
    <p:extLst>
      <p:ext uri="{BB962C8B-B14F-4D97-AF65-F5344CB8AC3E}">
        <p14:creationId xmlns:p14="http://schemas.microsoft.com/office/powerpoint/2010/main" val="3106569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ru-RU" smtClean="0"/>
              <a:t>Образец заголовка</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2FC4EF34-A7AF-4B67-B616-E7AB43E4956C}" type="datetime1">
              <a:rPr lang="ru-RU" smtClean="0"/>
              <a:t>18.10.2012</a:t>
            </a:fld>
            <a:endParaRPr lang="ru-RU"/>
          </a:p>
        </p:txBody>
      </p:sp>
      <p:sp>
        <p:nvSpPr>
          <p:cNvPr id="5" name="Footer Placeholder 4"/>
          <p:cNvSpPr>
            <a:spLocks noGrp="1"/>
          </p:cNvSpPr>
          <p:nvPr>
            <p:ph type="ftr" sz="quarter" idx="11"/>
          </p:nvPr>
        </p:nvSpPr>
        <p:spPr/>
        <p:txBody>
          <a:bodyPr/>
          <a:lstStyle/>
          <a:p>
            <a:r>
              <a:rPr lang="ru-RU" smtClean="0"/>
              <a:t>RCDL'2012  Переславль-Залесский, 15-18 октября 2012</a:t>
            </a:r>
            <a:endParaRPr lang="ru-RU"/>
          </a:p>
        </p:txBody>
      </p:sp>
      <p:sp>
        <p:nvSpPr>
          <p:cNvPr id="6" name="Slide Number Placeholder 5"/>
          <p:cNvSpPr>
            <a:spLocks noGrp="1"/>
          </p:cNvSpPr>
          <p:nvPr>
            <p:ph type="sldNum" sz="quarter" idx="12"/>
          </p:nvPr>
        </p:nvSpPr>
        <p:spPr/>
        <p:txBody>
          <a:bodyPr/>
          <a:lstStyle/>
          <a:p>
            <a:fld id="{D61F00BE-C0DE-4E44-864D-9A8C21F11DD6}" type="slidenum">
              <a:rPr lang="ru-RU" smtClean="0"/>
              <a:t>‹#›</a:t>
            </a:fld>
            <a:endParaRPr lang="ru-RU"/>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FEB3A0C6-22B3-4312-ADB7-B387B52B4389}" type="datetime1">
              <a:rPr lang="ru-RU" smtClean="0"/>
              <a:t>18.10.2012</a:t>
            </a:fld>
            <a:endParaRPr lang="ru-RU"/>
          </a:p>
        </p:txBody>
      </p:sp>
      <p:sp>
        <p:nvSpPr>
          <p:cNvPr id="5" name="Footer Placeholder 4"/>
          <p:cNvSpPr>
            <a:spLocks noGrp="1"/>
          </p:cNvSpPr>
          <p:nvPr>
            <p:ph type="ftr" sz="quarter" idx="11"/>
          </p:nvPr>
        </p:nvSpPr>
        <p:spPr/>
        <p:txBody>
          <a:bodyPr/>
          <a:lstStyle/>
          <a:p>
            <a:r>
              <a:rPr lang="ru-RU" smtClean="0"/>
              <a:t>RCDL'2012  Переславль-Залесский, 15-18 октября 2012</a:t>
            </a:r>
            <a:endParaRPr lang="ru-RU"/>
          </a:p>
        </p:txBody>
      </p:sp>
      <p:sp>
        <p:nvSpPr>
          <p:cNvPr id="6" name="Slide Number Placeholder 5"/>
          <p:cNvSpPr>
            <a:spLocks noGrp="1"/>
          </p:cNvSpPr>
          <p:nvPr>
            <p:ph type="sldNum" sz="quarter" idx="12"/>
          </p:nvPr>
        </p:nvSpPr>
        <p:spPr/>
        <p:txBody>
          <a:bodyPr/>
          <a:lstStyle/>
          <a:p>
            <a:fld id="{D61F00BE-C0DE-4E44-864D-9A8C21F11DD6}"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A2D16B2-7F70-4FCE-B05A-DBC712F5F0E7}" type="datetime1">
              <a:rPr lang="ru-RU" smtClean="0"/>
              <a:t>18.10.2012</a:t>
            </a:fld>
            <a:endParaRPr lang="ru-RU"/>
          </a:p>
        </p:txBody>
      </p:sp>
      <p:sp>
        <p:nvSpPr>
          <p:cNvPr id="5" name="Footer Placeholder 4"/>
          <p:cNvSpPr>
            <a:spLocks noGrp="1"/>
          </p:cNvSpPr>
          <p:nvPr>
            <p:ph type="ftr" sz="quarter" idx="11"/>
          </p:nvPr>
        </p:nvSpPr>
        <p:spPr/>
        <p:txBody>
          <a:bodyPr/>
          <a:lstStyle/>
          <a:p>
            <a:r>
              <a:rPr lang="ru-RU" smtClean="0"/>
              <a:t>RCDL'2012  Переславль-Залесский, 15-18 октября 2012</a:t>
            </a:r>
            <a:endParaRPr lang="ru-RU"/>
          </a:p>
        </p:txBody>
      </p:sp>
      <p:sp>
        <p:nvSpPr>
          <p:cNvPr id="6" name="Slide Number Placeholder 5"/>
          <p:cNvSpPr>
            <a:spLocks noGrp="1"/>
          </p:cNvSpPr>
          <p:nvPr>
            <p:ph type="sldNum" sz="quarter" idx="12"/>
          </p:nvPr>
        </p:nvSpPr>
        <p:spPr/>
        <p:txBody>
          <a:bodyPr/>
          <a:lstStyle/>
          <a:p>
            <a:fld id="{D61F00BE-C0DE-4E44-864D-9A8C21F11DD6}"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8" name="Прямоугольник 7"/>
          <p:cNvSpPr/>
          <p:nvPr userDrawn="1"/>
        </p:nvSpPr>
        <p:spPr>
          <a:xfrm>
            <a:off x="0" y="0"/>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Title 1"/>
          <p:cNvSpPr>
            <a:spLocks noGrp="1"/>
          </p:cNvSpPr>
          <p:nvPr>
            <p:ph type="title"/>
          </p:nvPr>
        </p:nvSpPr>
        <p:spPr>
          <a:xfrm>
            <a:off x="457200" y="27171"/>
            <a:ext cx="8229600" cy="809541"/>
          </a:xfrm>
        </p:spPr>
        <p:txBody>
          <a:bodyPr>
            <a:normAutofit/>
          </a:bodyPr>
          <a:lstStyle>
            <a:lvl1pPr>
              <a:defRPr sz="3600"/>
            </a:lvl1pPr>
          </a:lstStyle>
          <a:p>
            <a:r>
              <a:rPr lang="ru-RU" dirty="0" smtClean="0"/>
              <a:t>Образец заголовка</a:t>
            </a:r>
            <a:endParaRPr lang="en-US" dirty="0"/>
          </a:p>
        </p:txBody>
      </p:sp>
      <p:sp>
        <p:nvSpPr>
          <p:cNvPr id="7" name="Прямоугольник 6"/>
          <p:cNvSpPr/>
          <p:nvPr userDrawn="1"/>
        </p:nvSpPr>
        <p:spPr>
          <a:xfrm>
            <a:off x="0" y="6497847"/>
            <a:ext cx="9144000" cy="36004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Content Placeholder 2"/>
          <p:cNvSpPr>
            <a:spLocks noGrp="1"/>
          </p:cNvSpPr>
          <p:nvPr>
            <p:ph idx="1"/>
          </p:nvPr>
        </p:nvSpPr>
        <p:spPr>
          <a:xfrm>
            <a:off x="457200" y="1052736"/>
            <a:ext cx="8229600" cy="5040560"/>
          </a:xfrm>
        </p:spPr>
        <p:txBody>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en-US" dirty="0"/>
          </a:p>
        </p:txBody>
      </p:sp>
      <p:sp>
        <p:nvSpPr>
          <p:cNvPr id="4" name="Date Placeholder 3"/>
          <p:cNvSpPr>
            <a:spLocks noGrp="1"/>
          </p:cNvSpPr>
          <p:nvPr>
            <p:ph type="dt" sz="half" idx="10"/>
          </p:nvPr>
        </p:nvSpPr>
        <p:spPr>
          <a:xfrm>
            <a:off x="-15836" y="6528816"/>
            <a:ext cx="843420" cy="329184"/>
          </a:xfrm>
        </p:spPr>
        <p:txBody>
          <a:bodyPr/>
          <a:lstStyle/>
          <a:p>
            <a:fld id="{0C7DF708-3C62-4BE4-8743-641265AC8C7A}" type="datetime1">
              <a:rPr lang="ru-RU" smtClean="0"/>
              <a:t>18.10.2012</a:t>
            </a:fld>
            <a:endParaRPr lang="ru-RU"/>
          </a:p>
        </p:txBody>
      </p:sp>
      <p:sp>
        <p:nvSpPr>
          <p:cNvPr id="5" name="Footer Placeholder 4"/>
          <p:cNvSpPr>
            <a:spLocks noGrp="1"/>
          </p:cNvSpPr>
          <p:nvPr>
            <p:ph type="ftr" sz="quarter" idx="11"/>
          </p:nvPr>
        </p:nvSpPr>
        <p:spPr>
          <a:xfrm>
            <a:off x="827584" y="6528816"/>
            <a:ext cx="7272808" cy="329184"/>
          </a:xfrm>
        </p:spPr>
        <p:txBody>
          <a:bodyPr/>
          <a:lstStyle>
            <a:lvl1pPr>
              <a:defRPr>
                <a:solidFill>
                  <a:schemeClr val="tx1"/>
                </a:solidFill>
              </a:defRPr>
            </a:lvl1pPr>
          </a:lstStyle>
          <a:p>
            <a:r>
              <a:rPr lang="ru-RU" dirty="0" smtClean="0"/>
              <a:t>RCDL'2012  Переславль-Залесский, 15-18 октября 2012</a:t>
            </a:r>
            <a:endParaRPr lang="ru-RU" dirty="0"/>
          </a:p>
        </p:txBody>
      </p:sp>
      <p:sp>
        <p:nvSpPr>
          <p:cNvPr id="6" name="Slide Number Placeholder 5"/>
          <p:cNvSpPr>
            <a:spLocks noGrp="1"/>
          </p:cNvSpPr>
          <p:nvPr>
            <p:ph type="sldNum" sz="quarter" idx="12"/>
          </p:nvPr>
        </p:nvSpPr>
        <p:spPr>
          <a:xfrm>
            <a:off x="8077200" y="6478262"/>
            <a:ext cx="1066800" cy="360153"/>
          </a:xfrm>
        </p:spPr>
        <p:txBody>
          <a:bodyPr/>
          <a:lstStyle>
            <a:lvl1pPr algn="r">
              <a:defRPr sz="2000">
                <a:solidFill>
                  <a:schemeClr val="tx1"/>
                </a:solidFill>
              </a:defRPr>
            </a:lvl1pPr>
          </a:lstStyle>
          <a:p>
            <a:fld id="{D61F00BE-C0DE-4E44-864D-9A8C21F11DD6}"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B5BD3D3-0104-4C6C-8A54-4D56B3A6A5B2}" type="datetime1">
              <a:rPr lang="ru-RU" smtClean="0"/>
              <a:t>18.10.2012</a:t>
            </a:fld>
            <a:endParaRPr lang="ru-RU"/>
          </a:p>
        </p:txBody>
      </p:sp>
      <p:sp>
        <p:nvSpPr>
          <p:cNvPr id="5" name="Footer Placeholder 4"/>
          <p:cNvSpPr>
            <a:spLocks noGrp="1"/>
          </p:cNvSpPr>
          <p:nvPr>
            <p:ph type="ftr" sz="quarter" idx="11"/>
          </p:nvPr>
        </p:nvSpPr>
        <p:spPr/>
        <p:txBody>
          <a:bodyPr/>
          <a:lstStyle/>
          <a:p>
            <a:r>
              <a:rPr lang="ru-RU" smtClean="0"/>
              <a:t>RCDL'2012  Переславль-Залесский, 15-18 октября 2012</a:t>
            </a:r>
            <a:endParaRPr lang="ru-RU"/>
          </a:p>
        </p:txBody>
      </p:sp>
      <p:sp>
        <p:nvSpPr>
          <p:cNvPr id="6" name="Slide Number Placeholder 5"/>
          <p:cNvSpPr>
            <a:spLocks noGrp="1"/>
          </p:cNvSpPr>
          <p:nvPr>
            <p:ph type="sldNum" sz="quarter" idx="12"/>
          </p:nvPr>
        </p:nvSpPr>
        <p:spPr/>
        <p:txBody>
          <a:bodyPr/>
          <a:lstStyle/>
          <a:p>
            <a:fld id="{D61F00BE-C0DE-4E44-864D-9A8C21F11DD6}" type="slidenum">
              <a:rPr lang="ru-RU" smtClean="0"/>
              <a:t>‹#›</a:t>
            </a:fld>
            <a:endParaRPr lang="ru-RU"/>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EE3F953-AA80-4BC1-84D5-7EF9935BED94}" type="datetime1">
              <a:rPr lang="ru-RU" smtClean="0"/>
              <a:t>18.10.2012</a:t>
            </a:fld>
            <a:endParaRPr lang="ru-RU"/>
          </a:p>
        </p:txBody>
      </p:sp>
      <p:sp>
        <p:nvSpPr>
          <p:cNvPr id="6" name="Footer Placeholder 5"/>
          <p:cNvSpPr>
            <a:spLocks noGrp="1"/>
          </p:cNvSpPr>
          <p:nvPr>
            <p:ph type="ftr" sz="quarter" idx="11"/>
          </p:nvPr>
        </p:nvSpPr>
        <p:spPr/>
        <p:txBody>
          <a:bodyPr/>
          <a:lstStyle/>
          <a:p>
            <a:r>
              <a:rPr lang="ru-RU" smtClean="0"/>
              <a:t>RCDL'2012  Переславль-Залесский, 15-18 октября 2012</a:t>
            </a:r>
            <a:endParaRPr lang="ru-RU"/>
          </a:p>
        </p:txBody>
      </p:sp>
      <p:sp>
        <p:nvSpPr>
          <p:cNvPr id="7" name="Slide Number Placeholder 6"/>
          <p:cNvSpPr>
            <a:spLocks noGrp="1"/>
          </p:cNvSpPr>
          <p:nvPr>
            <p:ph type="sldNum" sz="quarter" idx="12"/>
          </p:nvPr>
        </p:nvSpPr>
        <p:spPr/>
        <p:txBody>
          <a:bodyPr/>
          <a:lstStyle/>
          <a:p>
            <a:fld id="{D61F00BE-C0DE-4E44-864D-9A8C21F11DD6}"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A0E26E5B-0836-4D5C-AEA6-FA7E18B2E948}" type="datetime1">
              <a:rPr lang="ru-RU" smtClean="0"/>
              <a:t>18.10.2012</a:t>
            </a:fld>
            <a:endParaRPr lang="ru-RU"/>
          </a:p>
        </p:txBody>
      </p:sp>
      <p:sp>
        <p:nvSpPr>
          <p:cNvPr id="8" name="Footer Placeholder 7"/>
          <p:cNvSpPr>
            <a:spLocks noGrp="1"/>
          </p:cNvSpPr>
          <p:nvPr>
            <p:ph type="ftr" sz="quarter" idx="11"/>
          </p:nvPr>
        </p:nvSpPr>
        <p:spPr/>
        <p:txBody>
          <a:bodyPr/>
          <a:lstStyle/>
          <a:p>
            <a:r>
              <a:rPr lang="ru-RU" smtClean="0"/>
              <a:t>RCDL'2012  Переславль-Залесский, 15-18 октября 2012</a:t>
            </a:r>
            <a:endParaRPr lang="ru-RU"/>
          </a:p>
        </p:txBody>
      </p:sp>
      <p:sp>
        <p:nvSpPr>
          <p:cNvPr id="9" name="Slide Number Placeholder 8"/>
          <p:cNvSpPr>
            <a:spLocks noGrp="1"/>
          </p:cNvSpPr>
          <p:nvPr>
            <p:ph type="sldNum" sz="quarter" idx="12"/>
          </p:nvPr>
        </p:nvSpPr>
        <p:spPr/>
        <p:txBody>
          <a:bodyPr/>
          <a:lstStyle/>
          <a:p>
            <a:fld id="{D61F00BE-C0DE-4E44-864D-9A8C21F11DD6}" type="slidenum">
              <a:rPr lang="ru-RU" smtClean="0"/>
              <a:t>‹#›</a:t>
            </a:fld>
            <a:endParaRPr lang="ru-RU"/>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7381DEA2-C94A-435C-8ACB-578DC17AC39E}" type="datetime1">
              <a:rPr lang="ru-RU" smtClean="0"/>
              <a:t>18.10.2012</a:t>
            </a:fld>
            <a:endParaRPr lang="ru-RU"/>
          </a:p>
        </p:txBody>
      </p:sp>
      <p:sp>
        <p:nvSpPr>
          <p:cNvPr id="4" name="Footer Placeholder 3"/>
          <p:cNvSpPr>
            <a:spLocks noGrp="1"/>
          </p:cNvSpPr>
          <p:nvPr>
            <p:ph type="ftr" sz="quarter" idx="11"/>
          </p:nvPr>
        </p:nvSpPr>
        <p:spPr/>
        <p:txBody>
          <a:bodyPr/>
          <a:lstStyle/>
          <a:p>
            <a:r>
              <a:rPr lang="ru-RU" smtClean="0"/>
              <a:t>RCDL'2012  Переславль-Залесский, 15-18 октября 2012</a:t>
            </a:r>
            <a:endParaRPr lang="ru-RU"/>
          </a:p>
        </p:txBody>
      </p:sp>
      <p:sp>
        <p:nvSpPr>
          <p:cNvPr id="5" name="Slide Number Placeholder 4"/>
          <p:cNvSpPr>
            <a:spLocks noGrp="1"/>
          </p:cNvSpPr>
          <p:nvPr>
            <p:ph type="sldNum" sz="quarter" idx="12"/>
          </p:nvPr>
        </p:nvSpPr>
        <p:spPr/>
        <p:txBody>
          <a:bodyPr/>
          <a:lstStyle/>
          <a:p>
            <a:fld id="{D61F00BE-C0DE-4E44-864D-9A8C21F11DD6}"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C7E71F-92E2-491E-95A6-D3E39047E89A}" type="datetime1">
              <a:rPr lang="ru-RU" smtClean="0"/>
              <a:t>18.10.2012</a:t>
            </a:fld>
            <a:endParaRPr lang="ru-RU"/>
          </a:p>
        </p:txBody>
      </p:sp>
      <p:sp>
        <p:nvSpPr>
          <p:cNvPr id="3" name="Footer Placeholder 2"/>
          <p:cNvSpPr>
            <a:spLocks noGrp="1"/>
          </p:cNvSpPr>
          <p:nvPr>
            <p:ph type="ftr" sz="quarter" idx="11"/>
          </p:nvPr>
        </p:nvSpPr>
        <p:spPr/>
        <p:txBody>
          <a:bodyPr/>
          <a:lstStyle/>
          <a:p>
            <a:r>
              <a:rPr lang="ru-RU" smtClean="0"/>
              <a:t>RCDL'2012  Переславль-Залесский, 15-18 октября 2012</a:t>
            </a:r>
            <a:endParaRPr lang="ru-RU"/>
          </a:p>
        </p:txBody>
      </p:sp>
      <p:sp>
        <p:nvSpPr>
          <p:cNvPr id="4" name="Slide Number Placeholder 3"/>
          <p:cNvSpPr>
            <a:spLocks noGrp="1"/>
          </p:cNvSpPr>
          <p:nvPr>
            <p:ph type="sldNum" sz="quarter" idx="12"/>
          </p:nvPr>
        </p:nvSpPr>
        <p:spPr/>
        <p:txBody>
          <a:bodyPr/>
          <a:lstStyle/>
          <a:p>
            <a:fld id="{D61F00BE-C0DE-4E44-864D-9A8C21F11DD6}"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4C4646E-D3B7-4068-AE10-CC8B3ABC819E}" type="datetime1">
              <a:rPr lang="ru-RU" smtClean="0"/>
              <a:t>18.10.2012</a:t>
            </a:fld>
            <a:endParaRPr lang="ru-RU"/>
          </a:p>
        </p:txBody>
      </p:sp>
      <p:sp>
        <p:nvSpPr>
          <p:cNvPr id="6" name="Footer Placeholder 5"/>
          <p:cNvSpPr>
            <a:spLocks noGrp="1"/>
          </p:cNvSpPr>
          <p:nvPr>
            <p:ph type="ftr" sz="quarter" idx="11"/>
          </p:nvPr>
        </p:nvSpPr>
        <p:spPr/>
        <p:txBody>
          <a:bodyPr/>
          <a:lstStyle/>
          <a:p>
            <a:r>
              <a:rPr lang="ru-RU" smtClean="0"/>
              <a:t>RCDL'2012  Переславль-Залесский, 15-18 октября 2012</a:t>
            </a:r>
            <a:endParaRPr lang="ru-RU"/>
          </a:p>
        </p:txBody>
      </p:sp>
      <p:sp>
        <p:nvSpPr>
          <p:cNvPr id="7" name="Slide Number Placeholder 6"/>
          <p:cNvSpPr>
            <a:spLocks noGrp="1"/>
          </p:cNvSpPr>
          <p:nvPr>
            <p:ph type="sldNum" sz="quarter" idx="12"/>
          </p:nvPr>
        </p:nvSpPr>
        <p:spPr/>
        <p:txBody>
          <a:bodyPr/>
          <a:lstStyle/>
          <a:p>
            <a:fld id="{D61F00BE-C0DE-4E44-864D-9A8C21F11DD6}" type="slidenum">
              <a:rPr lang="ru-RU" smtClean="0"/>
              <a:t>‹#›</a:t>
            </a:fld>
            <a:endParaRPr lang="ru-RU"/>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B850E9D-824C-491A-8330-1889B37F3773}" type="datetime1">
              <a:rPr lang="ru-RU" smtClean="0"/>
              <a:t>18.10.2012</a:t>
            </a:fld>
            <a:endParaRPr lang="ru-RU"/>
          </a:p>
        </p:txBody>
      </p:sp>
      <p:sp>
        <p:nvSpPr>
          <p:cNvPr id="6" name="Footer Placeholder 5"/>
          <p:cNvSpPr>
            <a:spLocks noGrp="1"/>
          </p:cNvSpPr>
          <p:nvPr>
            <p:ph type="ftr" sz="quarter" idx="11"/>
          </p:nvPr>
        </p:nvSpPr>
        <p:spPr/>
        <p:txBody>
          <a:bodyPr/>
          <a:lstStyle/>
          <a:p>
            <a:r>
              <a:rPr lang="ru-RU" smtClean="0"/>
              <a:t>RCDL'2012  Переславль-Залесский, 15-18 октября 2012</a:t>
            </a:r>
            <a:endParaRPr lang="ru-RU"/>
          </a:p>
        </p:txBody>
      </p:sp>
      <p:sp>
        <p:nvSpPr>
          <p:cNvPr id="7" name="Slide Number Placeholder 6"/>
          <p:cNvSpPr>
            <a:spLocks noGrp="1"/>
          </p:cNvSpPr>
          <p:nvPr>
            <p:ph type="sldNum" sz="quarter" idx="12"/>
          </p:nvPr>
        </p:nvSpPr>
        <p:spPr/>
        <p:txBody>
          <a:bodyPr/>
          <a:lstStyle/>
          <a:p>
            <a:fld id="{D61F00BE-C0DE-4E44-864D-9A8C21F11DD6}"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84AA5FB-7545-48D7-B967-8A96BC62367A}" type="datetime1">
              <a:rPr lang="ru-RU" smtClean="0"/>
              <a:t>18.10.2012</a:t>
            </a:fld>
            <a:endParaRPr lang="ru-RU"/>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r>
              <a:rPr lang="ru-RU" smtClean="0"/>
              <a:t>RCDL'2012  Переславль-Залесский, 15-18 октября 2012</a:t>
            </a:r>
            <a:endParaRPr lang="ru-RU"/>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D61F00BE-C0DE-4E44-864D-9A8C21F11DD6}"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196752"/>
            <a:ext cx="7848600" cy="2102073"/>
          </a:xfrm>
        </p:spPr>
        <p:txBody>
          <a:bodyPr/>
          <a:lstStyle/>
          <a:p>
            <a:r>
              <a:rPr lang="ru-RU" sz="4400" dirty="0" smtClean="0"/>
              <a:t>ОЦЕНКА ЭФФЕКТИВНОСТИ РЕКОМЕНДАТЕЛЬНЫХ СИСТЕМ</a:t>
            </a:r>
            <a:endParaRPr lang="ru-RU" sz="4400" dirty="0"/>
          </a:p>
        </p:txBody>
      </p:sp>
      <p:sp>
        <p:nvSpPr>
          <p:cNvPr id="3" name="Подзаголовок 2"/>
          <p:cNvSpPr>
            <a:spLocks noGrp="1"/>
          </p:cNvSpPr>
          <p:nvPr>
            <p:ph type="subTitle" idx="1"/>
          </p:nvPr>
        </p:nvSpPr>
        <p:spPr/>
        <p:txBody>
          <a:bodyPr>
            <a:normAutofit/>
          </a:bodyPr>
          <a:lstStyle/>
          <a:p>
            <a:r>
              <a:rPr lang="ru-RU" dirty="0" err="1" smtClean="0"/>
              <a:t>С.А.Амелькин</a:t>
            </a:r>
            <a:endParaRPr lang="ru-RU" dirty="0" smtClean="0"/>
          </a:p>
          <a:p>
            <a:endParaRPr lang="ru-RU" dirty="0" smtClean="0"/>
          </a:p>
          <a:p>
            <a:r>
              <a:rPr lang="ru-RU" dirty="0" smtClean="0"/>
              <a:t>Институт программных систем имени </a:t>
            </a:r>
            <a:r>
              <a:rPr lang="ru-RU" dirty="0" err="1" smtClean="0"/>
              <a:t>А.К.Айламазяна</a:t>
            </a:r>
            <a:r>
              <a:rPr lang="ru-RU" dirty="0" smtClean="0"/>
              <a:t> РАН</a:t>
            </a:r>
            <a:endParaRPr lang="ru-RU" dirty="0"/>
          </a:p>
        </p:txBody>
      </p:sp>
    </p:spTree>
    <p:extLst>
      <p:ext uri="{BB962C8B-B14F-4D97-AF65-F5344CB8AC3E}">
        <p14:creationId xmlns:p14="http://schemas.microsoft.com/office/powerpoint/2010/main" val="6358322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СОСТАВЛЕНИЕ </a:t>
            </a:r>
            <a:r>
              <a:rPr lang="ru-RU" dirty="0"/>
              <a:t>УПОРЯДОЧЕННОГО МНОЖЕСТВА ОБЪЕКТОВ</a:t>
            </a:r>
          </a:p>
        </p:txBody>
      </p:sp>
      <p:sp>
        <p:nvSpPr>
          <p:cNvPr id="3" name="Объект 2"/>
          <p:cNvSpPr>
            <a:spLocks noGrp="1"/>
          </p:cNvSpPr>
          <p:nvPr>
            <p:ph idx="1"/>
          </p:nvPr>
        </p:nvSpPr>
        <p:spPr>
          <a:xfrm>
            <a:off x="457200" y="1052736"/>
            <a:ext cx="8229600" cy="936104"/>
          </a:xfrm>
        </p:spPr>
        <p:txBody>
          <a:bodyPr>
            <a:normAutofit/>
          </a:bodyPr>
          <a:lstStyle/>
          <a:p>
            <a:r>
              <a:rPr lang="ru-RU" sz="1800" b="1" dirty="0"/>
              <a:t>&lt;Задача 3&gt;</a:t>
            </a:r>
            <a:r>
              <a:rPr lang="ru-RU" sz="1800" dirty="0"/>
              <a:t> Задача рекомендательной системы – найти такие оценки </a:t>
            </a:r>
            <a:r>
              <a:rPr lang="en-US" sz="1800" i="1" dirty="0" err="1"/>
              <a:t>r</a:t>
            </a:r>
            <a:r>
              <a:rPr lang="en-US" sz="1800" i="1" baseline="-25000" dirty="0" err="1"/>
              <a:t>i</a:t>
            </a:r>
            <a:r>
              <a:rPr lang="ru-RU" sz="1800" dirty="0"/>
              <a:t>, чтобы для максимального числа пар (</a:t>
            </a:r>
            <a:r>
              <a:rPr lang="en-US" sz="1800" i="1" dirty="0" err="1"/>
              <a:t>i</a:t>
            </a:r>
            <a:r>
              <a:rPr lang="ru-RU" sz="1800" dirty="0"/>
              <a:t>, </a:t>
            </a:r>
            <a:r>
              <a:rPr lang="en-US" sz="1800" i="1" dirty="0"/>
              <a:t>j</a:t>
            </a:r>
            <a:r>
              <a:rPr lang="ru-RU" sz="1800" dirty="0"/>
              <a:t>) (</a:t>
            </a:r>
            <a:r>
              <a:rPr lang="en-US" sz="1800" i="1" dirty="0" err="1"/>
              <a:t>i</a:t>
            </a:r>
            <a:r>
              <a:rPr lang="ru-RU" sz="1800" dirty="0"/>
              <a:t>=1, …, </a:t>
            </a:r>
            <a:r>
              <a:rPr lang="en-US" sz="1800" i="1" dirty="0"/>
              <a:t>n</a:t>
            </a:r>
            <a:r>
              <a:rPr lang="ru-RU" sz="1800" dirty="0"/>
              <a:t>; </a:t>
            </a:r>
            <a:r>
              <a:rPr lang="en-US" sz="1800" i="1" dirty="0"/>
              <a:t>j</a:t>
            </a:r>
            <a:r>
              <a:rPr lang="ru-RU" sz="1800" dirty="0"/>
              <a:t>=1, … ,</a:t>
            </a:r>
            <a:r>
              <a:rPr lang="en-US" sz="1800" i="1" dirty="0"/>
              <a:t>n</a:t>
            </a:r>
            <a:r>
              <a:rPr lang="ru-RU" sz="1800" dirty="0"/>
              <a:t>; </a:t>
            </a:r>
            <a:r>
              <a:rPr lang="en-US" sz="1800" i="1" dirty="0" err="1"/>
              <a:t>i</a:t>
            </a:r>
            <a:r>
              <a:rPr lang="en-US" sz="1800" dirty="0" err="1">
                <a:sym typeface="Symbol"/>
              </a:rPr>
              <a:t></a:t>
            </a:r>
            <a:r>
              <a:rPr lang="en-US" sz="1800" i="1" dirty="0" err="1"/>
              <a:t>j</a:t>
            </a:r>
            <a:r>
              <a:rPr lang="ru-RU" sz="1800" dirty="0"/>
              <a:t>) выполнялось условие:</a:t>
            </a:r>
          </a:p>
        </p:txBody>
      </p:sp>
      <p:sp>
        <p:nvSpPr>
          <p:cNvPr id="4" name="Нижний колонтитул 3"/>
          <p:cNvSpPr>
            <a:spLocks noGrp="1"/>
          </p:cNvSpPr>
          <p:nvPr>
            <p:ph type="ftr" sz="quarter" idx="11"/>
          </p:nvPr>
        </p:nvSpPr>
        <p:spPr/>
        <p:txBody>
          <a:bodyPr/>
          <a:lstStyle/>
          <a:p>
            <a:r>
              <a:rPr lang="ru-RU" smtClean="0"/>
              <a:t>RCDL'2012  Переславль-Залесский, 15-18 октября 2012</a:t>
            </a:r>
            <a:endParaRPr lang="ru-RU" dirty="0"/>
          </a:p>
        </p:txBody>
      </p:sp>
      <p:sp>
        <p:nvSpPr>
          <p:cNvPr id="5" name="Номер слайда 4"/>
          <p:cNvSpPr>
            <a:spLocks noGrp="1"/>
          </p:cNvSpPr>
          <p:nvPr>
            <p:ph type="sldNum" sz="quarter" idx="12"/>
          </p:nvPr>
        </p:nvSpPr>
        <p:spPr/>
        <p:txBody>
          <a:bodyPr/>
          <a:lstStyle/>
          <a:p>
            <a:fld id="{D61F00BE-C0DE-4E44-864D-9A8C21F11DD6}" type="slidenum">
              <a:rPr lang="ru-RU" smtClean="0"/>
              <a:pPr/>
              <a:t>10</a:t>
            </a:fld>
            <a:endParaRPr lang="ru-RU" dirty="0"/>
          </a:p>
        </p:txBody>
      </p:sp>
      <mc:AlternateContent xmlns:mc="http://schemas.openxmlformats.org/markup-compatibility/2006" xmlns:a14="http://schemas.microsoft.com/office/drawing/2010/main">
        <mc:Choice Requires="a14">
          <p:sp>
            <p:nvSpPr>
              <p:cNvPr id="6" name="Прямоугольник 5"/>
              <p:cNvSpPr/>
              <p:nvPr/>
            </p:nvSpPr>
            <p:spPr>
              <a:xfrm>
                <a:off x="2843808" y="2060848"/>
                <a:ext cx="2476768" cy="111799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endChr m:val=""/>
                          <m:ctrlPr>
                            <a:rPr lang="ru-RU" i="1">
                              <a:latin typeface="Cambria Math"/>
                            </a:rPr>
                          </m:ctrlPr>
                        </m:dPr>
                        <m:e>
                          <m:m>
                            <m:mPr>
                              <m:mcs>
                                <m:mc>
                                  <m:mcPr>
                                    <m:count m:val="3"/>
                                    <m:mcJc m:val="center"/>
                                  </m:mcPr>
                                </m:mc>
                              </m:mcs>
                              <m:ctrlPr>
                                <a:rPr lang="ru-RU" i="1">
                                  <a:latin typeface="Cambria Math"/>
                                </a:rPr>
                              </m:ctrlPr>
                            </m:mPr>
                            <m:mr>
                              <m:e>
                                <m:sSub>
                                  <m:sSubPr>
                                    <m:ctrlPr>
                                      <a:rPr lang="ru-RU" i="1">
                                        <a:latin typeface="Cambria Math"/>
                                      </a:rPr>
                                    </m:ctrlPr>
                                  </m:sSubPr>
                                  <m:e>
                                    <m:r>
                                      <a:rPr lang="en-US" i="1">
                                        <a:latin typeface="Cambria Math"/>
                                      </a:rPr>
                                      <m:t>𝑟</m:t>
                                    </m:r>
                                  </m:e>
                                  <m:sub>
                                    <m:r>
                                      <a:rPr lang="en-US" i="1">
                                        <a:latin typeface="Cambria Math"/>
                                      </a:rPr>
                                      <m:t>𝑖</m:t>
                                    </m:r>
                                  </m:sub>
                                </m:sSub>
                                <m:r>
                                  <a:rPr lang="en-US" i="1">
                                    <a:latin typeface="Cambria Math"/>
                                  </a:rPr>
                                  <m:t>&gt;</m:t>
                                </m:r>
                                <m:sSub>
                                  <m:sSubPr>
                                    <m:ctrlPr>
                                      <a:rPr lang="ru-RU" i="1">
                                        <a:latin typeface="Cambria Math"/>
                                      </a:rPr>
                                    </m:ctrlPr>
                                  </m:sSubPr>
                                  <m:e>
                                    <m:r>
                                      <a:rPr lang="en-US" i="1">
                                        <a:latin typeface="Cambria Math"/>
                                      </a:rPr>
                                      <m:t>𝑟</m:t>
                                    </m:r>
                                  </m:e>
                                  <m:sub>
                                    <m:r>
                                      <a:rPr lang="en-US" i="1">
                                        <a:latin typeface="Cambria Math"/>
                                      </a:rPr>
                                      <m:t>𝑗</m:t>
                                    </m:r>
                                  </m:sub>
                                </m:sSub>
                              </m:e>
                              <m:e>
                                <m:box>
                                  <m:boxPr>
                                    <m:ctrlPr>
                                      <a:rPr lang="ru-RU" i="1">
                                        <a:latin typeface="Cambria Math"/>
                                      </a:rPr>
                                    </m:ctrlPr>
                                  </m:boxPr>
                                  <m:e>
                                    <m:groupChr>
                                      <m:groupChrPr>
                                        <m:chr m:val="⇔"/>
                                        <m:pos m:val="top"/>
                                        <m:ctrlPr>
                                          <a:rPr lang="ru-RU" i="1">
                                            <a:latin typeface="Cambria Math"/>
                                          </a:rPr>
                                        </m:ctrlPr>
                                      </m:groupChrPr>
                                      <m:e/>
                                    </m:groupChr>
                                  </m:e>
                                </m:box>
                              </m:e>
                              <m:e>
                                <m:sSub>
                                  <m:sSubPr>
                                    <m:ctrlPr>
                                      <a:rPr lang="ru-RU" i="1">
                                        <a:latin typeface="Cambria Math"/>
                                      </a:rPr>
                                    </m:ctrlPr>
                                  </m:sSubPr>
                                  <m:e>
                                    <m:r>
                                      <a:rPr lang="en-US" i="1">
                                        <a:latin typeface="Cambria Math"/>
                                      </a:rPr>
                                      <m:t>𝑣</m:t>
                                    </m:r>
                                  </m:e>
                                  <m:sub>
                                    <m:r>
                                      <a:rPr lang="en-US" i="1">
                                        <a:latin typeface="Cambria Math"/>
                                      </a:rPr>
                                      <m:t>𝑖</m:t>
                                    </m:r>
                                  </m:sub>
                                </m:sSub>
                                <m:r>
                                  <a:rPr lang="en-US" i="1">
                                    <a:latin typeface="Cambria Math"/>
                                  </a:rPr>
                                  <m:t>&gt;</m:t>
                                </m:r>
                                <m:sSub>
                                  <m:sSubPr>
                                    <m:ctrlPr>
                                      <a:rPr lang="ru-RU" i="1">
                                        <a:latin typeface="Cambria Math"/>
                                      </a:rPr>
                                    </m:ctrlPr>
                                  </m:sSubPr>
                                  <m:e>
                                    <m:r>
                                      <a:rPr lang="en-US" i="1">
                                        <a:latin typeface="Cambria Math"/>
                                      </a:rPr>
                                      <m:t>𝑣</m:t>
                                    </m:r>
                                  </m:e>
                                  <m:sub>
                                    <m:r>
                                      <a:rPr lang="en-US" i="1">
                                        <a:latin typeface="Cambria Math"/>
                                      </a:rPr>
                                      <m:t>𝑗</m:t>
                                    </m:r>
                                  </m:sub>
                                </m:sSub>
                              </m:e>
                            </m:mr>
                            <m:mr>
                              <m:e>
                                <m:sSub>
                                  <m:sSubPr>
                                    <m:ctrlPr>
                                      <a:rPr lang="ru-RU" i="1">
                                        <a:latin typeface="Cambria Math"/>
                                      </a:rPr>
                                    </m:ctrlPr>
                                  </m:sSubPr>
                                  <m:e>
                                    <m:r>
                                      <a:rPr lang="en-US" i="1">
                                        <a:latin typeface="Cambria Math"/>
                                      </a:rPr>
                                      <m:t>𝑟</m:t>
                                    </m:r>
                                  </m:e>
                                  <m:sub>
                                    <m:r>
                                      <a:rPr lang="en-US" i="1">
                                        <a:latin typeface="Cambria Math"/>
                                      </a:rPr>
                                      <m:t>𝑖</m:t>
                                    </m:r>
                                  </m:sub>
                                </m:sSub>
                                <m:r>
                                  <a:rPr lang="en-US" i="1">
                                    <a:latin typeface="Cambria Math"/>
                                  </a:rPr>
                                  <m:t>=</m:t>
                                </m:r>
                                <m:sSub>
                                  <m:sSubPr>
                                    <m:ctrlPr>
                                      <a:rPr lang="ru-RU" i="1">
                                        <a:latin typeface="Cambria Math"/>
                                      </a:rPr>
                                    </m:ctrlPr>
                                  </m:sSubPr>
                                  <m:e>
                                    <m:r>
                                      <a:rPr lang="en-US" i="1">
                                        <a:latin typeface="Cambria Math"/>
                                      </a:rPr>
                                      <m:t>𝑟</m:t>
                                    </m:r>
                                  </m:e>
                                  <m:sub>
                                    <m:r>
                                      <a:rPr lang="en-US" i="1">
                                        <a:latin typeface="Cambria Math"/>
                                      </a:rPr>
                                      <m:t>𝑗</m:t>
                                    </m:r>
                                  </m:sub>
                                </m:sSub>
                              </m:e>
                              <m:e>
                                <m:box>
                                  <m:boxPr>
                                    <m:ctrlPr>
                                      <a:rPr lang="ru-RU" i="1">
                                        <a:latin typeface="Cambria Math"/>
                                      </a:rPr>
                                    </m:ctrlPr>
                                  </m:boxPr>
                                  <m:e>
                                    <m:groupChr>
                                      <m:groupChrPr>
                                        <m:chr m:val="⇔"/>
                                        <m:pos m:val="top"/>
                                        <m:ctrlPr>
                                          <a:rPr lang="ru-RU" i="1">
                                            <a:latin typeface="Cambria Math"/>
                                          </a:rPr>
                                        </m:ctrlPr>
                                      </m:groupChrPr>
                                      <m:e/>
                                    </m:groupChr>
                                  </m:e>
                                </m:box>
                              </m:e>
                              <m:e>
                                <m:sSub>
                                  <m:sSubPr>
                                    <m:ctrlPr>
                                      <a:rPr lang="ru-RU" i="1">
                                        <a:latin typeface="Cambria Math"/>
                                      </a:rPr>
                                    </m:ctrlPr>
                                  </m:sSubPr>
                                  <m:e>
                                    <m:r>
                                      <a:rPr lang="en-US" i="1">
                                        <a:latin typeface="Cambria Math"/>
                                      </a:rPr>
                                      <m:t>𝑣</m:t>
                                    </m:r>
                                  </m:e>
                                  <m:sub>
                                    <m:r>
                                      <a:rPr lang="en-US" i="1">
                                        <a:latin typeface="Cambria Math"/>
                                      </a:rPr>
                                      <m:t>𝑖</m:t>
                                    </m:r>
                                  </m:sub>
                                </m:sSub>
                                <m:r>
                                  <a:rPr lang="en-US" i="1">
                                    <a:latin typeface="Cambria Math"/>
                                  </a:rPr>
                                  <m:t>=</m:t>
                                </m:r>
                                <m:sSub>
                                  <m:sSubPr>
                                    <m:ctrlPr>
                                      <a:rPr lang="ru-RU" i="1">
                                        <a:latin typeface="Cambria Math"/>
                                      </a:rPr>
                                    </m:ctrlPr>
                                  </m:sSubPr>
                                  <m:e>
                                    <m:r>
                                      <a:rPr lang="en-US" i="1">
                                        <a:latin typeface="Cambria Math"/>
                                      </a:rPr>
                                      <m:t>𝑣</m:t>
                                    </m:r>
                                  </m:e>
                                  <m:sub>
                                    <m:r>
                                      <a:rPr lang="en-US" i="1">
                                        <a:latin typeface="Cambria Math"/>
                                      </a:rPr>
                                      <m:t>𝑗</m:t>
                                    </m:r>
                                  </m:sub>
                                </m:sSub>
                              </m:e>
                            </m:mr>
                            <m:mr>
                              <m:e>
                                <m:sSub>
                                  <m:sSubPr>
                                    <m:ctrlPr>
                                      <a:rPr lang="ru-RU" i="1">
                                        <a:latin typeface="Cambria Math"/>
                                      </a:rPr>
                                    </m:ctrlPr>
                                  </m:sSubPr>
                                  <m:e>
                                    <m:r>
                                      <a:rPr lang="en-US" i="1">
                                        <a:latin typeface="Cambria Math"/>
                                      </a:rPr>
                                      <m:t>𝑟</m:t>
                                    </m:r>
                                  </m:e>
                                  <m:sub>
                                    <m:r>
                                      <a:rPr lang="en-US" i="1">
                                        <a:latin typeface="Cambria Math"/>
                                      </a:rPr>
                                      <m:t>𝑖</m:t>
                                    </m:r>
                                  </m:sub>
                                </m:sSub>
                                <m:r>
                                  <a:rPr lang="en-US" i="1">
                                    <a:latin typeface="Cambria Math"/>
                                  </a:rPr>
                                  <m:t>&lt;</m:t>
                                </m:r>
                                <m:sSub>
                                  <m:sSubPr>
                                    <m:ctrlPr>
                                      <a:rPr lang="ru-RU" i="1">
                                        <a:latin typeface="Cambria Math"/>
                                      </a:rPr>
                                    </m:ctrlPr>
                                  </m:sSubPr>
                                  <m:e>
                                    <m:r>
                                      <a:rPr lang="en-US" i="1">
                                        <a:latin typeface="Cambria Math"/>
                                      </a:rPr>
                                      <m:t>𝑟</m:t>
                                    </m:r>
                                  </m:e>
                                  <m:sub>
                                    <m:r>
                                      <a:rPr lang="en-US" i="1">
                                        <a:latin typeface="Cambria Math"/>
                                      </a:rPr>
                                      <m:t>𝑗</m:t>
                                    </m:r>
                                  </m:sub>
                                </m:sSub>
                              </m:e>
                              <m:e>
                                <m:box>
                                  <m:boxPr>
                                    <m:ctrlPr>
                                      <a:rPr lang="ru-RU" i="1">
                                        <a:latin typeface="Cambria Math"/>
                                      </a:rPr>
                                    </m:ctrlPr>
                                  </m:boxPr>
                                  <m:e>
                                    <m:groupChr>
                                      <m:groupChrPr>
                                        <m:chr m:val="⇔"/>
                                        <m:pos m:val="top"/>
                                        <m:ctrlPr>
                                          <a:rPr lang="ru-RU" i="1">
                                            <a:latin typeface="Cambria Math"/>
                                          </a:rPr>
                                        </m:ctrlPr>
                                      </m:groupChrPr>
                                      <m:e/>
                                    </m:groupChr>
                                  </m:e>
                                </m:box>
                              </m:e>
                              <m:e>
                                <m:sSub>
                                  <m:sSubPr>
                                    <m:ctrlPr>
                                      <a:rPr lang="ru-RU" i="1">
                                        <a:latin typeface="Cambria Math"/>
                                      </a:rPr>
                                    </m:ctrlPr>
                                  </m:sSubPr>
                                  <m:e>
                                    <m:r>
                                      <a:rPr lang="en-US" i="1">
                                        <a:latin typeface="Cambria Math"/>
                                      </a:rPr>
                                      <m:t>𝑣</m:t>
                                    </m:r>
                                  </m:e>
                                  <m:sub>
                                    <m:r>
                                      <a:rPr lang="en-US" i="1">
                                        <a:latin typeface="Cambria Math"/>
                                      </a:rPr>
                                      <m:t>𝑖</m:t>
                                    </m:r>
                                  </m:sub>
                                </m:sSub>
                                <m:r>
                                  <a:rPr lang="en-US" i="1">
                                    <a:latin typeface="Cambria Math"/>
                                  </a:rPr>
                                  <m:t>&lt;</m:t>
                                </m:r>
                                <m:sSub>
                                  <m:sSubPr>
                                    <m:ctrlPr>
                                      <a:rPr lang="ru-RU" i="1">
                                        <a:latin typeface="Cambria Math"/>
                                      </a:rPr>
                                    </m:ctrlPr>
                                  </m:sSubPr>
                                  <m:e>
                                    <m:r>
                                      <a:rPr lang="en-US" i="1">
                                        <a:latin typeface="Cambria Math"/>
                                      </a:rPr>
                                      <m:t>𝑣</m:t>
                                    </m:r>
                                  </m:e>
                                  <m:sub>
                                    <m:r>
                                      <a:rPr lang="en-US" i="1">
                                        <a:latin typeface="Cambria Math"/>
                                      </a:rPr>
                                      <m:t>𝑗</m:t>
                                    </m:r>
                                  </m:sub>
                                </m:sSub>
                                <m:r>
                                  <a:rPr lang="en-US" i="1">
                                    <a:latin typeface="Cambria Math"/>
                                  </a:rPr>
                                  <m:t>.</m:t>
                                </m:r>
                              </m:e>
                            </m:mr>
                          </m:m>
                        </m:e>
                      </m:d>
                    </m:oMath>
                  </m:oMathPara>
                </a14:m>
                <a:endParaRPr lang="ru-RU" dirty="0"/>
              </a:p>
            </p:txBody>
          </p:sp>
        </mc:Choice>
        <mc:Fallback xmlns="">
          <p:sp>
            <p:nvSpPr>
              <p:cNvPr id="6" name="Прямоугольник 5"/>
              <p:cNvSpPr>
                <a:spLocks noRot="1" noChangeAspect="1" noMove="1" noResize="1" noEditPoints="1" noAdjustHandles="1" noChangeArrowheads="1" noChangeShapeType="1" noTextEdit="1"/>
              </p:cNvSpPr>
              <p:nvPr/>
            </p:nvSpPr>
            <p:spPr>
              <a:xfrm>
                <a:off x="2843808" y="2060848"/>
                <a:ext cx="2476768" cy="1117998"/>
              </a:xfrm>
              <a:prstGeom prst="rect">
                <a:avLst/>
              </a:prstGeom>
              <a:blipFill rotWithShape="1">
                <a:blip r:embed="rId2"/>
                <a:stretch>
                  <a:fillRect/>
                </a:stretch>
              </a:blipFill>
            </p:spPr>
            <p:txBody>
              <a:bodyPr/>
              <a:lstStyle/>
              <a:p>
                <a:r>
                  <a:rPr lang="ru-RU">
                    <a:noFill/>
                  </a:rPr>
                  <a:t> </a:t>
                </a:r>
              </a:p>
            </p:txBody>
          </p:sp>
        </mc:Fallback>
      </mc:AlternateContent>
    </p:spTree>
    <p:extLst>
      <p:ext uri="{BB962C8B-B14F-4D97-AF65-F5344CB8AC3E}">
        <p14:creationId xmlns:p14="http://schemas.microsoft.com/office/powerpoint/2010/main" val="809201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КРИТЕРИИ</a:t>
            </a:r>
            <a:endParaRPr lang="ru-RU" dirty="0"/>
          </a:p>
        </p:txBody>
      </p:sp>
      <p:sp>
        <p:nvSpPr>
          <p:cNvPr id="4" name="Нижний колонтитул 3"/>
          <p:cNvSpPr>
            <a:spLocks noGrp="1"/>
          </p:cNvSpPr>
          <p:nvPr>
            <p:ph type="ftr" sz="quarter" idx="11"/>
          </p:nvPr>
        </p:nvSpPr>
        <p:spPr/>
        <p:txBody>
          <a:bodyPr/>
          <a:lstStyle/>
          <a:p>
            <a:r>
              <a:rPr lang="ru-RU" smtClean="0"/>
              <a:t>RCDL'2012  Переславль-Залесский, 15-18 октября 2012</a:t>
            </a:r>
            <a:endParaRPr lang="ru-RU" dirty="0"/>
          </a:p>
        </p:txBody>
      </p:sp>
      <p:sp>
        <p:nvSpPr>
          <p:cNvPr id="5" name="Номер слайда 4"/>
          <p:cNvSpPr>
            <a:spLocks noGrp="1"/>
          </p:cNvSpPr>
          <p:nvPr>
            <p:ph type="sldNum" sz="quarter" idx="12"/>
          </p:nvPr>
        </p:nvSpPr>
        <p:spPr/>
        <p:txBody>
          <a:bodyPr/>
          <a:lstStyle/>
          <a:p>
            <a:fld id="{D61F00BE-C0DE-4E44-864D-9A8C21F11DD6}" type="slidenum">
              <a:rPr lang="ru-RU" smtClean="0"/>
              <a:pPr/>
              <a:t>11</a:t>
            </a:fld>
            <a:endParaRPr lang="ru-RU" dirty="0"/>
          </a:p>
        </p:txBody>
      </p:sp>
      <mc:AlternateContent xmlns:mc="http://schemas.openxmlformats.org/markup-compatibility/2006" xmlns:a14="http://schemas.microsoft.com/office/drawing/2010/main">
        <mc:Choice Requires="a14">
          <p:sp>
            <p:nvSpPr>
              <p:cNvPr id="6" name="Прямоугольник 5"/>
              <p:cNvSpPr/>
              <p:nvPr/>
            </p:nvSpPr>
            <p:spPr>
              <a:xfrm>
                <a:off x="395536" y="1124744"/>
                <a:ext cx="8496944" cy="3193246"/>
              </a:xfrm>
              <a:prstGeom prst="rect">
                <a:avLst/>
              </a:prstGeom>
            </p:spPr>
            <p:txBody>
              <a:bodyPr wrap="square">
                <a:spAutoFit/>
              </a:bodyPr>
              <a:lstStyle/>
              <a:p>
                <a:r>
                  <a:rPr lang="ru-RU" dirty="0"/>
                  <a:t>Критерием эффективности для задачи &lt;3&gt; может служить отношение числа правильно построенных порядков. </a:t>
                </a:r>
                <a:r>
                  <a:rPr lang="en-US" dirty="0"/>
                  <a:t>В </a:t>
                </a:r>
                <a:r>
                  <a:rPr lang="en-US" dirty="0" err="1"/>
                  <a:t>частности</a:t>
                </a:r>
                <a:r>
                  <a:rPr lang="en-US" dirty="0"/>
                  <a:t> к </a:t>
                </a:r>
                <a:r>
                  <a:rPr lang="en-US" dirty="0" err="1"/>
                  <a:t>таким</a:t>
                </a:r>
                <a:r>
                  <a:rPr lang="en-US" dirty="0"/>
                  <a:t> </a:t>
                </a:r>
                <a:r>
                  <a:rPr lang="en-US" dirty="0" err="1"/>
                  <a:t>критериям</a:t>
                </a:r>
                <a:r>
                  <a:rPr lang="en-US" dirty="0"/>
                  <a:t> </a:t>
                </a:r>
                <a:r>
                  <a:rPr lang="en-US" dirty="0" err="1" smtClean="0"/>
                  <a:t>относятся</a:t>
                </a:r>
                <a:r>
                  <a:rPr lang="ru-RU" dirty="0" smtClean="0"/>
                  <a:t>:</a:t>
                </a:r>
              </a:p>
              <a:p>
                <a:endParaRPr lang="ru-RU" dirty="0"/>
              </a:p>
              <a:p>
                <a:pPr lvl="0"/>
                <a:r>
                  <a:rPr lang="ru-RU" dirty="0" smtClean="0"/>
                  <a:t>Р</a:t>
                </a:r>
                <a:r>
                  <a:rPr lang="en-US" dirty="0" err="1" smtClean="0"/>
                  <a:t>асстояние</a:t>
                </a:r>
                <a:r>
                  <a:rPr lang="en-US" dirty="0" smtClean="0"/>
                  <a:t> </a:t>
                </a:r>
                <a:r>
                  <a:rPr lang="en-US" dirty="0" err="1"/>
                  <a:t>Хэмминга</a:t>
                </a:r>
                <a:r>
                  <a:rPr lang="en-US" dirty="0"/>
                  <a:t> (fraction of concordant pairs, </a:t>
                </a:r>
                <a:r>
                  <a:rPr lang="en-US" dirty="0" err="1"/>
                  <a:t>dH</a:t>
                </a:r>
                <a:r>
                  <a:rPr lang="en-US" dirty="0"/>
                  <a:t>): </a:t>
                </a:r>
                <a:r>
                  <a:rPr lang="en-US" dirty="0" err="1"/>
                  <a:t>для</a:t>
                </a:r>
                <a:r>
                  <a:rPr lang="en-US" dirty="0"/>
                  <a:t> </a:t>
                </a:r>
                <a:r>
                  <a:rPr lang="en-US" dirty="0" err="1"/>
                  <a:t>всех</a:t>
                </a:r>
                <a:r>
                  <a:rPr lang="en-US" dirty="0"/>
                  <a:t> </a:t>
                </a:r>
                <a:r>
                  <a:rPr lang="en-US" dirty="0" err="1"/>
                  <a:t>пар</a:t>
                </a:r>
                <a:r>
                  <a:rPr lang="en-US" dirty="0"/>
                  <a:t> (</a:t>
                </a:r>
                <a:r>
                  <a:rPr lang="en-US" i="1" dirty="0" err="1"/>
                  <a:t>i</a:t>
                </a:r>
                <a:r>
                  <a:rPr lang="en-US" dirty="0"/>
                  <a:t>, </a:t>
                </a:r>
                <a:r>
                  <a:rPr lang="en-US" i="1" dirty="0"/>
                  <a:t>j</a:t>
                </a:r>
                <a:r>
                  <a:rPr lang="en-US" dirty="0"/>
                  <a:t>) </a:t>
                </a:r>
                <a:r>
                  <a:rPr lang="en-US" dirty="0" err="1"/>
                  <a:t>записываются</a:t>
                </a:r>
                <a:r>
                  <a:rPr lang="en-US" dirty="0"/>
                  <a:t> </a:t>
                </a:r>
                <a:r>
                  <a:rPr lang="en-US" dirty="0" err="1"/>
                  <a:t>двоичные</a:t>
                </a:r>
                <a:r>
                  <a:rPr lang="en-US" dirty="0"/>
                  <a:t> </a:t>
                </a:r>
                <a:r>
                  <a:rPr lang="en-US" dirty="0" err="1"/>
                  <a:t>коды</a:t>
                </a:r>
                <a:endParaRPr lang="ru-RU" dirty="0"/>
              </a:p>
              <a:p>
                <a:pPr/>
                <a14:m>
                  <m:oMathPara xmlns:m="http://schemas.openxmlformats.org/officeDocument/2006/math">
                    <m:oMathParaPr>
                      <m:jc m:val="centerGroup"/>
                    </m:oMathParaPr>
                    <m:oMath xmlns:m="http://schemas.openxmlformats.org/officeDocument/2006/math">
                      <m:sSubSup>
                        <m:sSubSupPr>
                          <m:ctrlPr>
                            <a:rPr lang="ru-RU" i="1">
                              <a:latin typeface="Cambria Math"/>
                            </a:rPr>
                          </m:ctrlPr>
                        </m:sSubSupPr>
                        <m:e>
                          <m:r>
                            <a:rPr lang="en-US" i="1">
                              <a:latin typeface="Cambria Math"/>
                            </a:rPr>
                            <m:t>𝐶</m:t>
                          </m:r>
                        </m:e>
                        <m:sub>
                          <m:r>
                            <a:rPr lang="en-US" i="1">
                              <a:latin typeface="Cambria Math"/>
                            </a:rPr>
                            <m:t>𝑖𝑗</m:t>
                          </m:r>
                        </m:sub>
                        <m:sup>
                          <m:r>
                            <a:rPr lang="en-US" i="1">
                              <a:latin typeface="Cambria Math"/>
                            </a:rPr>
                            <m:t>𝜈</m:t>
                          </m:r>
                        </m:sup>
                      </m:sSubSup>
                      <m:r>
                        <a:rPr lang="en-US" i="1">
                          <a:latin typeface="Cambria Math"/>
                        </a:rPr>
                        <m:t>=</m:t>
                      </m:r>
                      <m:d>
                        <m:dPr>
                          <m:begChr m:val="{"/>
                          <m:endChr m:val=""/>
                          <m:ctrlPr>
                            <a:rPr lang="ru-RU" i="1">
                              <a:latin typeface="Cambria Math"/>
                            </a:rPr>
                          </m:ctrlPr>
                        </m:dPr>
                        <m:e>
                          <m:m>
                            <m:mPr>
                              <m:mcs>
                                <m:mc>
                                  <m:mcPr>
                                    <m:count m:val="3"/>
                                    <m:mcJc m:val="center"/>
                                  </m:mcPr>
                                </m:mc>
                              </m:mcs>
                              <m:ctrlPr>
                                <a:rPr lang="ru-RU" i="1">
                                  <a:latin typeface="Cambria Math"/>
                                </a:rPr>
                              </m:ctrlPr>
                            </m:mPr>
                            <m:mr>
                              <m:e>
                                <m:r>
                                  <a:rPr lang="en-US" i="1">
                                    <a:latin typeface="Cambria Math"/>
                                  </a:rPr>
                                  <m:t>1,</m:t>
                                </m:r>
                              </m:e>
                              <m:e>
                                <m:r>
                                  <a:rPr lang="en-US" i="1">
                                    <a:latin typeface="Cambria Math"/>
                                  </a:rPr>
                                  <m:t>если</m:t>
                                </m:r>
                              </m:e>
                              <m:e>
                                <m:sSub>
                                  <m:sSubPr>
                                    <m:ctrlPr>
                                      <a:rPr lang="ru-RU" i="1">
                                        <a:latin typeface="Cambria Math"/>
                                      </a:rPr>
                                    </m:ctrlPr>
                                  </m:sSubPr>
                                  <m:e>
                                    <m:r>
                                      <a:rPr lang="en-US" i="1">
                                        <a:latin typeface="Cambria Math"/>
                                      </a:rPr>
                                      <m:t>𝜈</m:t>
                                    </m:r>
                                  </m:e>
                                  <m:sub>
                                    <m:r>
                                      <a:rPr lang="en-US" i="1">
                                        <a:latin typeface="Cambria Math"/>
                                      </a:rPr>
                                      <m:t>𝑖</m:t>
                                    </m:r>
                                  </m:sub>
                                </m:sSub>
                                <m:sSub>
                                  <m:sSubPr>
                                    <m:ctrlPr>
                                      <a:rPr lang="ru-RU" i="1">
                                        <a:latin typeface="Cambria Math"/>
                                      </a:rPr>
                                    </m:ctrlPr>
                                  </m:sSubPr>
                                  <m:e>
                                    <m:r>
                                      <a:rPr lang="en-US" i="1">
                                        <a:latin typeface="Cambria Math"/>
                                      </a:rPr>
                                      <m:t>≥</m:t>
                                    </m:r>
                                    <m:r>
                                      <a:rPr lang="en-US" i="1">
                                        <a:latin typeface="Cambria Math"/>
                                      </a:rPr>
                                      <m:t>𝜈</m:t>
                                    </m:r>
                                  </m:e>
                                  <m:sub>
                                    <m:r>
                                      <a:rPr lang="en-US" i="1">
                                        <a:latin typeface="Cambria Math"/>
                                      </a:rPr>
                                      <m:t>𝑗</m:t>
                                    </m:r>
                                  </m:sub>
                                </m:sSub>
                                <m:r>
                                  <a:rPr lang="en-US" i="1">
                                    <a:latin typeface="Cambria Math"/>
                                  </a:rPr>
                                  <m:t>;</m:t>
                                </m:r>
                              </m:e>
                            </m:mr>
                            <m:mr>
                              <m:e>
                                <m:r>
                                  <a:rPr lang="en-US" i="1">
                                    <a:latin typeface="Cambria Math"/>
                                  </a:rPr>
                                  <m:t>0,</m:t>
                                </m:r>
                              </m:e>
                              <m:e>
                                <m:r>
                                  <a:rPr lang="en-US" i="1">
                                    <a:latin typeface="Cambria Math"/>
                                  </a:rPr>
                                  <m:t>если</m:t>
                                </m:r>
                              </m:e>
                              <m:e>
                                <m:sSub>
                                  <m:sSubPr>
                                    <m:ctrlPr>
                                      <a:rPr lang="ru-RU" i="1">
                                        <a:latin typeface="Cambria Math"/>
                                      </a:rPr>
                                    </m:ctrlPr>
                                  </m:sSubPr>
                                  <m:e>
                                    <m:r>
                                      <a:rPr lang="en-US" i="1">
                                        <a:latin typeface="Cambria Math"/>
                                      </a:rPr>
                                      <m:t>𝜈</m:t>
                                    </m:r>
                                  </m:e>
                                  <m:sub>
                                    <m:r>
                                      <a:rPr lang="en-US" i="1">
                                        <a:latin typeface="Cambria Math"/>
                                      </a:rPr>
                                      <m:t>𝑖</m:t>
                                    </m:r>
                                  </m:sub>
                                </m:sSub>
                                <m:sSub>
                                  <m:sSubPr>
                                    <m:ctrlPr>
                                      <a:rPr lang="ru-RU" i="1">
                                        <a:latin typeface="Cambria Math"/>
                                      </a:rPr>
                                    </m:ctrlPr>
                                  </m:sSubPr>
                                  <m:e>
                                    <m:r>
                                      <a:rPr lang="en-US" i="1">
                                        <a:latin typeface="Cambria Math"/>
                                      </a:rPr>
                                      <m:t>&lt;</m:t>
                                    </m:r>
                                    <m:r>
                                      <a:rPr lang="en-US" i="1">
                                        <a:latin typeface="Cambria Math"/>
                                      </a:rPr>
                                      <m:t>𝜈</m:t>
                                    </m:r>
                                  </m:e>
                                  <m:sub>
                                    <m:r>
                                      <a:rPr lang="en-US" i="1">
                                        <a:latin typeface="Cambria Math"/>
                                      </a:rPr>
                                      <m:t>𝑗</m:t>
                                    </m:r>
                                  </m:sub>
                                </m:sSub>
                                <m:r>
                                  <a:rPr lang="en-US" i="1">
                                    <a:latin typeface="Cambria Math"/>
                                  </a:rPr>
                                  <m:t>;</m:t>
                                </m:r>
                              </m:e>
                            </m:mr>
                          </m:m>
                        </m:e>
                      </m:d>
                      <m:r>
                        <a:rPr lang="en-US" i="1">
                          <a:latin typeface="Cambria Math"/>
                        </a:rPr>
                        <m:t> </m:t>
                      </m:r>
                      <m:d>
                        <m:dPr>
                          <m:ctrlPr>
                            <a:rPr lang="ru-RU" i="1">
                              <a:latin typeface="Cambria Math"/>
                            </a:rPr>
                          </m:ctrlPr>
                        </m:dPr>
                        <m:e>
                          <m:r>
                            <a:rPr lang="en-US" i="1">
                              <a:latin typeface="Cambria Math"/>
                            </a:rPr>
                            <m:t>𝜈</m:t>
                          </m:r>
                          <m:r>
                            <a:rPr lang="en-US" i="1">
                              <a:latin typeface="Cambria Math"/>
                            </a:rPr>
                            <m:t>∈</m:t>
                          </m:r>
                          <m:d>
                            <m:dPr>
                              <m:begChr m:val="{"/>
                              <m:endChr m:val="}"/>
                              <m:ctrlPr>
                                <a:rPr lang="ru-RU" i="1">
                                  <a:latin typeface="Cambria Math"/>
                                </a:rPr>
                              </m:ctrlPr>
                            </m:dPr>
                            <m:e>
                              <m:r>
                                <a:rPr lang="en-US" i="1">
                                  <a:latin typeface="Cambria Math"/>
                                </a:rPr>
                                <m:t>𝑟</m:t>
                              </m:r>
                              <m:r>
                                <a:rPr lang="en-US" i="1">
                                  <a:latin typeface="Cambria Math"/>
                                </a:rPr>
                                <m:t>, </m:t>
                              </m:r>
                              <m:r>
                                <a:rPr lang="en-US" i="1">
                                  <a:latin typeface="Cambria Math"/>
                                </a:rPr>
                                <m:t>𝑣</m:t>
                              </m:r>
                            </m:e>
                          </m:d>
                        </m:e>
                      </m:d>
                      <m:r>
                        <a:rPr lang="en-US" i="1">
                          <a:latin typeface="Cambria Math"/>
                        </a:rPr>
                        <m:t>;</m:t>
                      </m:r>
                    </m:oMath>
                  </m:oMathPara>
                </a14:m>
                <a:endParaRPr lang="ru-RU" dirty="0"/>
              </a:p>
              <a:p>
                <a:pPr/>
                <a14:m>
                  <m:oMathPara xmlns:m="http://schemas.openxmlformats.org/officeDocument/2006/math">
                    <m:oMathParaPr>
                      <m:jc m:val="centerGroup"/>
                    </m:oMathParaPr>
                    <m:oMath xmlns:m="http://schemas.openxmlformats.org/officeDocument/2006/math">
                      <m:r>
                        <a:rPr lang="en-US" i="1">
                          <a:latin typeface="Cambria Math"/>
                        </a:rPr>
                        <m:t>𝑑𝐻</m:t>
                      </m:r>
                      <m:r>
                        <a:rPr lang="en-US" i="1">
                          <a:latin typeface="Cambria Math"/>
                        </a:rPr>
                        <m:t>=</m:t>
                      </m:r>
                      <m:nary>
                        <m:naryPr>
                          <m:chr m:val="∑"/>
                          <m:limLoc m:val="undOvr"/>
                          <m:ctrlPr>
                            <a:rPr lang="ru-RU" i="1">
                              <a:latin typeface="Cambria Math"/>
                            </a:rPr>
                          </m:ctrlPr>
                        </m:naryPr>
                        <m:sub>
                          <m:r>
                            <a:rPr lang="en-US" i="1">
                              <a:latin typeface="Cambria Math"/>
                            </a:rPr>
                            <m:t>𝑖</m:t>
                          </m:r>
                          <m:r>
                            <a:rPr lang="en-US" i="1">
                              <a:latin typeface="Cambria Math"/>
                            </a:rPr>
                            <m:t>=1</m:t>
                          </m:r>
                        </m:sub>
                        <m:sup>
                          <m:r>
                            <a:rPr lang="en-US" i="1">
                              <a:latin typeface="Cambria Math"/>
                            </a:rPr>
                            <m:t>𝑛</m:t>
                          </m:r>
                          <m:r>
                            <a:rPr lang="en-US" i="1">
                              <a:latin typeface="Cambria Math"/>
                            </a:rPr>
                            <m:t>−1</m:t>
                          </m:r>
                        </m:sup>
                        <m:e>
                          <m:nary>
                            <m:naryPr>
                              <m:chr m:val="∑"/>
                              <m:limLoc m:val="undOvr"/>
                              <m:ctrlPr>
                                <a:rPr lang="ru-RU" i="1">
                                  <a:latin typeface="Cambria Math"/>
                                </a:rPr>
                              </m:ctrlPr>
                            </m:naryPr>
                            <m:sub>
                              <m:r>
                                <a:rPr lang="en-US" i="1">
                                  <a:latin typeface="Cambria Math"/>
                                </a:rPr>
                                <m:t>𝑗</m:t>
                              </m:r>
                              <m:r>
                                <a:rPr lang="en-US" i="1">
                                  <a:latin typeface="Cambria Math"/>
                                </a:rPr>
                                <m:t>=</m:t>
                              </m:r>
                              <m:r>
                                <a:rPr lang="en-US" i="1">
                                  <a:latin typeface="Cambria Math"/>
                                </a:rPr>
                                <m:t>𝑖</m:t>
                              </m:r>
                              <m:r>
                                <a:rPr lang="en-US" i="1">
                                  <a:latin typeface="Cambria Math"/>
                                </a:rPr>
                                <m:t>+1</m:t>
                              </m:r>
                            </m:sub>
                            <m:sup>
                              <m:r>
                                <a:rPr lang="en-US" i="1">
                                  <a:latin typeface="Cambria Math"/>
                                </a:rPr>
                                <m:t>𝑛</m:t>
                              </m:r>
                            </m:sup>
                            <m:e>
                              <m:d>
                                <m:dPr>
                                  <m:ctrlPr>
                                    <a:rPr lang="ru-RU" i="1">
                                      <a:latin typeface="Cambria Math"/>
                                    </a:rPr>
                                  </m:ctrlPr>
                                </m:dPr>
                                <m:e>
                                  <m:sSubSup>
                                    <m:sSubSupPr>
                                      <m:ctrlPr>
                                        <a:rPr lang="ru-RU" i="1">
                                          <a:latin typeface="Cambria Math"/>
                                        </a:rPr>
                                      </m:ctrlPr>
                                    </m:sSubSupPr>
                                    <m:e>
                                      <m:r>
                                        <a:rPr lang="en-US" i="1">
                                          <a:latin typeface="Cambria Math"/>
                                        </a:rPr>
                                        <m:t>𝐶</m:t>
                                      </m:r>
                                    </m:e>
                                    <m:sub>
                                      <m:r>
                                        <a:rPr lang="en-US" i="1">
                                          <a:latin typeface="Cambria Math"/>
                                        </a:rPr>
                                        <m:t>𝑖𝑗</m:t>
                                      </m:r>
                                    </m:sub>
                                    <m:sup>
                                      <m:r>
                                        <a:rPr lang="en-US" i="1">
                                          <a:latin typeface="Cambria Math"/>
                                        </a:rPr>
                                        <m:t>𝑟</m:t>
                                      </m:r>
                                    </m:sup>
                                  </m:sSubSup>
                                  <m:r>
                                    <a:rPr lang="en-US" i="1">
                                      <a:latin typeface="Cambria Math"/>
                                    </a:rPr>
                                    <m:t>↔</m:t>
                                  </m:r>
                                  <m:sSubSup>
                                    <m:sSubSupPr>
                                      <m:ctrlPr>
                                        <a:rPr lang="ru-RU" i="1">
                                          <a:latin typeface="Cambria Math"/>
                                        </a:rPr>
                                      </m:ctrlPr>
                                    </m:sSubSupPr>
                                    <m:e>
                                      <m:r>
                                        <a:rPr lang="en-US" i="1">
                                          <a:latin typeface="Cambria Math"/>
                                        </a:rPr>
                                        <m:t>𝐶</m:t>
                                      </m:r>
                                    </m:e>
                                    <m:sub>
                                      <m:r>
                                        <a:rPr lang="en-US" i="1">
                                          <a:latin typeface="Cambria Math"/>
                                        </a:rPr>
                                        <m:t>𝑖𝑗</m:t>
                                      </m:r>
                                    </m:sub>
                                    <m:sup>
                                      <m:r>
                                        <a:rPr lang="en-US" i="1">
                                          <a:latin typeface="Cambria Math"/>
                                        </a:rPr>
                                        <m:t>𝑣</m:t>
                                      </m:r>
                                    </m:sup>
                                  </m:sSubSup>
                                </m:e>
                              </m:d>
                              <m:r>
                                <a:rPr lang="en-US" i="1">
                                  <a:latin typeface="Cambria Math"/>
                                </a:rPr>
                                <m:t>.</m:t>
                              </m:r>
                            </m:e>
                          </m:nary>
                        </m:e>
                      </m:nary>
                    </m:oMath>
                  </m:oMathPara>
                </a14:m>
                <a:endParaRPr lang="ru-RU" dirty="0"/>
              </a:p>
              <a:p>
                <a:pPr lvl="0"/>
                <a:r>
                  <a:rPr lang="en-US" dirty="0" err="1"/>
                  <a:t>Корреляция</a:t>
                </a:r>
                <a:r>
                  <a:rPr lang="en-US" dirty="0"/>
                  <a:t> </a:t>
                </a:r>
                <a:r>
                  <a:rPr lang="en-US" dirty="0" err="1"/>
                  <a:t>Пирсона</a:t>
                </a:r>
                <a:r>
                  <a:rPr lang="en-US" dirty="0"/>
                  <a:t> </a:t>
                </a:r>
                <a:endParaRPr lang="ru-RU" dirty="0"/>
              </a:p>
            </p:txBody>
          </p:sp>
        </mc:Choice>
        <mc:Fallback xmlns="">
          <p:sp>
            <p:nvSpPr>
              <p:cNvPr id="6" name="Прямоугольник 5"/>
              <p:cNvSpPr>
                <a:spLocks noRot="1" noChangeAspect="1" noMove="1" noResize="1" noEditPoints="1" noAdjustHandles="1" noChangeArrowheads="1" noChangeShapeType="1" noTextEdit="1"/>
              </p:cNvSpPr>
              <p:nvPr/>
            </p:nvSpPr>
            <p:spPr>
              <a:xfrm>
                <a:off x="395536" y="1124744"/>
                <a:ext cx="8496944" cy="3193246"/>
              </a:xfrm>
              <a:prstGeom prst="rect">
                <a:avLst/>
              </a:prstGeom>
              <a:blipFill rotWithShape="1">
                <a:blip r:embed="rId2"/>
                <a:stretch>
                  <a:fillRect l="-646" t="-956" b="-2294"/>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7" name="Прямоугольник 6"/>
              <p:cNvSpPr/>
              <p:nvPr/>
            </p:nvSpPr>
            <p:spPr>
              <a:xfrm>
                <a:off x="2508677" y="4317990"/>
                <a:ext cx="4126643" cy="97238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a:latin typeface="Cambria Math"/>
                        </a:rPr>
                        <m:t>𝑟</m:t>
                      </m:r>
                      <m:r>
                        <a:rPr lang="en-US" i="1">
                          <a:latin typeface="Cambria Math"/>
                        </a:rPr>
                        <m:t>=</m:t>
                      </m:r>
                      <m:f>
                        <m:fPr>
                          <m:ctrlPr>
                            <a:rPr lang="ru-RU" i="1">
                              <a:latin typeface="Cambria Math"/>
                            </a:rPr>
                          </m:ctrlPr>
                        </m:fPr>
                        <m:num>
                          <m:r>
                            <a:rPr lang="en-US" i="1">
                              <a:latin typeface="Cambria Math"/>
                            </a:rPr>
                            <m:t>𝑛</m:t>
                          </m:r>
                          <m:nary>
                            <m:naryPr>
                              <m:chr m:val="∑"/>
                              <m:limLoc m:val="undOvr"/>
                              <m:subHide m:val="on"/>
                              <m:supHide m:val="on"/>
                              <m:ctrlPr>
                                <a:rPr lang="ru-RU" i="1">
                                  <a:latin typeface="Cambria Math"/>
                                </a:rPr>
                              </m:ctrlPr>
                            </m:naryPr>
                            <m:sub/>
                            <m:sup/>
                            <m:e>
                              <m:sSub>
                                <m:sSubPr>
                                  <m:ctrlPr>
                                    <a:rPr lang="ru-RU" i="1">
                                      <a:latin typeface="Cambria Math"/>
                                    </a:rPr>
                                  </m:ctrlPr>
                                </m:sSubPr>
                                <m:e>
                                  <m:r>
                                    <a:rPr lang="en-US" i="1">
                                      <a:latin typeface="Cambria Math"/>
                                    </a:rPr>
                                    <m:t>𝑟</m:t>
                                  </m:r>
                                </m:e>
                                <m:sub>
                                  <m:r>
                                    <a:rPr lang="en-US" i="1">
                                      <a:latin typeface="Cambria Math"/>
                                    </a:rPr>
                                    <m:t>𝑖</m:t>
                                  </m:r>
                                </m:sub>
                              </m:sSub>
                              <m:sSub>
                                <m:sSubPr>
                                  <m:ctrlPr>
                                    <a:rPr lang="ru-RU" i="1">
                                      <a:latin typeface="Cambria Math"/>
                                    </a:rPr>
                                  </m:ctrlPr>
                                </m:sSubPr>
                                <m:e>
                                  <m:r>
                                    <a:rPr lang="en-US" i="1">
                                      <a:latin typeface="Cambria Math"/>
                                    </a:rPr>
                                    <m:t>𝑣</m:t>
                                  </m:r>
                                </m:e>
                                <m:sub>
                                  <m:r>
                                    <a:rPr lang="en-US" i="1">
                                      <a:latin typeface="Cambria Math"/>
                                    </a:rPr>
                                    <m:t>𝑖</m:t>
                                  </m:r>
                                </m:sub>
                              </m:sSub>
                              <m:r>
                                <a:rPr lang="en-US" i="1">
                                  <a:latin typeface="Cambria Math"/>
                                </a:rPr>
                                <m:t>−</m:t>
                              </m:r>
                              <m:nary>
                                <m:naryPr>
                                  <m:chr m:val="∑"/>
                                  <m:limLoc m:val="undOvr"/>
                                  <m:subHide m:val="on"/>
                                  <m:supHide m:val="on"/>
                                  <m:ctrlPr>
                                    <a:rPr lang="ru-RU" i="1">
                                      <a:latin typeface="Cambria Math"/>
                                    </a:rPr>
                                  </m:ctrlPr>
                                </m:naryPr>
                                <m:sub/>
                                <m:sup/>
                                <m:e>
                                  <m:sSub>
                                    <m:sSubPr>
                                      <m:ctrlPr>
                                        <a:rPr lang="ru-RU" i="1">
                                          <a:latin typeface="Cambria Math"/>
                                        </a:rPr>
                                      </m:ctrlPr>
                                    </m:sSubPr>
                                    <m:e>
                                      <m:r>
                                        <a:rPr lang="en-US" i="1">
                                          <a:latin typeface="Cambria Math"/>
                                        </a:rPr>
                                        <m:t>𝑟</m:t>
                                      </m:r>
                                    </m:e>
                                    <m:sub>
                                      <m:r>
                                        <a:rPr lang="en-US" i="1">
                                          <a:latin typeface="Cambria Math"/>
                                        </a:rPr>
                                        <m:t>𝑖</m:t>
                                      </m:r>
                                    </m:sub>
                                  </m:sSub>
                                </m:e>
                              </m:nary>
                              <m:nary>
                                <m:naryPr>
                                  <m:chr m:val="∑"/>
                                  <m:limLoc m:val="undOvr"/>
                                  <m:subHide m:val="on"/>
                                  <m:supHide m:val="on"/>
                                  <m:ctrlPr>
                                    <a:rPr lang="ru-RU" i="1">
                                      <a:latin typeface="Cambria Math"/>
                                    </a:rPr>
                                  </m:ctrlPr>
                                </m:naryPr>
                                <m:sub/>
                                <m:sup/>
                                <m:e>
                                  <m:sSub>
                                    <m:sSubPr>
                                      <m:ctrlPr>
                                        <a:rPr lang="ru-RU" i="1">
                                          <a:latin typeface="Cambria Math"/>
                                        </a:rPr>
                                      </m:ctrlPr>
                                    </m:sSubPr>
                                    <m:e>
                                      <m:r>
                                        <a:rPr lang="en-US" i="1">
                                          <a:latin typeface="Cambria Math"/>
                                        </a:rPr>
                                        <m:t>𝑣</m:t>
                                      </m:r>
                                    </m:e>
                                    <m:sub>
                                      <m:r>
                                        <a:rPr lang="en-US" i="1">
                                          <a:latin typeface="Cambria Math"/>
                                        </a:rPr>
                                        <m:t>𝑖</m:t>
                                      </m:r>
                                    </m:sub>
                                  </m:sSub>
                                </m:e>
                              </m:nary>
                            </m:e>
                          </m:nary>
                        </m:num>
                        <m:den>
                          <m:rad>
                            <m:radPr>
                              <m:degHide m:val="on"/>
                              <m:ctrlPr>
                                <a:rPr lang="ru-RU" i="1">
                                  <a:latin typeface="Cambria Math"/>
                                </a:rPr>
                              </m:ctrlPr>
                            </m:radPr>
                            <m:deg/>
                            <m:e>
                              <m:r>
                                <a:rPr lang="en-US" i="1">
                                  <a:latin typeface="Cambria Math"/>
                                </a:rPr>
                                <m:t>𝑛</m:t>
                              </m:r>
                              <m:nary>
                                <m:naryPr>
                                  <m:chr m:val="∑"/>
                                  <m:limLoc m:val="undOvr"/>
                                  <m:subHide m:val="on"/>
                                  <m:supHide m:val="on"/>
                                  <m:ctrlPr>
                                    <a:rPr lang="ru-RU" i="1">
                                      <a:latin typeface="Cambria Math"/>
                                    </a:rPr>
                                  </m:ctrlPr>
                                </m:naryPr>
                                <m:sub/>
                                <m:sup/>
                                <m:e>
                                  <m:sSubSup>
                                    <m:sSubSupPr>
                                      <m:ctrlPr>
                                        <a:rPr lang="ru-RU" i="1">
                                          <a:latin typeface="Cambria Math"/>
                                        </a:rPr>
                                      </m:ctrlPr>
                                    </m:sSubSupPr>
                                    <m:e>
                                      <m:r>
                                        <a:rPr lang="en-US" i="1">
                                          <a:latin typeface="Cambria Math"/>
                                        </a:rPr>
                                        <m:t>𝑟</m:t>
                                      </m:r>
                                    </m:e>
                                    <m:sub>
                                      <m:r>
                                        <a:rPr lang="en-US" i="1">
                                          <a:latin typeface="Cambria Math"/>
                                        </a:rPr>
                                        <m:t>𝑖</m:t>
                                      </m:r>
                                    </m:sub>
                                    <m:sup>
                                      <m:r>
                                        <a:rPr lang="en-US" i="1">
                                          <a:latin typeface="Cambria Math"/>
                                        </a:rPr>
                                        <m:t>2</m:t>
                                      </m:r>
                                    </m:sup>
                                  </m:sSubSup>
                                  <m:r>
                                    <a:rPr lang="en-US" i="1">
                                      <a:latin typeface="Cambria Math"/>
                                    </a:rPr>
                                    <m:t>−</m:t>
                                  </m:r>
                                  <m:sSup>
                                    <m:sSupPr>
                                      <m:ctrlPr>
                                        <a:rPr lang="ru-RU" i="1">
                                          <a:latin typeface="Cambria Math"/>
                                        </a:rPr>
                                      </m:ctrlPr>
                                    </m:sSupPr>
                                    <m:e>
                                      <m:d>
                                        <m:dPr>
                                          <m:ctrlPr>
                                            <a:rPr lang="ru-RU" i="1">
                                              <a:latin typeface="Cambria Math"/>
                                            </a:rPr>
                                          </m:ctrlPr>
                                        </m:dPr>
                                        <m:e>
                                          <m:nary>
                                            <m:naryPr>
                                              <m:chr m:val="∑"/>
                                              <m:limLoc m:val="undOvr"/>
                                              <m:subHide m:val="on"/>
                                              <m:supHide m:val="on"/>
                                              <m:ctrlPr>
                                                <a:rPr lang="ru-RU" i="1">
                                                  <a:latin typeface="Cambria Math"/>
                                                </a:rPr>
                                              </m:ctrlPr>
                                            </m:naryPr>
                                            <m:sub/>
                                            <m:sup/>
                                            <m:e>
                                              <m:sSub>
                                                <m:sSubPr>
                                                  <m:ctrlPr>
                                                    <a:rPr lang="ru-RU" i="1">
                                                      <a:latin typeface="Cambria Math"/>
                                                    </a:rPr>
                                                  </m:ctrlPr>
                                                </m:sSubPr>
                                                <m:e>
                                                  <m:r>
                                                    <a:rPr lang="en-US" i="1">
                                                      <a:latin typeface="Cambria Math"/>
                                                    </a:rPr>
                                                    <m:t>𝑟</m:t>
                                                  </m:r>
                                                </m:e>
                                                <m:sub>
                                                  <m:r>
                                                    <a:rPr lang="en-US" i="1">
                                                      <a:latin typeface="Cambria Math"/>
                                                    </a:rPr>
                                                    <m:t>𝑖</m:t>
                                                  </m:r>
                                                </m:sub>
                                              </m:sSub>
                                            </m:e>
                                          </m:nary>
                                        </m:e>
                                      </m:d>
                                    </m:e>
                                    <m:sup>
                                      <m:r>
                                        <a:rPr lang="en-US" i="1">
                                          <a:latin typeface="Cambria Math"/>
                                        </a:rPr>
                                        <m:t>2</m:t>
                                      </m:r>
                                    </m:sup>
                                  </m:sSup>
                                </m:e>
                              </m:nary>
                            </m:e>
                          </m:rad>
                          <m:rad>
                            <m:radPr>
                              <m:degHide m:val="on"/>
                              <m:ctrlPr>
                                <a:rPr lang="ru-RU" i="1">
                                  <a:latin typeface="Cambria Math"/>
                                </a:rPr>
                              </m:ctrlPr>
                            </m:radPr>
                            <m:deg/>
                            <m:e>
                              <m:r>
                                <a:rPr lang="en-US" i="1">
                                  <a:latin typeface="Cambria Math"/>
                                </a:rPr>
                                <m:t>𝑛</m:t>
                              </m:r>
                              <m:nary>
                                <m:naryPr>
                                  <m:chr m:val="∑"/>
                                  <m:limLoc m:val="undOvr"/>
                                  <m:subHide m:val="on"/>
                                  <m:supHide m:val="on"/>
                                  <m:ctrlPr>
                                    <a:rPr lang="ru-RU" i="1">
                                      <a:latin typeface="Cambria Math"/>
                                    </a:rPr>
                                  </m:ctrlPr>
                                </m:naryPr>
                                <m:sub/>
                                <m:sup/>
                                <m:e>
                                  <m:sSubSup>
                                    <m:sSubSupPr>
                                      <m:ctrlPr>
                                        <a:rPr lang="ru-RU" i="1">
                                          <a:latin typeface="Cambria Math"/>
                                        </a:rPr>
                                      </m:ctrlPr>
                                    </m:sSubSupPr>
                                    <m:e>
                                      <m:r>
                                        <a:rPr lang="en-US" i="1">
                                          <a:latin typeface="Cambria Math"/>
                                        </a:rPr>
                                        <m:t>𝑣</m:t>
                                      </m:r>
                                    </m:e>
                                    <m:sub>
                                      <m:r>
                                        <a:rPr lang="en-US" i="1">
                                          <a:latin typeface="Cambria Math"/>
                                        </a:rPr>
                                        <m:t>𝑖</m:t>
                                      </m:r>
                                    </m:sub>
                                    <m:sup>
                                      <m:r>
                                        <a:rPr lang="en-US" i="1">
                                          <a:latin typeface="Cambria Math"/>
                                        </a:rPr>
                                        <m:t>2</m:t>
                                      </m:r>
                                    </m:sup>
                                  </m:sSubSup>
                                  <m:r>
                                    <a:rPr lang="en-US" i="1">
                                      <a:latin typeface="Cambria Math"/>
                                    </a:rPr>
                                    <m:t>−</m:t>
                                  </m:r>
                                  <m:sSup>
                                    <m:sSupPr>
                                      <m:ctrlPr>
                                        <a:rPr lang="ru-RU" i="1">
                                          <a:latin typeface="Cambria Math"/>
                                        </a:rPr>
                                      </m:ctrlPr>
                                    </m:sSupPr>
                                    <m:e>
                                      <m:d>
                                        <m:dPr>
                                          <m:ctrlPr>
                                            <a:rPr lang="ru-RU" i="1">
                                              <a:latin typeface="Cambria Math"/>
                                            </a:rPr>
                                          </m:ctrlPr>
                                        </m:dPr>
                                        <m:e>
                                          <m:nary>
                                            <m:naryPr>
                                              <m:chr m:val="∑"/>
                                              <m:limLoc m:val="undOvr"/>
                                              <m:subHide m:val="on"/>
                                              <m:supHide m:val="on"/>
                                              <m:ctrlPr>
                                                <a:rPr lang="ru-RU" i="1">
                                                  <a:latin typeface="Cambria Math"/>
                                                </a:rPr>
                                              </m:ctrlPr>
                                            </m:naryPr>
                                            <m:sub/>
                                            <m:sup/>
                                            <m:e>
                                              <m:sSub>
                                                <m:sSubPr>
                                                  <m:ctrlPr>
                                                    <a:rPr lang="ru-RU" i="1">
                                                      <a:latin typeface="Cambria Math"/>
                                                    </a:rPr>
                                                  </m:ctrlPr>
                                                </m:sSubPr>
                                                <m:e>
                                                  <m:r>
                                                    <a:rPr lang="en-US" i="1">
                                                      <a:latin typeface="Cambria Math"/>
                                                    </a:rPr>
                                                    <m:t>𝑣</m:t>
                                                  </m:r>
                                                </m:e>
                                                <m:sub>
                                                  <m:r>
                                                    <a:rPr lang="en-US" i="1">
                                                      <a:latin typeface="Cambria Math"/>
                                                    </a:rPr>
                                                    <m:t>𝑖</m:t>
                                                  </m:r>
                                                </m:sub>
                                              </m:sSub>
                                            </m:e>
                                          </m:nary>
                                        </m:e>
                                      </m:d>
                                    </m:e>
                                    <m:sup>
                                      <m:r>
                                        <a:rPr lang="en-US" i="1">
                                          <a:latin typeface="Cambria Math"/>
                                        </a:rPr>
                                        <m:t>2</m:t>
                                      </m:r>
                                    </m:sup>
                                  </m:sSup>
                                </m:e>
                              </m:nary>
                            </m:e>
                          </m:rad>
                        </m:den>
                      </m:f>
                    </m:oMath>
                  </m:oMathPara>
                </a14:m>
                <a:endParaRPr lang="ru-RU" dirty="0"/>
              </a:p>
            </p:txBody>
          </p:sp>
        </mc:Choice>
        <mc:Fallback xmlns="">
          <p:sp>
            <p:nvSpPr>
              <p:cNvPr id="7" name="Прямоугольник 6"/>
              <p:cNvSpPr>
                <a:spLocks noRot="1" noChangeAspect="1" noMove="1" noResize="1" noEditPoints="1" noAdjustHandles="1" noChangeArrowheads="1" noChangeShapeType="1" noTextEdit="1"/>
              </p:cNvSpPr>
              <p:nvPr/>
            </p:nvSpPr>
            <p:spPr>
              <a:xfrm>
                <a:off x="2508677" y="4317990"/>
                <a:ext cx="4126643" cy="972382"/>
              </a:xfrm>
              <a:prstGeom prst="rect">
                <a:avLst/>
              </a:prstGeom>
              <a:blipFill rotWithShape="1">
                <a:blip r:embed="rId3"/>
                <a:stretch>
                  <a:fillRect/>
                </a:stretch>
              </a:blipFill>
            </p:spPr>
            <p:txBody>
              <a:bodyPr/>
              <a:lstStyle/>
              <a:p>
                <a:r>
                  <a:rPr lang="ru-RU">
                    <a:noFill/>
                  </a:rPr>
                  <a:t> </a:t>
                </a:r>
              </a:p>
            </p:txBody>
          </p:sp>
        </mc:Fallback>
      </mc:AlternateContent>
    </p:spTree>
    <p:extLst>
      <p:ext uri="{BB962C8B-B14F-4D97-AF65-F5344CB8AC3E}">
        <p14:creationId xmlns:p14="http://schemas.microsoft.com/office/powerpoint/2010/main" val="3051066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КРИТЕРИИ</a:t>
            </a:r>
            <a:endParaRPr lang="ru-RU" dirty="0"/>
          </a:p>
        </p:txBody>
      </p:sp>
      <p:sp>
        <p:nvSpPr>
          <p:cNvPr id="4" name="Нижний колонтитул 3"/>
          <p:cNvSpPr>
            <a:spLocks noGrp="1"/>
          </p:cNvSpPr>
          <p:nvPr>
            <p:ph type="ftr" sz="quarter" idx="11"/>
          </p:nvPr>
        </p:nvSpPr>
        <p:spPr/>
        <p:txBody>
          <a:bodyPr/>
          <a:lstStyle/>
          <a:p>
            <a:r>
              <a:rPr lang="ru-RU" smtClean="0"/>
              <a:t>RCDL'2012  Переславль-Залесский, 15-18 октября 2012</a:t>
            </a:r>
            <a:endParaRPr lang="ru-RU" dirty="0"/>
          </a:p>
        </p:txBody>
      </p:sp>
      <p:sp>
        <p:nvSpPr>
          <p:cNvPr id="5" name="Номер слайда 4"/>
          <p:cNvSpPr>
            <a:spLocks noGrp="1"/>
          </p:cNvSpPr>
          <p:nvPr>
            <p:ph type="sldNum" sz="quarter" idx="12"/>
          </p:nvPr>
        </p:nvSpPr>
        <p:spPr/>
        <p:txBody>
          <a:bodyPr/>
          <a:lstStyle/>
          <a:p>
            <a:fld id="{D61F00BE-C0DE-4E44-864D-9A8C21F11DD6}" type="slidenum">
              <a:rPr lang="ru-RU" smtClean="0"/>
              <a:pPr/>
              <a:t>12</a:t>
            </a:fld>
            <a:endParaRPr lang="ru-RU" dirty="0"/>
          </a:p>
        </p:txBody>
      </p:sp>
      <mc:AlternateContent xmlns:mc="http://schemas.openxmlformats.org/markup-compatibility/2006" xmlns:a14="http://schemas.microsoft.com/office/drawing/2010/main">
        <mc:Choice Requires="a14">
          <p:sp>
            <p:nvSpPr>
              <p:cNvPr id="3" name="Прямоугольник 2"/>
              <p:cNvSpPr/>
              <p:nvPr/>
            </p:nvSpPr>
            <p:spPr>
              <a:xfrm>
                <a:off x="107504" y="980728"/>
                <a:ext cx="8928992" cy="4999382"/>
              </a:xfrm>
              <a:prstGeom prst="rect">
                <a:avLst/>
              </a:prstGeom>
            </p:spPr>
            <p:txBody>
              <a:bodyPr wrap="square">
                <a:spAutoFit/>
              </a:bodyPr>
              <a:lstStyle/>
              <a:p>
                <a:r>
                  <a:rPr lang="ru-RU" dirty="0" smtClean="0"/>
                  <a:t>Косинус угла между векторами </a:t>
                </a:r>
                <a:r>
                  <a:rPr lang="en-US" i="1" dirty="0"/>
                  <a:t>R </a:t>
                </a:r>
                <a:r>
                  <a:rPr lang="ru-RU" dirty="0"/>
                  <a:t>и </a:t>
                </a:r>
                <a:r>
                  <a:rPr lang="en-US" i="1" dirty="0"/>
                  <a:t>V</a:t>
                </a:r>
                <a:r>
                  <a:rPr lang="ru-RU" dirty="0"/>
                  <a:t>:</a:t>
                </a:r>
                <a14:m>
                  <m:oMath xmlns:m="http://schemas.openxmlformats.org/officeDocument/2006/math">
                    <m:r>
                      <a:rPr lang="ru-RU" i="1">
                        <a:latin typeface="Cambria Math"/>
                      </a:rPr>
                      <m:t> </m:t>
                    </m:r>
                  </m:oMath>
                </a14:m>
                <a:endParaRPr lang="ru-RU" i="1" dirty="0" smtClean="0"/>
              </a:p>
              <a:p>
                <a:endParaRPr lang="ru-RU" dirty="0" smtClean="0"/>
              </a:p>
              <a:p>
                <a:endParaRPr lang="ru-RU" dirty="0"/>
              </a:p>
              <a:p>
                <a:endParaRPr lang="ru-RU" dirty="0"/>
              </a:p>
              <a:p>
                <a:endParaRPr lang="ru-RU" dirty="0" smtClean="0"/>
              </a:p>
              <a:p>
                <a:endParaRPr lang="ru-RU" dirty="0"/>
              </a:p>
              <a:p>
                <a:r>
                  <a:rPr lang="ru-RU" dirty="0" smtClean="0"/>
                  <a:t>Выражение </a:t>
                </a:r>
                <a:r>
                  <a:rPr lang="ru-RU" dirty="0"/>
                  <a:t>для </a:t>
                </a:r>
                <a:r>
                  <a:rPr lang="en-US" dirty="0" err="1"/>
                  <a:t>cos</a:t>
                </a:r>
                <a:r>
                  <a:rPr lang="en-US" dirty="0"/>
                  <a:t> </a:t>
                </a:r>
                <a:r>
                  <a:rPr lang="en-US" i="1" dirty="0">
                    <a:sym typeface="Symbol"/>
                  </a:rPr>
                  <a:t></a:t>
                </a:r>
                <a:r>
                  <a:rPr lang="en-US" i="1" dirty="0"/>
                  <a:t> </a:t>
                </a:r>
                <a:r>
                  <a:rPr lang="ru-RU" dirty="0"/>
                  <a:t>аналогично корреляции</a:t>
                </a:r>
                <a:r>
                  <a:rPr lang="ru-RU" i="1" dirty="0"/>
                  <a:t> </a:t>
                </a:r>
                <a:r>
                  <a:rPr lang="en-US" i="1" dirty="0"/>
                  <a:t>r</a:t>
                </a:r>
                <a:r>
                  <a:rPr lang="ru-RU" dirty="0"/>
                  <a:t>,</a:t>
                </a:r>
                <a:r>
                  <a:rPr lang="ru-RU" i="1" dirty="0"/>
                  <a:t> </a:t>
                </a:r>
                <a:r>
                  <a:rPr lang="ru-RU" dirty="0"/>
                  <a:t>только для вычисления косинуса используются не центральные, а начальные моменты.</a:t>
                </a:r>
              </a:p>
              <a:p>
                <a:pPr lvl="0"/>
                <a:endParaRPr lang="ru-RU" dirty="0" smtClean="0"/>
              </a:p>
              <a:p>
                <a:pPr lvl="0"/>
                <a:endParaRPr lang="ru-RU" dirty="0"/>
              </a:p>
              <a:p>
                <a:pPr lvl="0"/>
                <a:r>
                  <a:rPr lang="ru-RU" dirty="0" smtClean="0"/>
                  <a:t>Непараметрические </a:t>
                </a:r>
                <a:r>
                  <a:rPr lang="ru-RU" dirty="0"/>
                  <a:t>коэффициенты корреляции (</a:t>
                </a:r>
                <a:r>
                  <a:rPr lang="ru-RU" dirty="0" err="1"/>
                  <a:t>Кендалла</a:t>
                </a:r>
                <a:r>
                  <a:rPr lang="ru-RU" dirty="0"/>
                  <a:t>, </a:t>
                </a:r>
                <a:r>
                  <a:rPr lang="ru-RU" dirty="0" err="1"/>
                  <a:t>Спирмена</a:t>
                </a:r>
                <a:r>
                  <a:rPr lang="ru-RU" dirty="0"/>
                  <a:t>, </a:t>
                </a:r>
                <a:r>
                  <a:rPr lang="ru-RU" dirty="0" err="1"/>
                  <a:t>Фехнера</a:t>
                </a:r>
                <a:r>
                  <a:rPr lang="ru-RU" dirty="0"/>
                  <a:t> и пр.)</a:t>
                </a:r>
              </a:p>
              <a:p>
                <a:pPr lvl="0"/>
                <a:endParaRPr lang="ru-RU" dirty="0" smtClean="0"/>
              </a:p>
              <a:p>
                <a:pPr lvl="0"/>
                <a:r>
                  <a:rPr lang="ru-RU" dirty="0" smtClean="0"/>
                  <a:t>Нормированный </a:t>
                </a:r>
                <a:r>
                  <a:rPr lang="ru-RU" dirty="0"/>
                  <a:t>показатель дисконтированной накопленной выгоды </a:t>
                </a:r>
                <a:r>
                  <a:rPr lang="ru-RU" dirty="0" smtClean="0"/>
                  <a:t>(</a:t>
                </a:r>
                <a:r>
                  <a:rPr lang="en-US" dirty="0" smtClean="0"/>
                  <a:t>normalized </a:t>
                </a:r>
                <a:r>
                  <a:rPr lang="en-US" dirty="0"/>
                  <a:t>discounted cumulative gain</a:t>
                </a:r>
                <a:r>
                  <a:rPr lang="ru-RU" dirty="0"/>
                  <a:t>) — </a:t>
                </a:r>
                <a:r>
                  <a:rPr lang="en-US" dirty="0" err="1"/>
                  <a:t>ndcg</a:t>
                </a:r>
                <a:r>
                  <a:rPr lang="ru-RU" dirty="0"/>
                  <a:t>, — рассчитываемый, как отношение</a:t>
                </a:r>
              </a:p>
              <a:p>
                <a:pPr/>
                <a14:m>
                  <m:oMathPara xmlns:m="http://schemas.openxmlformats.org/officeDocument/2006/math">
                    <m:oMathParaPr>
                      <m:jc m:val="centerGroup"/>
                    </m:oMathParaPr>
                    <m:oMath xmlns:m="http://schemas.openxmlformats.org/officeDocument/2006/math">
                      <m:r>
                        <a:rPr lang="en-US" i="1">
                          <a:latin typeface="Cambria Math"/>
                        </a:rPr>
                        <m:t>𝑛𝑑𝑐𝑔</m:t>
                      </m:r>
                      <m:r>
                        <a:rPr lang="en-US" i="1">
                          <a:latin typeface="Cambria Math"/>
                        </a:rPr>
                        <m:t>=</m:t>
                      </m:r>
                      <m:f>
                        <m:fPr>
                          <m:ctrlPr>
                            <a:rPr lang="ru-RU" i="1">
                              <a:latin typeface="Cambria Math"/>
                            </a:rPr>
                          </m:ctrlPr>
                        </m:fPr>
                        <m:num>
                          <m:r>
                            <a:rPr lang="en-US" i="1">
                              <a:latin typeface="Cambria Math"/>
                            </a:rPr>
                            <m:t>𝑑𝑐𝑔</m:t>
                          </m:r>
                          <m:r>
                            <a:rPr lang="en-US" i="1">
                              <a:latin typeface="Cambria Math"/>
                            </a:rPr>
                            <m:t>(</m:t>
                          </m:r>
                          <m:r>
                            <a:rPr lang="en-US" i="1">
                              <a:latin typeface="Cambria Math"/>
                            </a:rPr>
                            <m:t>𝑟</m:t>
                          </m:r>
                          <m:r>
                            <a:rPr lang="en-US" i="1">
                              <a:latin typeface="Cambria Math"/>
                            </a:rPr>
                            <m:t>)</m:t>
                          </m:r>
                        </m:num>
                        <m:den>
                          <m:r>
                            <a:rPr lang="en-US" i="1">
                              <a:latin typeface="Cambria Math"/>
                            </a:rPr>
                            <m:t>𝑑𝑐𝑔</m:t>
                          </m:r>
                          <m:r>
                            <a:rPr lang="en-US" i="1">
                              <a:latin typeface="Cambria Math"/>
                            </a:rPr>
                            <m:t>(</m:t>
                          </m:r>
                          <m:r>
                            <a:rPr lang="en-US" i="1">
                              <a:latin typeface="Cambria Math"/>
                            </a:rPr>
                            <m:t>𝑣</m:t>
                          </m:r>
                          <m:r>
                            <a:rPr lang="en-US" i="1">
                              <a:latin typeface="Cambria Math"/>
                            </a:rPr>
                            <m:t>)</m:t>
                          </m:r>
                        </m:den>
                      </m:f>
                      <m:r>
                        <a:rPr lang="en-US" i="1">
                          <a:latin typeface="Cambria Math"/>
                        </a:rPr>
                        <m:t>, </m:t>
                      </m:r>
                      <m:r>
                        <a:rPr lang="en-US">
                          <a:latin typeface="Cambria Math"/>
                        </a:rPr>
                        <m:t>где</m:t>
                      </m:r>
                      <m:r>
                        <a:rPr lang="en-US" i="1">
                          <a:latin typeface="Cambria Math"/>
                        </a:rPr>
                        <m:t> </m:t>
                      </m:r>
                      <m:r>
                        <a:rPr lang="en-US" i="1">
                          <a:latin typeface="Cambria Math"/>
                        </a:rPr>
                        <m:t>𝑑𝑐𝑔</m:t>
                      </m:r>
                      <m:d>
                        <m:dPr>
                          <m:ctrlPr>
                            <a:rPr lang="ru-RU" i="1">
                              <a:latin typeface="Cambria Math"/>
                            </a:rPr>
                          </m:ctrlPr>
                        </m:dPr>
                        <m:e>
                          <m:r>
                            <a:rPr lang="en-US" i="1">
                              <a:latin typeface="Cambria Math"/>
                            </a:rPr>
                            <m:t>𝜈</m:t>
                          </m:r>
                        </m:e>
                      </m:d>
                      <m:r>
                        <a:rPr lang="en-US" i="1">
                          <a:latin typeface="Cambria Math"/>
                        </a:rPr>
                        <m:t>=</m:t>
                      </m:r>
                      <m:sSub>
                        <m:sSubPr>
                          <m:ctrlPr>
                            <a:rPr lang="ru-RU" i="1">
                              <a:latin typeface="Cambria Math"/>
                            </a:rPr>
                          </m:ctrlPr>
                        </m:sSubPr>
                        <m:e>
                          <m:r>
                            <a:rPr lang="en-US" i="1">
                              <a:latin typeface="Cambria Math"/>
                            </a:rPr>
                            <m:t>𝜈</m:t>
                          </m:r>
                        </m:e>
                        <m:sub>
                          <m:r>
                            <a:rPr lang="en-US" i="1">
                              <a:latin typeface="Cambria Math"/>
                            </a:rPr>
                            <m:t>1</m:t>
                          </m:r>
                        </m:sub>
                      </m:sSub>
                      <m:r>
                        <a:rPr lang="en-US" i="1">
                          <a:latin typeface="Cambria Math"/>
                        </a:rPr>
                        <m:t>+</m:t>
                      </m:r>
                      <m:nary>
                        <m:naryPr>
                          <m:chr m:val="∑"/>
                          <m:limLoc m:val="undOvr"/>
                          <m:ctrlPr>
                            <a:rPr lang="ru-RU" i="1">
                              <a:latin typeface="Cambria Math"/>
                            </a:rPr>
                          </m:ctrlPr>
                        </m:naryPr>
                        <m:sub>
                          <m:r>
                            <a:rPr lang="en-US" i="1">
                              <a:latin typeface="Cambria Math"/>
                            </a:rPr>
                            <m:t>𝑖</m:t>
                          </m:r>
                          <m:r>
                            <a:rPr lang="en-US" i="1">
                              <a:latin typeface="Cambria Math"/>
                            </a:rPr>
                            <m:t>=1</m:t>
                          </m:r>
                        </m:sub>
                        <m:sup>
                          <m:r>
                            <a:rPr lang="en-US" i="1">
                              <a:latin typeface="Cambria Math"/>
                            </a:rPr>
                            <m:t>𝑛</m:t>
                          </m:r>
                        </m:sup>
                        <m:e>
                          <m:f>
                            <m:fPr>
                              <m:ctrlPr>
                                <a:rPr lang="ru-RU" i="1">
                                  <a:latin typeface="Cambria Math"/>
                                </a:rPr>
                              </m:ctrlPr>
                            </m:fPr>
                            <m:num>
                              <m:sSub>
                                <m:sSubPr>
                                  <m:ctrlPr>
                                    <a:rPr lang="ru-RU" i="1">
                                      <a:latin typeface="Cambria Math"/>
                                    </a:rPr>
                                  </m:ctrlPr>
                                </m:sSubPr>
                                <m:e>
                                  <m:r>
                                    <a:rPr lang="en-US" i="1">
                                      <a:latin typeface="Cambria Math"/>
                                    </a:rPr>
                                    <m:t>𝜈</m:t>
                                  </m:r>
                                </m:e>
                                <m:sub>
                                  <m:r>
                                    <a:rPr lang="en-US" i="1">
                                      <a:latin typeface="Cambria Math"/>
                                    </a:rPr>
                                    <m:t>𝑖</m:t>
                                  </m:r>
                                </m:sub>
                              </m:sSub>
                            </m:num>
                            <m:den>
                              <m:func>
                                <m:funcPr>
                                  <m:ctrlPr>
                                    <a:rPr lang="ru-RU" i="1">
                                      <a:latin typeface="Cambria Math"/>
                                    </a:rPr>
                                  </m:ctrlPr>
                                </m:funcPr>
                                <m:fName>
                                  <m:sSub>
                                    <m:sSubPr>
                                      <m:ctrlPr>
                                        <a:rPr lang="ru-RU" i="1">
                                          <a:latin typeface="Cambria Math"/>
                                        </a:rPr>
                                      </m:ctrlPr>
                                    </m:sSubPr>
                                    <m:e>
                                      <m:r>
                                        <m:rPr>
                                          <m:sty m:val="p"/>
                                        </m:rPr>
                                        <a:rPr lang="en-US">
                                          <a:latin typeface="Cambria Math"/>
                                        </a:rPr>
                                        <m:t>log</m:t>
                                      </m:r>
                                    </m:e>
                                    <m:sub>
                                      <m:r>
                                        <a:rPr lang="en-US" i="1">
                                          <a:latin typeface="Cambria Math"/>
                                        </a:rPr>
                                        <m:t>2</m:t>
                                      </m:r>
                                    </m:sub>
                                  </m:sSub>
                                </m:fName>
                                <m:e>
                                  <m:r>
                                    <a:rPr lang="en-US" i="1">
                                      <a:latin typeface="Cambria Math"/>
                                    </a:rPr>
                                    <m:t>𝑖</m:t>
                                  </m:r>
                                </m:e>
                              </m:func>
                            </m:den>
                          </m:f>
                          <m:r>
                            <a:rPr lang="en-US" i="1">
                              <a:latin typeface="Cambria Math"/>
                            </a:rPr>
                            <m:t>.</m:t>
                          </m:r>
                        </m:e>
                      </m:nary>
                    </m:oMath>
                  </m:oMathPara>
                </a14:m>
                <a:endParaRPr lang="ru-RU" dirty="0"/>
              </a:p>
            </p:txBody>
          </p:sp>
        </mc:Choice>
        <mc:Fallback xmlns="">
          <p:sp>
            <p:nvSpPr>
              <p:cNvPr id="3" name="Прямоугольник 2"/>
              <p:cNvSpPr>
                <a:spLocks noRot="1" noChangeAspect="1" noMove="1" noResize="1" noEditPoints="1" noAdjustHandles="1" noChangeArrowheads="1" noChangeShapeType="1" noTextEdit="1"/>
              </p:cNvSpPr>
              <p:nvPr/>
            </p:nvSpPr>
            <p:spPr>
              <a:xfrm>
                <a:off x="107504" y="980728"/>
                <a:ext cx="8928992" cy="4999382"/>
              </a:xfrm>
              <a:prstGeom prst="rect">
                <a:avLst/>
              </a:prstGeom>
              <a:blipFill rotWithShape="1">
                <a:blip r:embed="rId2"/>
                <a:stretch>
                  <a:fillRect l="-615" t="-610"/>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8" name="Прямоугольник 7"/>
              <p:cNvSpPr/>
              <p:nvPr/>
            </p:nvSpPr>
            <p:spPr>
              <a:xfrm>
                <a:off x="3427167" y="1412776"/>
                <a:ext cx="2289665" cy="97238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unc>
                        <m:funcPr>
                          <m:ctrlPr>
                            <a:rPr lang="ru-RU" i="1">
                              <a:latin typeface="Cambria Math"/>
                            </a:rPr>
                          </m:ctrlPr>
                        </m:funcPr>
                        <m:fName>
                          <m:r>
                            <m:rPr>
                              <m:sty m:val="p"/>
                            </m:rPr>
                            <a:rPr lang="en-US">
                              <a:latin typeface="Cambria Math"/>
                            </a:rPr>
                            <m:t>cos</m:t>
                          </m:r>
                        </m:fName>
                        <m:e>
                          <m:r>
                            <a:rPr lang="en-US" i="1">
                              <a:latin typeface="Cambria Math"/>
                            </a:rPr>
                            <m:t>𝜑</m:t>
                          </m:r>
                          <m:r>
                            <a:rPr lang="en-US" i="1">
                              <a:latin typeface="Cambria Math"/>
                            </a:rPr>
                            <m:t>=</m:t>
                          </m:r>
                          <m:f>
                            <m:fPr>
                              <m:ctrlPr>
                                <a:rPr lang="ru-RU" i="1">
                                  <a:latin typeface="Cambria Math"/>
                                </a:rPr>
                              </m:ctrlPr>
                            </m:fPr>
                            <m:num>
                              <m:nary>
                                <m:naryPr>
                                  <m:chr m:val="∑"/>
                                  <m:limLoc m:val="undOvr"/>
                                  <m:subHide m:val="on"/>
                                  <m:supHide m:val="on"/>
                                  <m:ctrlPr>
                                    <a:rPr lang="ru-RU" i="1">
                                      <a:latin typeface="Cambria Math"/>
                                    </a:rPr>
                                  </m:ctrlPr>
                                </m:naryPr>
                                <m:sub/>
                                <m:sup/>
                                <m:e>
                                  <m:sSub>
                                    <m:sSubPr>
                                      <m:ctrlPr>
                                        <a:rPr lang="ru-RU" i="1">
                                          <a:latin typeface="Cambria Math"/>
                                        </a:rPr>
                                      </m:ctrlPr>
                                    </m:sSubPr>
                                    <m:e>
                                      <m:r>
                                        <a:rPr lang="en-US" i="1">
                                          <a:latin typeface="Cambria Math"/>
                                        </a:rPr>
                                        <m:t>𝑟</m:t>
                                      </m:r>
                                    </m:e>
                                    <m:sub>
                                      <m:r>
                                        <a:rPr lang="en-US" i="1">
                                          <a:latin typeface="Cambria Math"/>
                                        </a:rPr>
                                        <m:t>𝑖</m:t>
                                      </m:r>
                                    </m:sub>
                                  </m:sSub>
                                  <m:sSub>
                                    <m:sSubPr>
                                      <m:ctrlPr>
                                        <a:rPr lang="ru-RU" i="1">
                                          <a:latin typeface="Cambria Math"/>
                                        </a:rPr>
                                      </m:ctrlPr>
                                    </m:sSubPr>
                                    <m:e>
                                      <m:r>
                                        <a:rPr lang="en-US" i="1">
                                          <a:latin typeface="Cambria Math"/>
                                        </a:rPr>
                                        <m:t>𝑣</m:t>
                                      </m:r>
                                    </m:e>
                                    <m:sub>
                                      <m:r>
                                        <a:rPr lang="en-US" i="1">
                                          <a:latin typeface="Cambria Math"/>
                                        </a:rPr>
                                        <m:t>𝑖</m:t>
                                      </m:r>
                                    </m:sub>
                                  </m:sSub>
                                </m:e>
                              </m:nary>
                            </m:num>
                            <m:den>
                              <m:rad>
                                <m:radPr>
                                  <m:degHide m:val="on"/>
                                  <m:ctrlPr>
                                    <a:rPr lang="ru-RU" i="1">
                                      <a:latin typeface="Cambria Math"/>
                                    </a:rPr>
                                  </m:ctrlPr>
                                </m:radPr>
                                <m:deg/>
                                <m:e>
                                  <m:nary>
                                    <m:naryPr>
                                      <m:chr m:val="∑"/>
                                      <m:limLoc m:val="undOvr"/>
                                      <m:subHide m:val="on"/>
                                      <m:supHide m:val="on"/>
                                      <m:ctrlPr>
                                        <a:rPr lang="ru-RU" i="1">
                                          <a:latin typeface="Cambria Math"/>
                                        </a:rPr>
                                      </m:ctrlPr>
                                    </m:naryPr>
                                    <m:sub/>
                                    <m:sup/>
                                    <m:e>
                                      <m:sSubSup>
                                        <m:sSubSupPr>
                                          <m:ctrlPr>
                                            <a:rPr lang="ru-RU" i="1">
                                              <a:latin typeface="Cambria Math"/>
                                            </a:rPr>
                                          </m:ctrlPr>
                                        </m:sSubSupPr>
                                        <m:e>
                                          <m:r>
                                            <a:rPr lang="en-US" i="1">
                                              <a:latin typeface="Cambria Math"/>
                                            </a:rPr>
                                            <m:t>𝑟</m:t>
                                          </m:r>
                                        </m:e>
                                        <m:sub>
                                          <m:r>
                                            <a:rPr lang="en-US" i="1">
                                              <a:latin typeface="Cambria Math"/>
                                            </a:rPr>
                                            <m:t>𝑖</m:t>
                                          </m:r>
                                        </m:sub>
                                        <m:sup>
                                          <m:r>
                                            <a:rPr lang="en-US" i="1">
                                              <a:latin typeface="Cambria Math"/>
                                            </a:rPr>
                                            <m:t>2</m:t>
                                          </m:r>
                                        </m:sup>
                                      </m:sSubSup>
                                    </m:e>
                                  </m:nary>
                                </m:e>
                              </m:rad>
                              <m:rad>
                                <m:radPr>
                                  <m:degHide m:val="on"/>
                                  <m:ctrlPr>
                                    <a:rPr lang="ru-RU" i="1">
                                      <a:latin typeface="Cambria Math"/>
                                    </a:rPr>
                                  </m:ctrlPr>
                                </m:radPr>
                                <m:deg/>
                                <m:e>
                                  <m:nary>
                                    <m:naryPr>
                                      <m:chr m:val="∑"/>
                                      <m:limLoc m:val="undOvr"/>
                                      <m:subHide m:val="on"/>
                                      <m:supHide m:val="on"/>
                                      <m:ctrlPr>
                                        <a:rPr lang="ru-RU" i="1">
                                          <a:latin typeface="Cambria Math"/>
                                        </a:rPr>
                                      </m:ctrlPr>
                                    </m:naryPr>
                                    <m:sub/>
                                    <m:sup/>
                                    <m:e>
                                      <m:sSubSup>
                                        <m:sSubSupPr>
                                          <m:ctrlPr>
                                            <a:rPr lang="ru-RU" i="1">
                                              <a:latin typeface="Cambria Math"/>
                                            </a:rPr>
                                          </m:ctrlPr>
                                        </m:sSubSupPr>
                                        <m:e>
                                          <m:r>
                                            <a:rPr lang="en-US" i="1">
                                              <a:latin typeface="Cambria Math"/>
                                            </a:rPr>
                                            <m:t>𝑣</m:t>
                                          </m:r>
                                        </m:e>
                                        <m:sub>
                                          <m:r>
                                            <a:rPr lang="en-US" i="1">
                                              <a:latin typeface="Cambria Math"/>
                                            </a:rPr>
                                            <m:t>𝑖</m:t>
                                          </m:r>
                                        </m:sub>
                                        <m:sup>
                                          <m:r>
                                            <a:rPr lang="en-US" i="1">
                                              <a:latin typeface="Cambria Math"/>
                                            </a:rPr>
                                            <m:t>2</m:t>
                                          </m:r>
                                        </m:sup>
                                      </m:sSubSup>
                                    </m:e>
                                  </m:nary>
                                </m:e>
                              </m:rad>
                            </m:den>
                          </m:f>
                        </m:e>
                      </m:func>
                    </m:oMath>
                  </m:oMathPara>
                </a14:m>
                <a:endParaRPr lang="ru-RU" dirty="0"/>
              </a:p>
            </p:txBody>
          </p:sp>
        </mc:Choice>
        <mc:Fallback xmlns="">
          <p:sp>
            <p:nvSpPr>
              <p:cNvPr id="8" name="Прямоугольник 7"/>
              <p:cNvSpPr>
                <a:spLocks noRot="1" noChangeAspect="1" noMove="1" noResize="1" noEditPoints="1" noAdjustHandles="1" noChangeArrowheads="1" noChangeShapeType="1" noTextEdit="1"/>
              </p:cNvSpPr>
              <p:nvPr/>
            </p:nvSpPr>
            <p:spPr>
              <a:xfrm>
                <a:off x="3427167" y="1412776"/>
                <a:ext cx="2289665" cy="972382"/>
              </a:xfrm>
              <a:prstGeom prst="rect">
                <a:avLst/>
              </a:prstGeom>
              <a:blipFill rotWithShape="1">
                <a:blip r:embed="rId3"/>
                <a:stretch>
                  <a:fillRect/>
                </a:stretch>
              </a:blipFill>
            </p:spPr>
            <p:txBody>
              <a:bodyPr/>
              <a:lstStyle/>
              <a:p>
                <a:r>
                  <a:rPr lang="ru-RU">
                    <a:noFill/>
                  </a:rPr>
                  <a:t> </a:t>
                </a:r>
              </a:p>
            </p:txBody>
          </p:sp>
        </mc:Fallback>
      </mc:AlternateContent>
    </p:spTree>
    <p:extLst>
      <p:ext uri="{BB962C8B-B14F-4D97-AF65-F5344CB8AC3E}">
        <p14:creationId xmlns:p14="http://schemas.microsoft.com/office/powerpoint/2010/main" val="42402218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ru-RU" dirty="0" smtClean="0"/>
              <a:t>Сергей </a:t>
            </a:r>
            <a:r>
              <a:rPr lang="ru-RU" dirty="0" err="1" smtClean="0"/>
              <a:t>Амелькин</a:t>
            </a:r>
            <a:endParaRPr lang="ru-RU" dirty="0" smtClean="0"/>
          </a:p>
          <a:p>
            <a:r>
              <a:rPr lang="en-US" dirty="0" smtClean="0"/>
              <a:t>sam@sam.botik.ru</a:t>
            </a:r>
            <a:endParaRPr lang="ru-RU" dirty="0"/>
          </a:p>
        </p:txBody>
      </p:sp>
      <p:sp>
        <p:nvSpPr>
          <p:cNvPr id="4" name="Нижний колонтитул 3"/>
          <p:cNvSpPr>
            <a:spLocks noGrp="1"/>
          </p:cNvSpPr>
          <p:nvPr>
            <p:ph type="ftr" sz="quarter" idx="11"/>
          </p:nvPr>
        </p:nvSpPr>
        <p:spPr/>
        <p:txBody>
          <a:bodyPr/>
          <a:lstStyle/>
          <a:p>
            <a:r>
              <a:rPr lang="ru-RU" smtClean="0"/>
              <a:t>RCDL'2012  Переславль-Залесский, 15-18 октября 2012</a:t>
            </a:r>
            <a:endParaRPr lang="ru-RU" dirty="0"/>
          </a:p>
        </p:txBody>
      </p:sp>
      <p:sp>
        <p:nvSpPr>
          <p:cNvPr id="5" name="Номер слайда 4"/>
          <p:cNvSpPr>
            <a:spLocks noGrp="1"/>
          </p:cNvSpPr>
          <p:nvPr>
            <p:ph type="sldNum" sz="quarter" idx="12"/>
          </p:nvPr>
        </p:nvSpPr>
        <p:spPr/>
        <p:txBody>
          <a:bodyPr/>
          <a:lstStyle/>
          <a:p>
            <a:fld id="{D61F00BE-C0DE-4E44-864D-9A8C21F11DD6}" type="slidenum">
              <a:rPr lang="ru-RU" smtClean="0"/>
              <a:pPr/>
              <a:t>13</a:t>
            </a:fld>
            <a:endParaRPr lang="ru-RU" dirty="0"/>
          </a:p>
        </p:txBody>
      </p:sp>
    </p:spTree>
    <p:extLst>
      <p:ext uri="{BB962C8B-B14F-4D97-AF65-F5344CB8AC3E}">
        <p14:creationId xmlns:p14="http://schemas.microsoft.com/office/powerpoint/2010/main" val="2333312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ЗАДАЧИ</a:t>
            </a:r>
            <a:endParaRPr lang="ru-RU"/>
          </a:p>
        </p:txBody>
      </p:sp>
      <p:sp>
        <p:nvSpPr>
          <p:cNvPr id="3" name="Объект 2"/>
          <p:cNvSpPr>
            <a:spLocks noGrp="1"/>
          </p:cNvSpPr>
          <p:nvPr>
            <p:ph idx="1"/>
          </p:nvPr>
        </p:nvSpPr>
        <p:spPr>
          <a:xfrm>
            <a:off x="457200" y="4869160"/>
            <a:ext cx="8229600" cy="1224136"/>
          </a:xfrm>
        </p:spPr>
        <p:txBody>
          <a:bodyPr>
            <a:normAutofit/>
          </a:bodyPr>
          <a:lstStyle/>
          <a:p>
            <a:r>
              <a:rPr lang="ru-RU" sz="1800" dirty="0" smtClean="0"/>
              <a:t>Задача восстановления оценки</a:t>
            </a:r>
          </a:p>
          <a:p>
            <a:r>
              <a:rPr lang="ru-RU" sz="1800" dirty="0" smtClean="0"/>
              <a:t>Задача составления рекомендации</a:t>
            </a:r>
          </a:p>
          <a:p>
            <a:r>
              <a:rPr lang="ru-RU" sz="1800" dirty="0" smtClean="0"/>
              <a:t>Составление упорядоченного множества объектов</a:t>
            </a:r>
            <a:endParaRPr lang="ru-RU" sz="1800" dirty="0"/>
          </a:p>
        </p:txBody>
      </p:sp>
      <p:sp>
        <p:nvSpPr>
          <p:cNvPr id="4" name="Нижний колонтитул 3"/>
          <p:cNvSpPr>
            <a:spLocks noGrp="1"/>
          </p:cNvSpPr>
          <p:nvPr>
            <p:ph type="ftr" sz="quarter" idx="11"/>
          </p:nvPr>
        </p:nvSpPr>
        <p:spPr/>
        <p:txBody>
          <a:bodyPr/>
          <a:lstStyle/>
          <a:p>
            <a:r>
              <a:rPr lang="ru-RU" dirty="0" smtClean="0">
                <a:solidFill>
                  <a:schemeClr val="tx1"/>
                </a:solidFill>
              </a:rPr>
              <a:t>RCDL'2012  Переславль-Залесский, 15-18 октября 2012</a:t>
            </a:r>
            <a:endParaRPr lang="ru-RU" dirty="0">
              <a:solidFill>
                <a:schemeClr val="tx1"/>
              </a:solidFill>
            </a:endParaRPr>
          </a:p>
        </p:txBody>
      </p:sp>
      <p:sp>
        <p:nvSpPr>
          <p:cNvPr id="5" name="Номер слайда 4"/>
          <p:cNvSpPr>
            <a:spLocks noGrp="1"/>
          </p:cNvSpPr>
          <p:nvPr>
            <p:ph type="sldNum" sz="quarter" idx="12"/>
          </p:nvPr>
        </p:nvSpPr>
        <p:spPr/>
        <p:txBody>
          <a:bodyPr/>
          <a:lstStyle/>
          <a:p>
            <a:fld id="{D61F00BE-C0DE-4E44-864D-9A8C21F11DD6}" type="slidenum">
              <a:rPr lang="ru-RU" sz="2400" smtClean="0">
                <a:solidFill>
                  <a:schemeClr val="tx1"/>
                </a:solidFill>
              </a:rPr>
              <a:t>2</a:t>
            </a:fld>
            <a:endParaRPr lang="ru-RU" sz="2400" dirty="0">
              <a:solidFill>
                <a:schemeClr val="tx1"/>
              </a:solidFill>
            </a:endParaRPr>
          </a:p>
        </p:txBody>
      </p:sp>
      <p:sp>
        <p:nvSpPr>
          <p:cNvPr id="6" name="Прямоугольник 5"/>
          <p:cNvSpPr/>
          <p:nvPr/>
        </p:nvSpPr>
        <p:spPr>
          <a:xfrm>
            <a:off x="683568" y="1196752"/>
            <a:ext cx="3528392"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Постановка задачи</a:t>
            </a:r>
            <a:endParaRPr lang="ru-RU" dirty="0">
              <a:solidFill>
                <a:schemeClr val="tx1"/>
              </a:solidFill>
            </a:endParaRPr>
          </a:p>
        </p:txBody>
      </p:sp>
      <p:sp>
        <p:nvSpPr>
          <p:cNvPr id="7" name="Прямоугольник 6"/>
          <p:cNvSpPr/>
          <p:nvPr/>
        </p:nvSpPr>
        <p:spPr>
          <a:xfrm>
            <a:off x="5148064" y="2181212"/>
            <a:ext cx="3528392"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Формулировка критериев</a:t>
            </a:r>
            <a:endParaRPr lang="ru-RU" dirty="0">
              <a:solidFill>
                <a:schemeClr val="tx1"/>
              </a:solidFill>
            </a:endParaRPr>
          </a:p>
        </p:txBody>
      </p:sp>
      <p:sp>
        <p:nvSpPr>
          <p:cNvPr id="8" name="Прямоугольник 7"/>
          <p:cNvSpPr/>
          <p:nvPr/>
        </p:nvSpPr>
        <p:spPr>
          <a:xfrm>
            <a:off x="683568" y="3140968"/>
            <a:ext cx="3528392"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Построение алгоритма решения</a:t>
            </a:r>
            <a:endParaRPr lang="ru-RU" dirty="0">
              <a:solidFill>
                <a:schemeClr val="tx1"/>
              </a:solidFill>
            </a:endParaRPr>
          </a:p>
        </p:txBody>
      </p:sp>
      <p:sp>
        <p:nvSpPr>
          <p:cNvPr id="9" name="Стрелка вправо 8"/>
          <p:cNvSpPr/>
          <p:nvPr/>
        </p:nvSpPr>
        <p:spPr>
          <a:xfrm rot="2036620">
            <a:off x="4280657" y="2212908"/>
            <a:ext cx="792088"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smtClean="0">
              <a:solidFill>
                <a:schemeClr val="tx1"/>
              </a:solidFill>
            </a:endParaRPr>
          </a:p>
        </p:txBody>
      </p:sp>
      <p:sp>
        <p:nvSpPr>
          <p:cNvPr id="10" name="Стрелка вправо 9"/>
          <p:cNvSpPr/>
          <p:nvPr/>
        </p:nvSpPr>
        <p:spPr>
          <a:xfrm rot="8009108">
            <a:off x="4280656" y="3216574"/>
            <a:ext cx="792088"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smtClean="0">
              <a:solidFill>
                <a:schemeClr val="tx1"/>
              </a:solidFill>
            </a:endParaRPr>
          </a:p>
        </p:txBody>
      </p:sp>
    </p:spTree>
    <p:extLst>
      <p:ext uri="{BB962C8B-B14F-4D97-AF65-F5344CB8AC3E}">
        <p14:creationId xmlns:p14="http://schemas.microsoft.com/office/powerpoint/2010/main" val="86090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ЗАДАЧА </a:t>
            </a:r>
            <a:r>
              <a:rPr lang="ru-RU" dirty="0"/>
              <a:t>ВОССТАНОВЛЕНИЯ ОЦЕНКИ</a:t>
            </a:r>
          </a:p>
        </p:txBody>
      </p:sp>
      <p:sp>
        <p:nvSpPr>
          <p:cNvPr id="3" name="Объект 2"/>
          <p:cNvSpPr>
            <a:spLocks noGrp="1"/>
          </p:cNvSpPr>
          <p:nvPr>
            <p:ph idx="1"/>
          </p:nvPr>
        </p:nvSpPr>
        <p:spPr>
          <a:xfrm>
            <a:off x="457200" y="1052736"/>
            <a:ext cx="8229600" cy="1656184"/>
          </a:xfrm>
        </p:spPr>
        <p:txBody>
          <a:bodyPr>
            <a:normAutofit/>
          </a:bodyPr>
          <a:lstStyle/>
          <a:p>
            <a:r>
              <a:rPr lang="ru-RU" sz="1800" b="1" dirty="0"/>
              <a:t>&lt;Задача 1&gt; </a:t>
            </a:r>
            <a:r>
              <a:rPr lang="ru-RU" sz="1800" dirty="0"/>
              <a:t>Задачей рекомендательной системы является расчет значений </a:t>
            </a:r>
            <a:r>
              <a:rPr lang="ru-RU" sz="1800" i="1" dirty="0" err="1"/>
              <a:t>r</a:t>
            </a:r>
            <a:r>
              <a:rPr lang="ru-RU" sz="1800" i="1" baseline="-25000" dirty="0" err="1"/>
              <a:t>i</a:t>
            </a:r>
            <a:r>
              <a:rPr lang="ru-RU" sz="1800" dirty="0"/>
              <a:t>, максимально близких к величинам </a:t>
            </a:r>
            <a:r>
              <a:rPr lang="ru-RU" sz="1800" i="1" dirty="0" err="1"/>
              <a:t>v</a:t>
            </a:r>
            <a:r>
              <a:rPr lang="ru-RU" sz="1800" i="1" baseline="-25000" dirty="0" err="1"/>
              <a:t>i</a:t>
            </a:r>
            <a:r>
              <a:rPr lang="ru-RU" sz="1800" dirty="0"/>
              <a:t>, при заданном множестве пар (пользователь, объект), </a:t>
            </a:r>
            <a:r>
              <a:rPr lang="ru-RU" sz="1800" dirty="0" smtClean="0"/>
              <a:t>для </a:t>
            </a:r>
            <a:r>
              <a:rPr lang="ru-RU" sz="1800" dirty="0"/>
              <a:t>которых известны </a:t>
            </a:r>
            <a:r>
              <a:rPr lang="ru-RU" sz="1800" i="1" dirty="0" err="1"/>
              <a:t>v</a:t>
            </a:r>
            <a:r>
              <a:rPr lang="ru-RU" sz="1800" i="1" baseline="-25000" dirty="0" err="1"/>
              <a:t>i</a:t>
            </a:r>
            <a:r>
              <a:rPr lang="ru-RU" sz="1800" dirty="0"/>
              <a:t>.</a:t>
            </a:r>
          </a:p>
        </p:txBody>
      </p:sp>
      <p:sp>
        <p:nvSpPr>
          <p:cNvPr id="4" name="Нижний колонтитул 3"/>
          <p:cNvSpPr>
            <a:spLocks noGrp="1"/>
          </p:cNvSpPr>
          <p:nvPr>
            <p:ph type="ftr" sz="quarter" idx="11"/>
          </p:nvPr>
        </p:nvSpPr>
        <p:spPr/>
        <p:txBody>
          <a:bodyPr/>
          <a:lstStyle/>
          <a:p>
            <a:r>
              <a:rPr lang="ru-RU" smtClean="0"/>
              <a:t>RCDL'2012  Переславль-Залесский, 15-18 октября 2012</a:t>
            </a:r>
            <a:endParaRPr lang="ru-RU" dirty="0"/>
          </a:p>
        </p:txBody>
      </p:sp>
      <p:sp>
        <p:nvSpPr>
          <p:cNvPr id="5" name="Номер слайда 4"/>
          <p:cNvSpPr>
            <a:spLocks noGrp="1"/>
          </p:cNvSpPr>
          <p:nvPr>
            <p:ph type="sldNum" sz="quarter" idx="12"/>
          </p:nvPr>
        </p:nvSpPr>
        <p:spPr/>
        <p:txBody>
          <a:bodyPr/>
          <a:lstStyle/>
          <a:p>
            <a:fld id="{D61F00BE-C0DE-4E44-864D-9A8C21F11DD6}" type="slidenum">
              <a:rPr lang="ru-RU" smtClean="0"/>
              <a:pPr/>
              <a:t>3</a:t>
            </a:fld>
            <a:endParaRPr lang="ru-RU" dirty="0"/>
          </a:p>
        </p:txBody>
      </p:sp>
      <p:sp>
        <p:nvSpPr>
          <p:cNvPr id="6" name="Прямоугольник 5"/>
          <p:cNvSpPr/>
          <p:nvPr/>
        </p:nvSpPr>
        <p:spPr>
          <a:xfrm>
            <a:off x="5436096" y="4293096"/>
            <a:ext cx="2232248" cy="12241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Другие: корреляции, </a:t>
            </a:r>
            <a:r>
              <a:rPr lang="ru-RU" dirty="0" err="1" smtClean="0">
                <a:solidFill>
                  <a:schemeClr val="tx1"/>
                </a:solidFill>
              </a:rPr>
              <a:t>Махаланобис</a:t>
            </a:r>
            <a:endParaRPr lang="ru-RU" dirty="0">
              <a:solidFill>
                <a:schemeClr val="tx1"/>
              </a:solidFill>
            </a:endParaRPr>
          </a:p>
        </p:txBody>
      </p:sp>
      <p:sp>
        <p:nvSpPr>
          <p:cNvPr id="7" name="Прямоугольник 6"/>
          <p:cNvSpPr/>
          <p:nvPr/>
        </p:nvSpPr>
        <p:spPr>
          <a:xfrm>
            <a:off x="979984" y="3429000"/>
            <a:ext cx="2232248" cy="16201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Функция близости</a:t>
            </a:r>
            <a:endParaRPr lang="ru-RU" dirty="0">
              <a:solidFill>
                <a:schemeClr val="tx1"/>
              </a:solidFill>
            </a:endParaRPr>
          </a:p>
        </p:txBody>
      </p:sp>
      <p:sp>
        <p:nvSpPr>
          <p:cNvPr id="8" name="Прямоугольник 7"/>
          <p:cNvSpPr/>
          <p:nvPr/>
        </p:nvSpPr>
        <p:spPr>
          <a:xfrm>
            <a:off x="5436096" y="2816932"/>
            <a:ext cx="2232248" cy="12241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Метрики: совместно монотонны</a:t>
            </a:r>
            <a:endParaRPr lang="ru-RU" dirty="0">
              <a:solidFill>
                <a:schemeClr val="tx1"/>
              </a:solidFill>
            </a:endParaRPr>
          </a:p>
        </p:txBody>
      </p:sp>
      <p:sp>
        <p:nvSpPr>
          <p:cNvPr id="9" name="Стрелка вправо 8"/>
          <p:cNvSpPr/>
          <p:nvPr/>
        </p:nvSpPr>
        <p:spPr>
          <a:xfrm>
            <a:off x="3212232" y="3429000"/>
            <a:ext cx="2223864" cy="61206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трелка вправо 9"/>
          <p:cNvSpPr/>
          <p:nvPr/>
        </p:nvSpPr>
        <p:spPr>
          <a:xfrm>
            <a:off x="3212232" y="4437112"/>
            <a:ext cx="2223864" cy="61206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mc:AlternateContent xmlns:mc="http://schemas.openxmlformats.org/markup-compatibility/2006" xmlns:a14="http://schemas.microsoft.com/office/drawing/2010/main">
        <mc:Choice Requires="a14">
          <p:sp>
            <p:nvSpPr>
              <p:cNvPr id="11" name="Прямоугольник 10"/>
              <p:cNvSpPr/>
              <p:nvPr/>
            </p:nvSpPr>
            <p:spPr>
              <a:xfrm>
                <a:off x="2938004" y="2204864"/>
                <a:ext cx="2376264" cy="457754"/>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i="1" smtClean="0">
                          <a:latin typeface="Cambria Math"/>
                        </a:rPr>
                        <m:t>𝑑</m:t>
                      </m:r>
                      <m:r>
                        <a:rPr lang="en-US" i="1" smtClean="0">
                          <a:latin typeface="Cambria Math"/>
                        </a:rPr>
                        <m:t>(</m:t>
                      </m:r>
                      <m:r>
                        <a:rPr lang="en-US" i="1">
                          <a:latin typeface="Cambria Math"/>
                        </a:rPr>
                        <m:t>𝑅</m:t>
                      </m:r>
                      <m:r>
                        <a:rPr lang="en-US" i="1">
                          <a:latin typeface="Cambria Math"/>
                        </a:rPr>
                        <m:t>, </m:t>
                      </m:r>
                      <m:r>
                        <a:rPr lang="en-US" i="1">
                          <a:latin typeface="Cambria Math"/>
                        </a:rPr>
                        <m:t>𝑉</m:t>
                      </m:r>
                      <m:r>
                        <a:rPr lang="en-US" i="1">
                          <a:latin typeface="Cambria Math"/>
                        </a:rPr>
                        <m:t>)→</m:t>
                      </m:r>
                      <m:func>
                        <m:funcPr>
                          <m:ctrlPr>
                            <a:rPr lang="ru-RU" i="1">
                              <a:latin typeface="Cambria Math"/>
                            </a:rPr>
                          </m:ctrlPr>
                        </m:funcPr>
                        <m:fName>
                          <m:limLow>
                            <m:limLowPr>
                              <m:ctrlPr>
                                <a:rPr lang="ru-RU" i="1">
                                  <a:latin typeface="Cambria Math"/>
                                </a:rPr>
                              </m:ctrlPr>
                            </m:limLowPr>
                            <m:e>
                              <m:r>
                                <m:rPr>
                                  <m:sty m:val="p"/>
                                </m:rPr>
                                <a:rPr lang="en-US">
                                  <a:latin typeface="Cambria Math"/>
                                </a:rPr>
                                <m:t>min</m:t>
                              </m:r>
                            </m:e>
                            <m:lim/>
                          </m:limLow>
                        </m:fName>
                        <m:e>
                          <m:r>
                            <a:rPr lang="en-US" i="1">
                              <a:latin typeface="Cambria Math"/>
                            </a:rPr>
                            <m:t>,</m:t>
                          </m:r>
                        </m:e>
                      </m:func>
                    </m:oMath>
                  </m:oMathPara>
                </a14:m>
                <a:endParaRPr lang="ru-RU" dirty="0"/>
              </a:p>
            </p:txBody>
          </p:sp>
        </mc:Choice>
        <mc:Fallback xmlns="">
          <p:sp>
            <p:nvSpPr>
              <p:cNvPr id="11" name="Прямоугольник 10"/>
              <p:cNvSpPr>
                <a:spLocks noRot="1" noChangeAspect="1" noMove="1" noResize="1" noEditPoints="1" noAdjustHandles="1" noChangeArrowheads="1" noChangeShapeType="1" noTextEdit="1"/>
              </p:cNvSpPr>
              <p:nvPr/>
            </p:nvSpPr>
            <p:spPr>
              <a:xfrm>
                <a:off x="2938004" y="2204864"/>
                <a:ext cx="2376264" cy="457754"/>
              </a:xfrm>
              <a:prstGeom prst="rect">
                <a:avLst/>
              </a:prstGeom>
              <a:blipFill rotWithShape="1">
                <a:blip r:embed="rId2"/>
                <a:stretch>
                  <a:fillRect/>
                </a:stretch>
              </a:blipFill>
            </p:spPr>
            <p:txBody>
              <a:bodyPr/>
              <a:lstStyle/>
              <a:p>
                <a:r>
                  <a:rPr lang="ru-RU">
                    <a:noFill/>
                  </a:rPr>
                  <a:t> </a:t>
                </a:r>
              </a:p>
            </p:txBody>
          </p:sp>
        </mc:Fallback>
      </mc:AlternateContent>
    </p:spTree>
    <p:extLst>
      <p:ext uri="{BB962C8B-B14F-4D97-AF65-F5344CB8AC3E}">
        <p14:creationId xmlns:p14="http://schemas.microsoft.com/office/powerpoint/2010/main" val="3254247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ФУНКЦИИ БЛИЗОСТИ: МЕТРИКИ</a:t>
            </a:r>
            <a:endParaRPr lang="ru-RU" dirty="0"/>
          </a:p>
        </p:txBody>
      </p:sp>
      <p:sp>
        <p:nvSpPr>
          <p:cNvPr id="3" name="Объект 2"/>
          <p:cNvSpPr>
            <a:spLocks noGrp="1"/>
          </p:cNvSpPr>
          <p:nvPr>
            <p:ph idx="1"/>
          </p:nvPr>
        </p:nvSpPr>
        <p:spPr>
          <a:xfrm>
            <a:off x="457200" y="1052736"/>
            <a:ext cx="8229600" cy="2088232"/>
          </a:xfrm>
        </p:spPr>
        <p:txBody>
          <a:bodyPr>
            <a:normAutofit/>
          </a:bodyPr>
          <a:lstStyle/>
          <a:p>
            <a:r>
              <a:rPr lang="ru-RU" sz="1800" dirty="0" smtClean="0"/>
              <a:t>Результат </a:t>
            </a:r>
            <a:r>
              <a:rPr lang="ru-RU" sz="1800" dirty="0"/>
              <a:t>работы рекомендательной системы: вектор </a:t>
            </a:r>
            <a:r>
              <a:rPr lang="en-US" sz="1800" i="1" dirty="0"/>
              <a:t>R</a:t>
            </a:r>
            <a:r>
              <a:rPr lang="ru-RU" sz="1800" dirty="0"/>
              <a:t>=(</a:t>
            </a:r>
            <a:r>
              <a:rPr lang="en-US" sz="1800" i="1" dirty="0"/>
              <a:t>r</a:t>
            </a:r>
            <a:r>
              <a:rPr lang="ru-RU" sz="1800" baseline="-25000" dirty="0"/>
              <a:t>1</a:t>
            </a:r>
            <a:r>
              <a:rPr lang="ru-RU" sz="1800" dirty="0"/>
              <a:t>, </a:t>
            </a:r>
            <a:r>
              <a:rPr lang="en-US" sz="1800" i="1" dirty="0"/>
              <a:t>r</a:t>
            </a:r>
            <a:r>
              <a:rPr lang="ru-RU" sz="1800" baseline="-25000" dirty="0"/>
              <a:t>2</a:t>
            </a:r>
            <a:r>
              <a:rPr lang="ru-RU" sz="1800" dirty="0"/>
              <a:t>, …, </a:t>
            </a:r>
            <a:r>
              <a:rPr lang="en-US" sz="1800" i="1" dirty="0" err="1"/>
              <a:t>r</a:t>
            </a:r>
            <a:r>
              <a:rPr lang="en-US" sz="1800" i="1" baseline="-25000" dirty="0" err="1"/>
              <a:t>n</a:t>
            </a:r>
            <a:r>
              <a:rPr lang="ru-RU" sz="1800" dirty="0"/>
              <a:t>) представляет собой точку в пространстве </a:t>
            </a:r>
            <a:r>
              <a:rPr lang="en-US" sz="1800" i="1" dirty="0" err="1"/>
              <a:t>M</a:t>
            </a:r>
            <a:r>
              <a:rPr lang="en-US" sz="1800" i="1" baseline="30000" dirty="0" err="1"/>
              <a:t>n</a:t>
            </a:r>
            <a:r>
              <a:rPr lang="ru-RU" sz="1800" dirty="0"/>
              <a:t>, где </a:t>
            </a:r>
            <a:r>
              <a:rPr lang="en-US" sz="1800" i="1" dirty="0"/>
              <a:t>M</a:t>
            </a:r>
            <a:r>
              <a:rPr lang="ru-RU" sz="1800" dirty="0"/>
              <a:t> – множество (спектр) оценок, допустимых в используемой шкале. Этому же пространству принадлежит точка </a:t>
            </a:r>
            <a:r>
              <a:rPr lang="en-US" sz="1800" i="1" dirty="0"/>
              <a:t>V</a:t>
            </a:r>
            <a:r>
              <a:rPr lang="ru-RU" sz="1800" dirty="0"/>
              <a:t>=(</a:t>
            </a:r>
            <a:r>
              <a:rPr lang="en-US" sz="1800" i="1" dirty="0"/>
              <a:t>v</a:t>
            </a:r>
            <a:r>
              <a:rPr lang="ru-RU" sz="1800" baseline="-25000" dirty="0"/>
              <a:t>1</a:t>
            </a:r>
            <a:r>
              <a:rPr lang="ru-RU" sz="1800" dirty="0"/>
              <a:t>, </a:t>
            </a:r>
            <a:r>
              <a:rPr lang="en-US" sz="1800" i="1" dirty="0"/>
              <a:t>v</a:t>
            </a:r>
            <a:r>
              <a:rPr lang="ru-RU" sz="1800" baseline="-25000" dirty="0"/>
              <a:t>2</a:t>
            </a:r>
            <a:r>
              <a:rPr lang="ru-RU" sz="1800" dirty="0"/>
              <a:t>, … , </a:t>
            </a:r>
            <a:r>
              <a:rPr lang="en-US" sz="1800" i="1" dirty="0" err="1"/>
              <a:t>v</a:t>
            </a:r>
            <a:r>
              <a:rPr lang="en-US" sz="1800" i="1" baseline="-25000" dirty="0" err="1"/>
              <a:t>n</a:t>
            </a:r>
            <a:r>
              <a:rPr lang="ru-RU" sz="1800" dirty="0" smtClean="0"/>
              <a:t>).</a:t>
            </a:r>
          </a:p>
          <a:p>
            <a:r>
              <a:rPr lang="ru-RU" sz="1800" dirty="0"/>
              <a:t>Если на пространстве </a:t>
            </a:r>
            <a:r>
              <a:rPr lang="ru-RU" sz="1800" i="1" dirty="0"/>
              <a:t>М</a:t>
            </a:r>
            <a:r>
              <a:rPr lang="en-US" sz="1800" i="1" baseline="30000" dirty="0"/>
              <a:t>n</a:t>
            </a:r>
            <a:r>
              <a:rPr lang="ru-RU" sz="1800" dirty="0"/>
              <a:t> выбрана норма ||</a:t>
            </a:r>
            <a:r>
              <a:rPr lang="en-US" sz="1800" dirty="0"/>
              <a:t>V</a:t>
            </a:r>
            <a:r>
              <a:rPr lang="ru-RU" sz="1800" dirty="0"/>
              <a:t>||, например, из класса </a:t>
            </a:r>
            <a:r>
              <a:rPr lang="en-US" sz="1800" i="1" dirty="0" err="1"/>
              <a:t>lp</a:t>
            </a:r>
            <a:r>
              <a:rPr lang="ru-RU" sz="1800" dirty="0"/>
              <a:t>, то соответствующее этой норме расстояние (метрика </a:t>
            </a:r>
            <a:r>
              <a:rPr lang="ru-RU" sz="1800" dirty="0" err="1"/>
              <a:t>Минковского</a:t>
            </a:r>
            <a:r>
              <a:rPr lang="ru-RU" sz="1800" dirty="0" smtClean="0"/>
              <a:t>) </a:t>
            </a:r>
            <a:r>
              <a:rPr lang="ru-RU" sz="1800" dirty="0"/>
              <a:t>может служить критерием </a:t>
            </a:r>
            <a:r>
              <a:rPr lang="ru-RU" sz="1800" dirty="0" smtClean="0"/>
              <a:t>эффективности.</a:t>
            </a:r>
          </a:p>
        </p:txBody>
      </p:sp>
      <p:sp>
        <p:nvSpPr>
          <p:cNvPr id="4" name="Нижний колонтитул 3"/>
          <p:cNvSpPr>
            <a:spLocks noGrp="1"/>
          </p:cNvSpPr>
          <p:nvPr>
            <p:ph type="ftr" sz="quarter" idx="11"/>
          </p:nvPr>
        </p:nvSpPr>
        <p:spPr/>
        <p:txBody>
          <a:bodyPr/>
          <a:lstStyle/>
          <a:p>
            <a:r>
              <a:rPr lang="ru-RU" smtClean="0"/>
              <a:t>RCDL'2012  Переславль-Залесский, 15-18 октября 2012</a:t>
            </a:r>
            <a:endParaRPr lang="ru-RU" dirty="0"/>
          </a:p>
        </p:txBody>
      </p:sp>
      <p:sp>
        <p:nvSpPr>
          <p:cNvPr id="5" name="Номер слайда 4"/>
          <p:cNvSpPr>
            <a:spLocks noGrp="1"/>
          </p:cNvSpPr>
          <p:nvPr>
            <p:ph type="sldNum" sz="quarter" idx="12"/>
          </p:nvPr>
        </p:nvSpPr>
        <p:spPr/>
        <p:txBody>
          <a:bodyPr/>
          <a:lstStyle/>
          <a:p>
            <a:fld id="{D61F00BE-C0DE-4E44-864D-9A8C21F11DD6}" type="slidenum">
              <a:rPr lang="ru-RU" smtClean="0"/>
              <a:pPr/>
              <a:t>4</a:t>
            </a:fld>
            <a:endParaRPr lang="ru-RU" dirty="0"/>
          </a:p>
        </p:txBody>
      </p:sp>
      <mc:AlternateContent xmlns:mc="http://schemas.openxmlformats.org/markup-compatibility/2006" xmlns:a14="http://schemas.microsoft.com/office/drawing/2010/main">
        <mc:Choice Requires="a14">
          <p:sp>
            <p:nvSpPr>
              <p:cNvPr id="8" name="Прямоугольник 7"/>
              <p:cNvSpPr/>
              <p:nvPr/>
            </p:nvSpPr>
            <p:spPr>
              <a:xfrm>
                <a:off x="2267744" y="3068960"/>
                <a:ext cx="3936013" cy="100457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a:latin typeface="Cambria Math"/>
                        </a:rPr>
                        <m:t>𝑑</m:t>
                      </m:r>
                      <m:d>
                        <m:dPr>
                          <m:ctrlPr>
                            <a:rPr lang="ru-RU" i="1">
                              <a:latin typeface="Cambria Math"/>
                            </a:rPr>
                          </m:ctrlPr>
                        </m:dPr>
                        <m:e>
                          <m:r>
                            <a:rPr lang="en-US" i="1">
                              <a:latin typeface="Cambria Math"/>
                            </a:rPr>
                            <m:t>𝑅</m:t>
                          </m:r>
                          <m:r>
                            <a:rPr lang="en-US" i="1">
                              <a:latin typeface="Cambria Math"/>
                            </a:rPr>
                            <m:t>,</m:t>
                          </m:r>
                          <m:r>
                            <a:rPr lang="en-US" i="1">
                              <a:latin typeface="Cambria Math"/>
                            </a:rPr>
                            <m:t>𝑉</m:t>
                          </m:r>
                        </m:e>
                      </m:d>
                      <m:r>
                        <a:rPr lang="en-US" i="1">
                          <a:latin typeface="Cambria Math"/>
                        </a:rPr>
                        <m:t>=</m:t>
                      </m:r>
                      <m:d>
                        <m:dPr>
                          <m:begChr m:val="‖"/>
                          <m:endChr m:val="‖"/>
                          <m:ctrlPr>
                            <a:rPr lang="ru-RU" i="1">
                              <a:latin typeface="Cambria Math"/>
                            </a:rPr>
                          </m:ctrlPr>
                        </m:dPr>
                        <m:e>
                          <m:r>
                            <a:rPr lang="en-US" i="1">
                              <a:latin typeface="Cambria Math"/>
                            </a:rPr>
                            <m:t>𝑅</m:t>
                          </m:r>
                          <m:r>
                            <a:rPr lang="en-US" i="1">
                              <a:latin typeface="Cambria Math"/>
                            </a:rPr>
                            <m:t>−</m:t>
                          </m:r>
                          <m:r>
                            <a:rPr lang="en-US" i="1">
                              <a:latin typeface="Cambria Math"/>
                            </a:rPr>
                            <m:t>𝑉</m:t>
                          </m:r>
                        </m:e>
                      </m:d>
                      <m:r>
                        <a:rPr lang="en-US" i="1">
                          <a:latin typeface="Cambria Math"/>
                        </a:rPr>
                        <m:t>=</m:t>
                      </m:r>
                      <m:sSup>
                        <m:sSupPr>
                          <m:ctrlPr>
                            <a:rPr lang="ru-RU" i="1">
                              <a:latin typeface="Cambria Math"/>
                            </a:rPr>
                          </m:ctrlPr>
                        </m:sSupPr>
                        <m:e>
                          <m:d>
                            <m:dPr>
                              <m:ctrlPr>
                                <a:rPr lang="ru-RU" i="1">
                                  <a:latin typeface="Cambria Math"/>
                                </a:rPr>
                              </m:ctrlPr>
                            </m:dPr>
                            <m:e>
                              <m:nary>
                                <m:naryPr>
                                  <m:chr m:val="∑"/>
                                  <m:limLoc m:val="undOvr"/>
                                  <m:ctrlPr>
                                    <a:rPr lang="ru-RU" i="1">
                                      <a:latin typeface="Cambria Math"/>
                                    </a:rPr>
                                  </m:ctrlPr>
                                </m:naryPr>
                                <m:sub>
                                  <m:r>
                                    <a:rPr lang="en-US" i="1">
                                      <a:latin typeface="Cambria Math"/>
                                    </a:rPr>
                                    <m:t>𝑖</m:t>
                                  </m:r>
                                  <m:r>
                                    <a:rPr lang="en-US" i="1">
                                      <a:latin typeface="Cambria Math"/>
                                    </a:rPr>
                                    <m:t>=1</m:t>
                                  </m:r>
                                </m:sub>
                                <m:sup>
                                  <m:r>
                                    <a:rPr lang="en-US" i="1">
                                      <a:latin typeface="Cambria Math"/>
                                    </a:rPr>
                                    <m:t>𝑛</m:t>
                                  </m:r>
                                </m:sup>
                                <m:e>
                                  <m:sSup>
                                    <m:sSupPr>
                                      <m:ctrlPr>
                                        <a:rPr lang="ru-RU" i="1">
                                          <a:latin typeface="Cambria Math"/>
                                        </a:rPr>
                                      </m:ctrlPr>
                                    </m:sSupPr>
                                    <m:e>
                                      <m:d>
                                        <m:dPr>
                                          <m:begChr m:val="|"/>
                                          <m:endChr m:val="|"/>
                                          <m:ctrlPr>
                                            <a:rPr lang="ru-RU" i="1">
                                              <a:latin typeface="Cambria Math"/>
                                            </a:rPr>
                                          </m:ctrlPr>
                                        </m:dPr>
                                        <m:e>
                                          <m:sSub>
                                            <m:sSubPr>
                                              <m:ctrlPr>
                                                <a:rPr lang="ru-RU" i="1">
                                                  <a:latin typeface="Cambria Math"/>
                                                </a:rPr>
                                              </m:ctrlPr>
                                            </m:sSubPr>
                                            <m:e>
                                              <m:r>
                                                <a:rPr lang="en-US" i="1">
                                                  <a:latin typeface="Cambria Math"/>
                                                </a:rPr>
                                                <m:t>𝑟</m:t>
                                              </m:r>
                                            </m:e>
                                            <m:sub>
                                              <m:r>
                                                <a:rPr lang="en-US" i="1">
                                                  <a:latin typeface="Cambria Math"/>
                                                </a:rPr>
                                                <m:t>𝑖</m:t>
                                              </m:r>
                                            </m:sub>
                                          </m:sSub>
                                          <m:r>
                                            <a:rPr lang="en-US" i="1">
                                              <a:latin typeface="Cambria Math"/>
                                            </a:rPr>
                                            <m:t>−</m:t>
                                          </m:r>
                                          <m:sSub>
                                            <m:sSubPr>
                                              <m:ctrlPr>
                                                <a:rPr lang="ru-RU" i="1">
                                                  <a:latin typeface="Cambria Math"/>
                                                </a:rPr>
                                              </m:ctrlPr>
                                            </m:sSubPr>
                                            <m:e>
                                              <m:r>
                                                <a:rPr lang="en-US" i="1">
                                                  <a:latin typeface="Cambria Math"/>
                                                </a:rPr>
                                                <m:t>𝑣</m:t>
                                              </m:r>
                                            </m:e>
                                            <m:sub>
                                              <m:r>
                                                <a:rPr lang="en-US" i="1">
                                                  <a:latin typeface="Cambria Math"/>
                                                </a:rPr>
                                                <m:t>𝑖</m:t>
                                              </m:r>
                                            </m:sub>
                                          </m:sSub>
                                        </m:e>
                                      </m:d>
                                    </m:e>
                                    <m:sup>
                                      <m:r>
                                        <a:rPr lang="en-US" i="1">
                                          <a:latin typeface="Cambria Math"/>
                                        </a:rPr>
                                        <m:t>𝑝</m:t>
                                      </m:r>
                                    </m:sup>
                                  </m:sSup>
                                </m:e>
                              </m:nary>
                            </m:e>
                          </m:d>
                        </m:e>
                        <m:sup>
                          <m:f>
                            <m:fPr>
                              <m:ctrlPr>
                                <a:rPr lang="ru-RU" i="1">
                                  <a:latin typeface="Cambria Math"/>
                                </a:rPr>
                              </m:ctrlPr>
                            </m:fPr>
                            <m:num>
                              <m:r>
                                <a:rPr lang="en-US" i="1">
                                  <a:latin typeface="Cambria Math"/>
                                </a:rPr>
                                <m:t>1</m:t>
                              </m:r>
                            </m:num>
                            <m:den>
                              <m:r>
                                <a:rPr lang="en-US" i="1">
                                  <a:latin typeface="Cambria Math"/>
                                </a:rPr>
                                <m:t>𝑝</m:t>
                              </m:r>
                            </m:den>
                          </m:f>
                        </m:sup>
                      </m:sSup>
                    </m:oMath>
                  </m:oMathPara>
                </a14:m>
                <a:endParaRPr lang="ru-RU" dirty="0"/>
              </a:p>
            </p:txBody>
          </p:sp>
        </mc:Choice>
        <mc:Fallback xmlns="">
          <p:sp>
            <p:nvSpPr>
              <p:cNvPr id="8" name="Прямоугольник 7"/>
              <p:cNvSpPr>
                <a:spLocks noRot="1" noChangeAspect="1" noMove="1" noResize="1" noEditPoints="1" noAdjustHandles="1" noChangeArrowheads="1" noChangeShapeType="1" noTextEdit="1"/>
              </p:cNvSpPr>
              <p:nvPr/>
            </p:nvSpPr>
            <p:spPr>
              <a:xfrm>
                <a:off x="2267744" y="3068960"/>
                <a:ext cx="3936013" cy="1004570"/>
              </a:xfrm>
              <a:prstGeom prst="rect">
                <a:avLst/>
              </a:prstGeom>
              <a:blipFill rotWithShape="1">
                <a:blip r:embed="rId2"/>
                <a:stretch>
                  <a:fillRect/>
                </a:stretch>
              </a:blipFill>
            </p:spPr>
            <p:txBody>
              <a:bodyPr/>
              <a:lstStyle/>
              <a:p>
                <a:r>
                  <a:rPr lang="ru-RU">
                    <a:noFill/>
                  </a:rPr>
                  <a:t> </a:t>
                </a:r>
              </a:p>
            </p:txBody>
          </p:sp>
        </mc:Fallback>
      </mc:AlternateContent>
      <p:sp>
        <p:nvSpPr>
          <p:cNvPr id="9" name="Прямоугольник 8"/>
          <p:cNvSpPr/>
          <p:nvPr/>
        </p:nvSpPr>
        <p:spPr>
          <a:xfrm>
            <a:off x="611560" y="4073530"/>
            <a:ext cx="3528392" cy="13716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Нормированное расстояние</a:t>
            </a:r>
          </a:p>
          <a:p>
            <a:pPr algn="ctr"/>
            <a:endParaRPr lang="ru-RU" dirty="0">
              <a:solidFill>
                <a:schemeClr val="tx1"/>
              </a:solidFill>
            </a:endParaRPr>
          </a:p>
          <a:p>
            <a:pPr algn="ctr"/>
            <a:endParaRPr lang="ru-RU" dirty="0" smtClean="0">
              <a:solidFill>
                <a:schemeClr val="tx1"/>
              </a:solidFill>
            </a:endParaRPr>
          </a:p>
          <a:p>
            <a:pPr algn="ctr"/>
            <a:endParaRPr lang="ru-RU" dirty="0">
              <a:solidFill>
                <a:schemeClr val="tx1"/>
              </a:solidFill>
            </a:endParaRPr>
          </a:p>
        </p:txBody>
      </p:sp>
      <mc:AlternateContent xmlns:mc="http://schemas.openxmlformats.org/markup-compatibility/2006" xmlns:a14="http://schemas.microsoft.com/office/drawing/2010/main">
        <mc:Choice Requires="a14">
          <p:sp>
            <p:nvSpPr>
              <p:cNvPr id="10" name="Прямоугольник 9"/>
              <p:cNvSpPr/>
              <p:nvPr/>
            </p:nvSpPr>
            <p:spPr>
              <a:xfrm>
                <a:off x="1060554" y="4581128"/>
                <a:ext cx="2414379" cy="53623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ru-RU" i="1">
                              <a:latin typeface="Cambria Math"/>
                            </a:rPr>
                          </m:ctrlPr>
                        </m:sSupPr>
                        <m:e>
                          <m:r>
                            <a:rPr lang="en-US" i="1">
                              <a:latin typeface="Cambria Math"/>
                            </a:rPr>
                            <m:t>𝑑</m:t>
                          </m:r>
                        </m:e>
                        <m:sup>
                          <m:r>
                            <a:rPr lang="ru-RU" i="1">
                              <a:latin typeface="Cambria Math"/>
                            </a:rPr>
                            <m:t>′</m:t>
                          </m:r>
                        </m:sup>
                      </m:sSup>
                      <m:d>
                        <m:dPr>
                          <m:ctrlPr>
                            <a:rPr lang="ru-RU" i="1">
                              <a:latin typeface="Cambria Math"/>
                            </a:rPr>
                          </m:ctrlPr>
                        </m:dPr>
                        <m:e>
                          <m:r>
                            <a:rPr lang="en-US" i="1">
                              <a:latin typeface="Cambria Math"/>
                            </a:rPr>
                            <m:t>𝑅</m:t>
                          </m:r>
                          <m:r>
                            <a:rPr lang="ru-RU" i="1">
                              <a:latin typeface="Cambria Math"/>
                            </a:rPr>
                            <m:t>,</m:t>
                          </m:r>
                          <m:r>
                            <a:rPr lang="en-US" i="1">
                              <a:latin typeface="Cambria Math"/>
                            </a:rPr>
                            <m:t>𝑉</m:t>
                          </m:r>
                        </m:e>
                      </m:d>
                      <m:r>
                        <a:rPr lang="ru-RU" i="1">
                          <a:latin typeface="Cambria Math"/>
                        </a:rPr>
                        <m:t>=</m:t>
                      </m:r>
                      <m:sSup>
                        <m:sSupPr>
                          <m:ctrlPr>
                            <a:rPr lang="ru-RU" i="1">
                              <a:latin typeface="Cambria Math"/>
                            </a:rPr>
                          </m:ctrlPr>
                        </m:sSupPr>
                        <m:e>
                          <m:r>
                            <a:rPr lang="en-US" i="1">
                              <a:latin typeface="Cambria Math"/>
                            </a:rPr>
                            <m:t>𝑛</m:t>
                          </m:r>
                        </m:e>
                        <m:sup>
                          <m:r>
                            <a:rPr lang="ru-RU" i="1">
                              <a:latin typeface="Cambria Math"/>
                            </a:rPr>
                            <m:t>−</m:t>
                          </m:r>
                          <m:f>
                            <m:fPr>
                              <m:ctrlPr>
                                <a:rPr lang="ru-RU" i="1">
                                  <a:latin typeface="Cambria Math"/>
                                </a:rPr>
                              </m:ctrlPr>
                            </m:fPr>
                            <m:num>
                              <m:r>
                                <a:rPr lang="ru-RU" i="1">
                                  <a:latin typeface="Cambria Math"/>
                                </a:rPr>
                                <m:t>1</m:t>
                              </m:r>
                            </m:num>
                            <m:den>
                              <m:r>
                                <a:rPr lang="en-US" i="1">
                                  <a:latin typeface="Cambria Math"/>
                                </a:rPr>
                                <m:t>𝑝</m:t>
                              </m:r>
                            </m:den>
                          </m:f>
                        </m:sup>
                      </m:sSup>
                      <m:r>
                        <a:rPr lang="en-US" i="1">
                          <a:latin typeface="Cambria Math"/>
                        </a:rPr>
                        <m:t>𝑑</m:t>
                      </m:r>
                      <m:d>
                        <m:dPr>
                          <m:ctrlPr>
                            <a:rPr lang="ru-RU" i="1">
                              <a:latin typeface="Cambria Math"/>
                            </a:rPr>
                          </m:ctrlPr>
                        </m:dPr>
                        <m:e>
                          <m:r>
                            <a:rPr lang="en-US" i="1">
                              <a:latin typeface="Cambria Math"/>
                            </a:rPr>
                            <m:t>𝑅</m:t>
                          </m:r>
                          <m:r>
                            <a:rPr lang="ru-RU" i="1">
                              <a:latin typeface="Cambria Math"/>
                            </a:rPr>
                            <m:t>,</m:t>
                          </m:r>
                          <m:r>
                            <a:rPr lang="en-US" i="1">
                              <a:latin typeface="Cambria Math"/>
                            </a:rPr>
                            <m:t>𝑉</m:t>
                          </m:r>
                        </m:e>
                      </m:d>
                      <m:r>
                        <a:rPr lang="ru-RU" i="1">
                          <a:latin typeface="Cambria Math"/>
                        </a:rPr>
                        <m:t>.</m:t>
                      </m:r>
                    </m:oMath>
                  </m:oMathPara>
                </a14:m>
                <a:endParaRPr lang="ru-RU" dirty="0"/>
              </a:p>
            </p:txBody>
          </p:sp>
        </mc:Choice>
        <mc:Fallback xmlns="">
          <p:sp>
            <p:nvSpPr>
              <p:cNvPr id="10" name="Прямоугольник 9"/>
              <p:cNvSpPr>
                <a:spLocks noRot="1" noChangeAspect="1" noMove="1" noResize="1" noEditPoints="1" noAdjustHandles="1" noChangeArrowheads="1" noChangeShapeType="1" noTextEdit="1"/>
              </p:cNvSpPr>
              <p:nvPr/>
            </p:nvSpPr>
            <p:spPr>
              <a:xfrm>
                <a:off x="1060554" y="4581128"/>
                <a:ext cx="2414379" cy="536237"/>
              </a:xfrm>
              <a:prstGeom prst="rect">
                <a:avLst/>
              </a:prstGeom>
              <a:blipFill rotWithShape="1">
                <a:blip r:embed="rId3"/>
                <a:stretch>
                  <a:fillRect/>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11" name="Прямоугольник 10"/>
              <p:cNvSpPr/>
              <p:nvPr/>
            </p:nvSpPr>
            <p:spPr>
              <a:xfrm>
                <a:off x="4235750" y="4263366"/>
                <a:ext cx="4104137" cy="84439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a:latin typeface="Cambria Math"/>
                        </a:rPr>
                        <m:t>𝑝</m:t>
                      </m:r>
                      <m:r>
                        <a:rPr lang="en-US" i="1">
                          <a:latin typeface="Cambria Math"/>
                        </a:rPr>
                        <m:t>=1 </m:t>
                      </m:r>
                      <m:box>
                        <m:boxPr>
                          <m:ctrlPr>
                            <a:rPr lang="ru-RU" i="1">
                              <a:latin typeface="Cambria Math"/>
                            </a:rPr>
                          </m:ctrlPr>
                        </m:boxPr>
                        <m:e>
                          <m:groupChr>
                            <m:groupChrPr>
                              <m:chr m:val="⇒"/>
                              <m:vertJc m:val="bot"/>
                              <m:ctrlPr>
                                <a:rPr lang="ru-RU" i="1">
                                  <a:latin typeface="Cambria Math"/>
                                </a:rPr>
                              </m:ctrlPr>
                            </m:groupChrPr>
                            <m:e/>
                          </m:groupChr>
                        </m:e>
                      </m:box>
                      <m:sSup>
                        <m:sSupPr>
                          <m:ctrlPr>
                            <a:rPr lang="ru-RU" i="1">
                              <a:latin typeface="Cambria Math"/>
                            </a:rPr>
                          </m:ctrlPr>
                        </m:sSupPr>
                        <m:e>
                          <m:r>
                            <a:rPr lang="en-US" i="1">
                              <a:latin typeface="Cambria Math"/>
                            </a:rPr>
                            <m:t>𝑑</m:t>
                          </m:r>
                        </m:e>
                        <m:sup>
                          <m:r>
                            <a:rPr lang="en-US" i="1">
                              <a:latin typeface="Cambria Math"/>
                            </a:rPr>
                            <m:t>′</m:t>
                          </m:r>
                        </m:sup>
                      </m:sSup>
                      <m:d>
                        <m:dPr>
                          <m:ctrlPr>
                            <a:rPr lang="ru-RU" i="1">
                              <a:latin typeface="Cambria Math"/>
                            </a:rPr>
                          </m:ctrlPr>
                        </m:dPr>
                        <m:e>
                          <m:r>
                            <a:rPr lang="en-US" i="1">
                              <a:latin typeface="Cambria Math"/>
                            </a:rPr>
                            <m:t>𝑅</m:t>
                          </m:r>
                          <m:r>
                            <a:rPr lang="en-US" i="1">
                              <a:latin typeface="Cambria Math"/>
                            </a:rPr>
                            <m:t>,</m:t>
                          </m:r>
                          <m:r>
                            <a:rPr lang="en-US" i="1">
                              <a:latin typeface="Cambria Math"/>
                            </a:rPr>
                            <m:t>𝑉</m:t>
                          </m:r>
                        </m:e>
                      </m:d>
                      <m:r>
                        <a:rPr lang="en-US" i="1">
                          <a:latin typeface="Cambria Math"/>
                        </a:rPr>
                        <m:t>=</m:t>
                      </m:r>
                      <m:r>
                        <a:rPr lang="en-US" i="1">
                          <a:latin typeface="Cambria Math"/>
                        </a:rPr>
                        <m:t>𝑚𝑎𝑒</m:t>
                      </m:r>
                      <m:r>
                        <a:rPr lang="en-US" i="1">
                          <a:latin typeface="Cambria Math"/>
                        </a:rPr>
                        <m:t>=</m:t>
                      </m:r>
                      <m:f>
                        <m:fPr>
                          <m:ctrlPr>
                            <a:rPr lang="ru-RU" i="1">
                              <a:latin typeface="Cambria Math"/>
                            </a:rPr>
                          </m:ctrlPr>
                        </m:fPr>
                        <m:num>
                          <m:r>
                            <a:rPr lang="en-US" i="1">
                              <a:latin typeface="Cambria Math"/>
                            </a:rPr>
                            <m:t>1</m:t>
                          </m:r>
                        </m:num>
                        <m:den>
                          <m:r>
                            <a:rPr lang="en-US" i="1">
                              <a:latin typeface="Cambria Math"/>
                            </a:rPr>
                            <m:t>𝑛</m:t>
                          </m:r>
                        </m:den>
                      </m:f>
                      <m:nary>
                        <m:naryPr>
                          <m:chr m:val="∑"/>
                          <m:limLoc m:val="undOvr"/>
                          <m:ctrlPr>
                            <a:rPr lang="ru-RU" i="1">
                              <a:latin typeface="Cambria Math"/>
                            </a:rPr>
                          </m:ctrlPr>
                        </m:naryPr>
                        <m:sub>
                          <m:r>
                            <a:rPr lang="en-US" i="1">
                              <a:latin typeface="Cambria Math"/>
                            </a:rPr>
                            <m:t>𝑖</m:t>
                          </m:r>
                          <m:r>
                            <a:rPr lang="en-US" i="1">
                              <a:latin typeface="Cambria Math"/>
                            </a:rPr>
                            <m:t>=1</m:t>
                          </m:r>
                        </m:sub>
                        <m:sup>
                          <m:r>
                            <a:rPr lang="en-US" i="1">
                              <a:latin typeface="Cambria Math"/>
                            </a:rPr>
                            <m:t>𝑛</m:t>
                          </m:r>
                        </m:sup>
                        <m:e>
                          <m:d>
                            <m:dPr>
                              <m:begChr m:val="|"/>
                              <m:endChr m:val="|"/>
                              <m:ctrlPr>
                                <a:rPr lang="ru-RU" i="1">
                                  <a:latin typeface="Cambria Math"/>
                                </a:rPr>
                              </m:ctrlPr>
                            </m:dPr>
                            <m:e>
                              <m:sSub>
                                <m:sSubPr>
                                  <m:ctrlPr>
                                    <a:rPr lang="ru-RU" i="1">
                                      <a:latin typeface="Cambria Math"/>
                                    </a:rPr>
                                  </m:ctrlPr>
                                </m:sSubPr>
                                <m:e>
                                  <m:r>
                                    <a:rPr lang="en-US" i="1">
                                      <a:latin typeface="Cambria Math"/>
                                    </a:rPr>
                                    <m:t>𝑟</m:t>
                                  </m:r>
                                </m:e>
                                <m:sub>
                                  <m:r>
                                    <a:rPr lang="en-US" i="1">
                                      <a:latin typeface="Cambria Math"/>
                                    </a:rPr>
                                    <m:t>𝑖</m:t>
                                  </m:r>
                                </m:sub>
                              </m:sSub>
                              <m:r>
                                <a:rPr lang="en-US" i="1">
                                  <a:latin typeface="Cambria Math"/>
                                </a:rPr>
                                <m:t>−</m:t>
                              </m:r>
                              <m:sSub>
                                <m:sSubPr>
                                  <m:ctrlPr>
                                    <a:rPr lang="ru-RU" i="1">
                                      <a:latin typeface="Cambria Math"/>
                                    </a:rPr>
                                  </m:ctrlPr>
                                </m:sSubPr>
                                <m:e>
                                  <m:r>
                                    <a:rPr lang="en-US" i="1">
                                      <a:latin typeface="Cambria Math"/>
                                    </a:rPr>
                                    <m:t>𝑣</m:t>
                                  </m:r>
                                </m:e>
                                <m:sub>
                                  <m:r>
                                    <a:rPr lang="en-US" i="1">
                                      <a:latin typeface="Cambria Math"/>
                                    </a:rPr>
                                    <m:t>𝑖</m:t>
                                  </m:r>
                                </m:sub>
                              </m:sSub>
                            </m:e>
                          </m:d>
                        </m:e>
                      </m:nary>
                    </m:oMath>
                  </m:oMathPara>
                </a14:m>
                <a:endParaRPr lang="ru-RU" dirty="0"/>
              </a:p>
            </p:txBody>
          </p:sp>
        </mc:Choice>
        <mc:Fallback xmlns="">
          <p:sp>
            <p:nvSpPr>
              <p:cNvPr id="11" name="Прямоугольник 10"/>
              <p:cNvSpPr>
                <a:spLocks noRot="1" noChangeAspect="1" noMove="1" noResize="1" noEditPoints="1" noAdjustHandles="1" noChangeArrowheads="1" noChangeShapeType="1" noTextEdit="1"/>
              </p:cNvSpPr>
              <p:nvPr/>
            </p:nvSpPr>
            <p:spPr>
              <a:xfrm>
                <a:off x="4235750" y="4263366"/>
                <a:ext cx="4104137" cy="844398"/>
              </a:xfrm>
              <a:prstGeom prst="rect">
                <a:avLst/>
              </a:prstGeom>
              <a:blipFill rotWithShape="1">
                <a:blip r:embed="rId4"/>
                <a:stretch>
                  <a:fillRect/>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12" name="Прямоугольник 11"/>
              <p:cNvSpPr/>
              <p:nvPr/>
            </p:nvSpPr>
            <p:spPr>
              <a:xfrm>
                <a:off x="4235750" y="5229200"/>
                <a:ext cx="4608441" cy="656013"/>
              </a:xfrm>
              <a:prstGeom prst="rect">
                <a:avLst/>
              </a:prstGeom>
            </p:spPr>
            <p:txBody>
              <a:bodyPr wrap="none">
                <a:spAutoFit/>
              </a:bodyPr>
              <a:lstStyle/>
              <a:p>
                <a14:m>
                  <m:oMath xmlns:m="http://schemas.openxmlformats.org/officeDocument/2006/math">
                    <m:r>
                      <a:rPr lang="en-US" i="1">
                        <a:latin typeface="Cambria Math"/>
                      </a:rPr>
                      <m:t>𝑝</m:t>
                    </m:r>
                    <m:r>
                      <a:rPr lang="en-US" i="1">
                        <a:latin typeface="Cambria Math"/>
                      </a:rPr>
                      <m:t>=2 </m:t>
                    </m:r>
                    <m:box>
                      <m:boxPr>
                        <m:ctrlPr>
                          <a:rPr lang="ru-RU" i="1">
                            <a:latin typeface="Cambria Math"/>
                          </a:rPr>
                        </m:ctrlPr>
                      </m:boxPr>
                      <m:e>
                        <m:groupChr>
                          <m:groupChrPr>
                            <m:chr m:val="⇒"/>
                            <m:vertJc m:val="bot"/>
                            <m:ctrlPr>
                              <a:rPr lang="ru-RU" i="1">
                                <a:latin typeface="Cambria Math"/>
                              </a:rPr>
                            </m:ctrlPr>
                          </m:groupChrPr>
                          <m:e/>
                        </m:groupChr>
                      </m:e>
                    </m:box>
                    <m:sSup>
                      <m:sSupPr>
                        <m:ctrlPr>
                          <a:rPr lang="ru-RU" i="1">
                            <a:latin typeface="Cambria Math"/>
                          </a:rPr>
                        </m:ctrlPr>
                      </m:sSupPr>
                      <m:e>
                        <m:r>
                          <a:rPr lang="en-US" i="1">
                            <a:latin typeface="Cambria Math"/>
                          </a:rPr>
                          <m:t>𝑑</m:t>
                        </m:r>
                      </m:e>
                      <m:sup>
                        <m:r>
                          <a:rPr lang="en-US" i="1">
                            <a:latin typeface="Cambria Math"/>
                          </a:rPr>
                          <m:t>′</m:t>
                        </m:r>
                      </m:sup>
                    </m:sSup>
                    <m:d>
                      <m:dPr>
                        <m:ctrlPr>
                          <a:rPr lang="ru-RU" i="1">
                            <a:latin typeface="Cambria Math"/>
                          </a:rPr>
                        </m:ctrlPr>
                      </m:dPr>
                      <m:e>
                        <m:r>
                          <a:rPr lang="en-US" i="1">
                            <a:latin typeface="Cambria Math"/>
                          </a:rPr>
                          <m:t>𝑅</m:t>
                        </m:r>
                        <m:r>
                          <a:rPr lang="en-US" i="1">
                            <a:latin typeface="Cambria Math"/>
                          </a:rPr>
                          <m:t>,</m:t>
                        </m:r>
                        <m:r>
                          <a:rPr lang="en-US" i="1">
                            <a:latin typeface="Cambria Math"/>
                          </a:rPr>
                          <m:t>𝑉</m:t>
                        </m:r>
                      </m:e>
                    </m:d>
                    <m:r>
                      <a:rPr lang="en-US" i="1">
                        <a:latin typeface="Cambria Math"/>
                      </a:rPr>
                      <m:t>=</m:t>
                    </m:r>
                    <m:r>
                      <a:rPr lang="en-US" i="1">
                        <a:latin typeface="Cambria Math"/>
                      </a:rPr>
                      <m:t>𝑟𝑚𝑠𝑒</m:t>
                    </m:r>
                    <m:r>
                      <a:rPr lang="en-US" i="1">
                        <a:latin typeface="Cambria Math"/>
                      </a:rPr>
                      <m:t>=</m:t>
                    </m:r>
                    <m:rad>
                      <m:radPr>
                        <m:degHide m:val="on"/>
                        <m:ctrlPr>
                          <a:rPr lang="ru-RU" i="1">
                            <a:latin typeface="Cambria Math"/>
                          </a:rPr>
                        </m:ctrlPr>
                      </m:radPr>
                      <m:deg/>
                      <m:e>
                        <m:f>
                          <m:fPr>
                            <m:ctrlPr>
                              <a:rPr lang="ru-RU" i="1">
                                <a:latin typeface="Cambria Math"/>
                              </a:rPr>
                            </m:ctrlPr>
                          </m:fPr>
                          <m:num>
                            <m:r>
                              <a:rPr lang="en-US" i="1">
                                <a:latin typeface="Cambria Math"/>
                              </a:rPr>
                              <m:t>1</m:t>
                            </m:r>
                          </m:num>
                          <m:den>
                            <m:r>
                              <a:rPr lang="en-US" i="1">
                                <a:latin typeface="Cambria Math"/>
                              </a:rPr>
                              <m:t>𝑛</m:t>
                            </m:r>
                          </m:den>
                        </m:f>
                        <m:nary>
                          <m:naryPr>
                            <m:chr m:val="∑"/>
                            <m:limLoc m:val="undOvr"/>
                            <m:ctrlPr>
                              <a:rPr lang="ru-RU" i="1">
                                <a:latin typeface="Cambria Math"/>
                              </a:rPr>
                            </m:ctrlPr>
                          </m:naryPr>
                          <m:sub>
                            <m:r>
                              <a:rPr lang="en-US" i="1">
                                <a:latin typeface="Cambria Math"/>
                              </a:rPr>
                              <m:t>𝑖</m:t>
                            </m:r>
                            <m:r>
                              <a:rPr lang="en-US" i="1">
                                <a:latin typeface="Cambria Math"/>
                              </a:rPr>
                              <m:t>=1</m:t>
                            </m:r>
                          </m:sub>
                          <m:sup>
                            <m:r>
                              <a:rPr lang="en-US" i="1">
                                <a:latin typeface="Cambria Math"/>
                              </a:rPr>
                              <m:t>𝑛</m:t>
                            </m:r>
                          </m:sup>
                          <m:e>
                            <m:sSup>
                              <m:sSupPr>
                                <m:ctrlPr>
                                  <a:rPr lang="ru-RU" i="1">
                                    <a:latin typeface="Cambria Math"/>
                                  </a:rPr>
                                </m:ctrlPr>
                              </m:sSupPr>
                              <m:e>
                                <m:d>
                                  <m:dPr>
                                    <m:ctrlPr>
                                      <a:rPr lang="ru-RU" i="1">
                                        <a:latin typeface="Cambria Math"/>
                                      </a:rPr>
                                    </m:ctrlPr>
                                  </m:dPr>
                                  <m:e>
                                    <m:sSub>
                                      <m:sSubPr>
                                        <m:ctrlPr>
                                          <a:rPr lang="ru-RU" i="1">
                                            <a:latin typeface="Cambria Math"/>
                                          </a:rPr>
                                        </m:ctrlPr>
                                      </m:sSubPr>
                                      <m:e>
                                        <m:r>
                                          <a:rPr lang="en-US" i="1">
                                            <a:latin typeface="Cambria Math"/>
                                          </a:rPr>
                                          <m:t>𝑟</m:t>
                                        </m:r>
                                      </m:e>
                                      <m:sub>
                                        <m:r>
                                          <a:rPr lang="en-US" i="1">
                                            <a:latin typeface="Cambria Math"/>
                                          </a:rPr>
                                          <m:t>𝑖</m:t>
                                        </m:r>
                                      </m:sub>
                                    </m:sSub>
                                    <m:r>
                                      <a:rPr lang="en-US" i="1">
                                        <a:latin typeface="Cambria Math"/>
                                      </a:rPr>
                                      <m:t>−</m:t>
                                    </m:r>
                                    <m:sSub>
                                      <m:sSubPr>
                                        <m:ctrlPr>
                                          <a:rPr lang="ru-RU" i="1">
                                            <a:latin typeface="Cambria Math"/>
                                          </a:rPr>
                                        </m:ctrlPr>
                                      </m:sSubPr>
                                      <m:e>
                                        <m:r>
                                          <a:rPr lang="en-US" i="1">
                                            <a:latin typeface="Cambria Math"/>
                                          </a:rPr>
                                          <m:t>𝑣</m:t>
                                        </m:r>
                                      </m:e>
                                      <m:sub>
                                        <m:r>
                                          <a:rPr lang="en-US" i="1">
                                            <a:latin typeface="Cambria Math"/>
                                          </a:rPr>
                                          <m:t>𝑖</m:t>
                                        </m:r>
                                      </m:sub>
                                    </m:sSub>
                                  </m:e>
                                </m:d>
                              </m:e>
                              <m:sup>
                                <m:r>
                                  <a:rPr lang="en-US" i="1">
                                    <a:latin typeface="Cambria Math"/>
                                  </a:rPr>
                                  <m:t>2</m:t>
                                </m:r>
                              </m:sup>
                            </m:sSup>
                          </m:e>
                        </m:nary>
                      </m:e>
                    </m:rad>
                  </m:oMath>
                </a14:m>
                <a:r>
                  <a:rPr lang="en-US" dirty="0"/>
                  <a:t>.</a:t>
                </a:r>
                <a:endParaRPr lang="ru-RU" dirty="0"/>
              </a:p>
            </p:txBody>
          </p:sp>
        </mc:Choice>
        <mc:Fallback xmlns="">
          <p:sp>
            <p:nvSpPr>
              <p:cNvPr id="12" name="Прямоугольник 11"/>
              <p:cNvSpPr>
                <a:spLocks noRot="1" noChangeAspect="1" noMove="1" noResize="1" noEditPoints="1" noAdjustHandles="1" noChangeArrowheads="1" noChangeShapeType="1" noTextEdit="1"/>
              </p:cNvSpPr>
              <p:nvPr/>
            </p:nvSpPr>
            <p:spPr>
              <a:xfrm>
                <a:off x="4235750" y="5229200"/>
                <a:ext cx="4608441" cy="656013"/>
              </a:xfrm>
              <a:prstGeom prst="rect">
                <a:avLst/>
              </a:prstGeom>
              <a:blipFill rotWithShape="1">
                <a:blip r:embed="rId5"/>
                <a:stretch>
                  <a:fillRect r="-132"/>
                </a:stretch>
              </a:blipFill>
            </p:spPr>
            <p:txBody>
              <a:bodyPr/>
              <a:lstStyle/>
              <a:p>
                <a:r>
                  <a:rPr lang="ru-RU">
                    <a:noFill/>
                  </a:rPr>
                  <a:t> </a:t>
                </a:r>
              </a:p>
            </p:txBody>
          </p:sp>
        </mc:Fallback>
      </mc:AlternateContent>
    </p:spTree>
    <p:extLst>
      <p:ext uri="{BB962C8B-B14F-4D97-AF65-F5344CB8AC3E}">
        <p14:creationId xmlns:p14="http://schemas.microsoft.com/office/powerpoint/2010/main" val="1791184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ФУНКЦИИ БЛИЗОСТИ: ДРУГИЕ</a:t>
            </a:r>
            <a:endParaRPr lang="ru-RU" dirty="0"/>
          </a:p>
        </p:txBody>
      </p:sp>
      <p:sp>
        <p:nvSpPr>
          <p:cNvPr id="3" name="Объект 2"/>
          <p:cNvSpPr>
            <a:spLocks noGrp="1"/>
          </p:cNvSpPr>
          <p:nvPr>
            <p:ph idx="1"/>
          </p:nvPr>
        </p:nvSpPr>
        <p:spPr>
          <a:xfrm>
            <a:off x="457200" y="1052736"/>
            <a:ext cx="8229600" cy="432048"/>
          </a:xfrm>
        </p:spPr>
        <p:txBody>
          <a:bodyPr>
            <a:normAutofit/>
          </a:bodyPr>
          <a:lstStyle/>
          <a:p>
            <a:r>
              <a:rPr lang="ru-RU" sz="1800" dirty="0" smtClean="0"/>
              <a:t>Расстояние </a:t>
            </a:r>
            <a:r>
              <a:rPr lang="ru-RU" sz="1800" dirty="0" err="1" smtClean="0"/>
              <a:t>Махаланобиса</a:t>
            </a:r>
            <a:r>
              <a:rPr lang="ru-RU" sz="1800" dirty="0" smtClean="0"/>
              <a:t>:</a:t>
            </a:r>
          </a:p>
        </p:txBody>
      </p:sp>
      <p:sp>
        <p:nvSpPr>
          <p:cNvPr id="4" name="Нижний колонтитул 3"/>
          <p:cNvSpPr>
            <a:spLocks noGrp="1"/>
          </p:cNvSpPr>
          <p:nvPr>
            <p:ph type="ftr" sz="quarter" idx="11"/>
          </p:nvPr>
        </p:nvSpPr>
        <p:spPr/>
        <p:txBody>
          <a:bodyPr/>
          <a:lstStyle/>
          <a:p>
            <a:r>
              <a:rPr lang="ru-RU" smtClean="0"/>
              <a:t>RCDL'2012  Переславль-Залесский, 15-18 октября 2012</a:t>
            </a:r>
            <a:endParaRPr lang="ru-RU" dirty="0"/>
          </a:p>
        </p:txBody>
      </p:sp>
      <p:sp>
        <p:nvSpPr>
          <p:cNvPr id="5" name="Номер слайда 4"/>
          <p:cNvSpPr>
            <a:spLocks noGrp="1"/>
          </p:cNvSpPr>
          <p:nvPr>
            <p:ph type="sldNum" sz="quarter" idx="12"/>
          </p:nvPr>
        </p:nvSpPr>
        <p:spPr/>
        <p:txBody>
          <a:bodyPr/>
          <a:lstStyle/>
          <a:p>
            <a:fld id="{D61F00BE-C0DE-4E44-864D-9A8C21F11DD6}" type="slidenum">
              <a:rPr lang="ru-RU" smtClean="0"/>
              <a:pPr/>
              <a:t>5</a:t>
            </a:fld>
            <a:endParaRPr lang="ru-RU" dirty="0"/>
          </a:p>
        </p:txBody>
      </p:sp>
      <mc:AlternateContent xmlns:mc="http://schemas.openxmlformats.org/markup-compatibility/2006" xmlns:a14="http://schemas.microsoft.com/office/drawing/2010/main">
        <mc:Choice Requires="a14">
          <p:sp>
            <p:nvSpPr>
              <p:cNvPr id="6" name="Прямоугольник 5"/>
              <p:cNvSpPr/>
              <p:nvPr/>
            </p:nvSpPr>
            <p:spPr>
              <a:xfrm>
                <a:off x="3851920" y="1012410"/>
                <a:ext cx="3371308" cy="400366"/>
              </a:xfrm>
              <a:prstGeom prst="rect">
                <a:avLst/>
              </a:prstGeom>
            </p:spPr>
            <p:txBody>
              <a:bodyPr wrap="none">
                <a:spAutoFit/>
              </a:bodyPr>
              <a:lstStyle/>
              <a:p>
                <a14:m>
                  <m:oMath xmlns:m="http://schemas.openxmlformats.org/officeDocument/2006/math">
                    <m:sSup>
                      <m:sSupPr>
                        <m:ctrlPr>
                          <a:rPr lang="ru-RU" i="1">
                            <a:latin typeface="Cambria Math"/>
                          </a:rPr>
                        </m:ctrlPr>
                      </m:sSupPr>
                      <m:e>
                        <m:r>
                          <a:rPr lang="en-US" i="1">
                            <a:latin typeface="Cambria Math"/>
                          </a:rPr>
                          <m:t>𝑑</m:t>
                        </m:r>
                      </m:e>
                      <m:sup>
                        <m:r>
                          <a:rPr lang="ru-RU" i="1">
                            <a:latin typeface="Cambria Math"/>
                          </a:rPr>
                          <m:t>2</m:t>
                        </m:r>
                      </m:sup>
                    </m:sSup>
                    <m:d>
                      <m:dPr>
                        <m:ctrlPr>
                          <a:rPr lang="ru-RU" i="1">
                            <a:latin typeface="Cambria Math"/>
                          </a:rPr>
                        </m:ctrlPr>
                      </m:dPr>
                      <m:e>
                        <m:r>
                          <a:rPr lang="en-US" i="1">
                            <a:latin typeface="Cambria Math"/>
                          </a:rPr>
                          <m:t>𝑅</m:t>
                        </m:r>
                        <m:r>
                          <a:rPr lang="ru-RU" i="1">
                            <a:latin typeface="Cambria Math"/>
                          </a:rPr>
                          <m:t>,</m:t>
                        </m:r>
                        <m:r>
                          <a:rPr lang="en-US" i="1">
                            <a:latin typeface="Cambria Math"/>
                          </a:rPr>
                          <m:t>𝑉</m:t>
                        </m:r>
                      </m:e>
                    </m:d>
                    <m:r>
                      <a:rPr lang="ru-RU" i="1">
                        <a:latin typeface="Cambria Math"/>
                      </a:rPr>
                      <m:t>=</m:t>
                    </m:r>
                    <m:sSup>
                      <m:sSupPr>
                        <m:ctrlPr>
                          <a:rPr lang="ru-RU" i="1">
                            <a:latin typeface="Cambria Math"/>
                          </a:rPr>
                        </m:ctrlPr>
                      </m:sSupPr>
                      <m:e>
                        <m:d>
                          <m:dPr>
                            <m:ctrlPr>
                              <a:rPr lang="ru-RU" i="1">
                                <a:latin typeface="Cambria Math"/>
                              </a:rPr>
                            </m:ctrlPr>
                          </m:dPr>
                          <m:e>
                            <m:r>
                              <a:rPr lang="en-US" i="1">
                                <a:latin typeface="Cambria Math"/>
                              </a:rPr>
                              <m:t>𝑅</m:t>
                            </m:r>
                            <m:r>
                              <a:rPr lang="ru-RU" i="1">
                                <a:latin typeface="Cambria Math"/>
                              </a:rPr>
                              <m:t>−</m:t>
                            </m:r>
                            <m:r>
                              <a:rPr lang="en-US" i="1">
                                <a:latin typeface="Cambria Math"/>
                              </a:rPr>
                              <m:t>𝑉</m:t>
                            </m:r>
                          </m:e>
                        </m:d>
                      </m:e>
                      <m:sup>
                        <m:r>
                          <a:rPr lang="en-US" i="1">
                            <a:latin typeface="Cambria Math"/>
                          </a:rPr>
                          <m:t>𝑇</m:t>
                        </m:r>
                      </m:sup>
                    </m:sSup>
                    <m:sSup>
                      <m:sSupPr>
                        <m:ctrlPr>
                          <a:rPr lang="ru-RU" i="1">
                            <a:latin typeface="Cambria Math"/>
                          </a:rPr>
                        </m:ctrlPr>
                      </m:sSupPr>
                      <m:e>
                        <m:r>
                          <a:rPr lang="en-US" i="1">
                            <a:latin typeface="Cambria Math"/>
                          </a:rPr>
                          <m:t>𝐾</m:t>
                        </m:r>
                      </m:e>
                      <m:sup>
                        <m:r>
                          <a:rPr lang="ru-RU" i="1">
                            <a:latin typeface="Cambria Math"/>
                          </a:rPr>
                          <m:t>−1</m:t>
                        </m:r>
                      </m:sup>
                    </m:sSup>
                    <m:r>
                      <a:rPr lang="ru-RU" i="1">
                        <a:latin typeface="Cambria Math"/>
                      </a:rPr>
                      <m:t>(</m:t>
                    </m:r>
                    <m:r>
                      <a:rPr lang="en-US" i="1">
                        <a:latin typeface="Cambria Math"/>
                      </a:rPr>
                      <m:t>𝑅</m:t>
                    </m:r>
                    <m:r>
                      <a:rPr lang="ru-RU" i="1">
                        <a:latin typeface="Cambria Math"/>
                      </a:rPr>
                      <m:t>−</m:t>
                    </m:r>
                    <m:r>
                      <a:rPr lang="en-US" i="1">
                        <a:latin typeface="Cambria Math"/>
                      </a:rPr>
                      <m:t>𝑉</m:t>
                    </m:r>
                    <m:r>
                      <a:rPr lang="ru-RU" i="1">
                        <a:latin typeface="Cambria Math"/>
                      </a:rPr>
                      <m:t>)</m:t>
                    </m:r>
                  </m:oMath>
                </a14:m>
                <a:r>
                  <a:rPr lang="ru-RU" i="1" dirty="0"/>
                  <a:t>,</a:t>
                </a:r>
                <a:endParaRPr lang="ru-RU" dirty="0"/>
              </a:p>
            </p:txBody>
          </p:sp>
        </mc:Choice>
        <mc:Fallback xmlns="">
          <p:sp>
            <p:nvSpPr>
              <p:cNvPr id="6" name="Прямоугольник 5"/>
              <p:cNvSpPr>
                <a:spLocks noRot="1" noChangeAspect="1" noMove="1" noResize="1" noEditPoints="1" noAdjustHandles="1" noChangeArrowheads="1" noChangeShapeType="1" noTextEdit="1"/>
              </p:cNvSpPr>
              <p:nvPr/>
            </p:nvSpPr>
            <p:spPr>
              <a:xfrm>
                <a:off x="3851920" y="1012410"/>
                <a:ext cx="3371308" cy="400366"/>
              </a:xfrm>
              <a:prstGeom prst="rect">
                <a:avLst/>
              </a:prstGeom>
              <a:blipFill rotWithShape="1">
                <a:blip r:embed="rId2"/>
                <a:stretch>
                  <a:fillRect r="-542" b="-22727"/>
                </a:stretch>
              </a:blipFill>
            </p:spPr>
            <p:txBody>
              <a:bodyPr/>
              <a:lstStyle/>
              <a:p>
                <a:r>
                  <a:rPr lang="ru-RU">
                    <a:noFill/>
                  </a:rPr>
                  <a:t> </a:t>
                </a:r>
              </a:p>
            </p:txBody>
          </p:sp>
        </mc:Fallback>
      </mc:AlternateContent>
      <p:grpSp>
        <p:nvGrpSpPr>
          <p:cNvPr id="10" name="Группа 9"/>
          <p:cNvGrpSpPr/>
          <p:nvPr/>
        </p:nvGrpSpPr>
        <p:grpSpPr>
          <a:xfrm rot="2052719">
            <a:off x="1642615" y="1757636"/>
            <a:ext cx="2160240" cy="3744416"/>
            <a:chOff x="2123728" y="2276872"/>
            <a:chExt cx="2160240" cy="3744416"/>
          </a:xfrm>
        </p:grpSpPr>
        <p:sp>
          <p:nvSpPr>
            <p:cNvPr id="7" name="Овал 6"/>
            <p:cNvSpPr/>
            <p:nvPr/>
          </p:nvSpPr>
          <p:spPr>
            <a:xfrm>
              <a:off x="2123728" y="2276872"/>
              <a:ext cx="2160240" cy="37444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Овал 7"/>
            <p:cNvSpPr/>
            <p:nvPr/>
          </p:nvSpPr>
          <p:spPr>
            <a:xfrm>
              <a:off x="2411760" y="2708920"/>
              <a:ext cx="1584176" cy="2880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Овал 8"/>
            <p:cNvSpPr/>
            <p:nvPr/>
          </p:nvSpPr>
          <p:spPr>
            <a:xfrm>
              <a:off x="2678523" y="3068960"/>
              <a:ext cx="1050650" cy="21602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cxnSp>
        <p:nvCxnSpPr>
          <p:cNvPr id="12" name="Прямая со стрелкой 11"/>
          <p:cNvCxnSpPr/>
          <p:nvPr/>
        </p:nvCxnSpPr>
        <p:spPr>
          <a:xfrm>
            <a:off x="611560" y="5013176"/>
            <a:ext cx="492601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Прямая со стрелкой 13"/>
          <p:cNvCxnSpPr/>
          <p:nvPr/>
        </p:nvCxnSpPr>
        <p:spPr>
          <a:xfrm flipV="1">
            <a:off x="776854" y="1844824"/>
            <a:ext cx="0" cy="3600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Овал 14"/>
          <p:cNvSpPr/>
          <p:nvPr/>
        </p:nvSpPr>
        <p:spPr>
          <a:xfrm>
            <a:off x="1331640" y="2636912"/>
            <a:ext cx="72008" cy="72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Овал 15"/>
          <p:cNvSpPr/>
          <p:nvPr/>
        </p:nvSpPr>
        <p:spPr>
          <a:xfrm>
            <a:off x="3815916" y="3429000"/>
            <a:ext cx="72008" cy="72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18" name="Прямая соединительная линия 17"/>
          <p:cNvCxnSpPr>
            <a:stCxn id="15" idx="5"/>
            <a:endCxn id="16" idx="2"/>
          </p:cNvCxnSpPr>
          <p:nvPr/>
        </p:nvCxnSpPr>
        <p:spPr>
          <a:xfrm>
            <a:off x="1393103" y="2698375"/>
            <a:ext cx="2422813" cy="766629"/>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9670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ЗАДАЧА СОСТАВЛЕНИЯ РЕКОМЕНДАЦИИ</a:t>
            </a:r>
            <a:endParaRPr lang="ru-RU" dirty="0"/>
          </a:p>
        </p:txBody>
      </p:sp>
      <p:sp>
        <p:nvSpPr>
          <p:cNvPr id="3" name="Объект 2"/>
          <p:cNvSpPr>
            <a:spLocks noGrp="1"/>
          </p:cNvSpPr>
          <p:nvPr>
            <p:ph idx="1"/>
          </p:nvPr>
        </p:nvSpPr>
        <p:spPr>
          <a:xfrm>
            <a:off x="457200" y="1052736"/>
            <a:ext cx="8229600" cy="1296144"/>
          </a:xfrm>
        </p:spPr>
        <p:txBody>
          <a:bodyPr>
            <a:normAutofit/>
          </a:bodyPr>
          <a:lstStyle/>
          <a:p>
            <a:r>
              <a:rPr lang="ru-RU" sz="1800" b="1" dirty="0"/>
              <a:t>&lt;Задача 2&gt;</a:t>
            </a:r>
            <a:r>
              <a:rPr lang="ru-RU" sz="1800" dirty="0"/>
              <a:t> </a:t>
            </a:r>
            <a:r>
              <a:rPr lang="ru-RU" sz="1800" dirty="0"/>
              <a:t>Разделим принятую в данной рекомендательной системе шкалу на две страты: </a:t>
            </a:r>
            <a:r>
              <a:rPr lang="en-US" sz="1800" i="1" dirty="0"/>
              <a:t>P</a:t>
            </a:r>
            <a:r>
              <a:rPr lang="ru-RU" sz="1800" dirty="0"/>
              <a:t> – положительные оценки и </a:t>
            </a:r>
            <a:r>
              <a:rPr lang="en-US" sz="1800" i="1" dirty="0"/>
              <a:t>N </a:t>
            </a:r>
            <a:r>
              <a:rPr lang="ru-RU" sz="1800" dirty="0"/>
              <a:t>– отрицательные оценки</a:t>
            </a:r>
            <a:r>
              <a:rPr lang="ru-RU" sz="1800" dirty="0" smtClean="0"/>
              <a:t>. </a:t>
            </a:r>
            <a:r>
              <a:rPr lang="ru-RU" sz="1800" dirty="0" smtClean="0"/>
              <a:t>Тогда </a:t>
            </a:r>
            <a:r>
              <a:rPr lang="ru-RU" sz="1800" dirty="0"/>
              <a:t>работа рекомендательной системы представляет собой проверку гипотезы </a:t>
            </a:r>
            <a:r>
              <a:rPr lang="en-US" sz="1800" i="1" dirty="0"/>
              <a:t>H</a:t>
            </a:r>
            <a:r>
              <a:rPr lang="ru-RU" sz="1800" baseline="-25000" dirty="0"/>
              <a:t>0</a:t>
            </a:r>
            <a:r>
              <a:rPr lang="ru-RU" sz="1800" dirty="0"/>
              <a:t>: </a:t>
            </a:r>
            <a:r>
              <a:rPr lang="en-US" sz="1800" i="1" dirty="0" err="1"/>
              <a:t>v</a:t>
            </a:r>
            <a:r>
              <a:rPr lang="en-US" sz="1800" i="1" baseline="-25000" dirty="0" err="1"/>
              <a:t>i</a:t>
            </a:r>
            <a:r>
              <a:rPr lang="en-US" sz="1800" dirty="0" err="1">
                <a:sym typeface="Symbol"/>
              </a:rPr>
              <a:t></a:t>
            </a:r>
            <a:r>
              <a:rPr lang="en-US" sz="1800" i="1" dirty="0" err="1"/>
              <a:t>P</a:t>
            </a:r>
            <a:r>
              <a:rPr lang="ru-RU" sz="1800" dirty="0"/>
              <a:t>.</a:t>
            </a:r>
          </a:p>
          <a:p>
            <a:endParaRPr lang="ru-RU" dirty="0"/>
          </a:p>
        </p:txBody>
      </p:sp>
      <p:sp>
        <p:nvSpPr>
          <p:cNvPr id="4" name="Нижний колонтитул 3"/>
          <p:cNvSpPr>
            <a:spLocks noGrp="1"/>
          </p:cNvSpPr>
          <p:nvPr>
            <p:ph type="ftr" sz="quarter" idx="11"/>
          </p:nvPr>
        </p:nvSpPr>
        <p:spPr/>
        <p:txBody>
          <a:bodyPr/>
          <a:lstStyle/>
          <a:p>
            <a:r>
              <a:rPr lang="ru-RU" smtClean="0"/>
              <a:t>RCDL'2012  Переславль-Залесский, 15-18 октября 2012</a:t>
            </a:r>
            <a:endParaRPr lang="ru-RU" dirty="0"/>
          </a:p>
        </p:txBody>
      </p:sp>
      <p:sp>
        <p:nvSpPr>
          <p:cNvPr id="5" name="Номер слайда 4"/>
          <p:cNvSpPr>
            <a:spLocks noGrp="1"/>
          </p:cNvSpPr>
          <p:nvPr>
            <p:ph type="sldNum" sz="quarter" idx="12"/>
          </p:nvPr>
        </p:nvSpPr>
        <p:spPr/>
        <p:txBody>
          <a:bodyPr/>
          <a:lstStyle/>
          <a:p>
            <a:fld id="{D61F00BE-C0DE-4E44-864D-9A8C21F11DD6}" type="slidenum">
              <a:rPr lang="ru-RU" smtClean="0"/>
              <a:pPr/>
              <a:t>6</a:t>
            </a:fld>
            <a:endParaRPr lang="ru-RU" dirty="0"/>
          </a:p>
        </p:txBody>
      </p:sp>
      <p:graphicFrame>
        <p:nvGraphicFramePr>
          <p:cNvPr id="6" name="Таблица 5"/>
          <p:cNvGraphicFramePr>
            <a:graphicFrameLocks noGrp="1"/>
          </p:cNvGraphicFramePr>
          <p:nvPr>
            <p:extLst>
              <p:ext uri="{D42A27DB-BD31-4B8C-83A1-F6EECF244321}">
                <p14:modId xmlns:p14="http://schemas.microsoft.com/office/powerpoint/2010/main" val="1988502267"/>
              </p:ext>
            </p:extLst>
          </p:nvPr>
        </p:nvGraphicFramePr>
        <p:xfrm>
          <a:off x="179512" y="3068960"/>
          <a:ext cx="8640960" cy="1152129"/>
        </p:xfrm>
        <a:graphic>
          <a:graphicData uri="http://schemas.openxmlformats.org/drawingml/2006/table">
            <a:tbl>
              <a:tblPr firstRow="1" firstCol="1" bandRow="1">
                <a:tableStyleId>{5C22544A-7EE6-4342-B048-85BDC9FD1C3A}</a:tableStyleId>
              </a:tblPr>
              <a:tblGrid>
                <a:gridCol w="1377714"/>
                <a:gridCol w="3734854"/>
                <a:gridCol w="3528392"/>
              </a:tblGrid>
              <a:tr h="384043">
                <a:tc>
                  <a:txBody>
                    <a:bodyPr/>
                    <a:lstStyle/>
                    <a:p>
                      <a:pPr algn="just">
                        <a:lnSpc>
                          <a:spcPct val="115000"/>
                        </a:lnSpc>
                        <a:spcAft>
                          <a:spcPts val="0"/>
                        </a:spcAft>
                      </a:pPr>
                      <a:r>
                        <a:rPr lang="ru-RU" sz="1800" dirty="0">
                          <a:solidFill>
                            <a:schemeClr val="tx1"/>
                          </a:solidFill>
                          <a:effectLst/>
                        </a:rPr>
                        <a:t> </a:t>
                      </a:r>
                      <a:endParaRPr lang="ru-RU" sz="1800" dirty="0">
                        <a:solidFill>
                          <a:schemeClr val="tx1"/>
                        </a:solidFill>
                        <a:effectLst/>
                        <a:latin typeface="Cambria"/>
                        <a:ea typeface="Times New Roman"/>
                        <a:cs typeface="Times New Roman"/>
                      </a:endParaRPr>
                    </a:p>
                  </a:txBody>
                  <a:tcPr marL="68580" marR="68580" marT="0" marB="0"/>
                </a:tc>
                <a:tc>
                  <a:txBody>
                    <a:bodyPr/>
                    <a:lstStyle/>
                    <a:p>
                      <a:pPr algn="just">
                        <a:lnSpc>
                          <a:spcPct val="115000"/>
                        </a:lnSpc>
                        <a:spcAft>
                          <a:spcPts val="0"/>
                        </a:spcAft>
                      </a:pPr>
                      <a:r>
                        <a:rPr lang="en-US" sz="1800" dirty="0" err="1">
                          <a:solidFill>
                            <a:schemeClr val="tx1"/>
                          </a:solidFill>
                          <a:effectLst/>
                        </a:rPr>
                        <a:t>v</a:t>
                      </a:r>
                      <a:r>
                        <a:rPr lang="en-US" sz="1800" baseline="-25000" dirty="0" err="1">
                          <a:solidFill>
                            <a:schemeClr val="tx1"/>
                          </a:solidFill>
                          <a:effectLst/>
                        </a:rPr>
                        <a:t>i</a:t>
                      </a:r>
                      <a:r>
                        <a:rPr lang="en-US" sz="1800" dirty="0" err="1">
                          <a:solidFill>
                            <a:schemeClr val="tx1"/>
                          </a:solidFill>
                          <a:effectLst/>
                          <a:sym typeface="Symbol"/>
                        </a:rPr>
                        <a:t></a:t>
                      </a:r>
                      <a:r>
                        <a:rPr lang="en-US" sz="1800" dirty="0" err="1">
                          <a:solidFill>
                            <a:schemeClr val="tx1"/>
                          </a:solidFill>
                          <a:effectLst/>
                        </a:rPr>
                        <a:t>P</a:t>
                      </a:r>
                      <a:endParaRPr lang="ru-RU" sz="1800" dirty="0">
                        <a:solidFill>
                          <a:schemeClr val="tx1"/>
                        </a:solidFill>
                        <a:effectLst/>
                        <a:latin typeface="Cambria"/>
                        <a:ea typeface="Times New Roman"/>
                        <a:cs typeface="Times New Roman"/>
                      </a:endParaRPr>
                    </a:p>
                  </a:txBody>
                  <a:tcPr marL="68580" marR="68580" marT="0" marB="0"/>
                </a:tc>
                <a:tc>
                  <a:txBody>
                    <a:bodyPr/>
                    <a:lstStyle/>
                    <a:p>
                      <a:pPr algn="just">
                        <a:lnSpc>
                          <a:spcPct val="115000"/>
                        </a:lnSpc>
                        <a:spcAft>
                          <a:spcPts val="0"/>
                        </a:spcAft>
                      </a:pPr>
                      <a:r>
                        <a:rPr lang="en-US" sz="1800">
                          <a:solidFill>
                            <a:schemeClr val="tx1"/>
                          </a:solidFill>
                          <a:effectLst/>
                        </a:rPr>
                        <a:t>v</a:t>
                      </a:r>
                      <a:r>
                        <a:rPr lang="en-US" sz="1800" baseline="-25000">
                          <a:solidFill>
                            <a:schemeClr val="tx1"/>
                          </a:solidFill>
                          <a:effectLst/>
                        </a:rPr>
                        <a:t>i</a:t>
                      </a:r>
                      <a:r>
                        <a:rPr lang="en-US" sz="1800">
                          <a:solidFill>
                            <a:schemeClr val="tx1"/>
                          </a:solidFill>
                          <a:effectLst/>
                          <a:sym typeface="Symbol"/>
                        </a:rPr>
                        <a:t></a:t>
                      </a:r>
                      <a:r>
                        <a:rPr lang="en-US" sz="1800">
                          <a:solidFill>
                            <a:schemeClr val="tx1"/>
                          </a:solidFill>
                          <a:effectLst/>
                        </a:rPr>
                        <a:t>N</a:t>
                      </a:r>
                      <a:endParaRPr lang="ru-RU" sz="1800">
                        <a:solidFill>
                          <a:schemeClr val="tx1"/>
                        </a:solidFill>
                        <a:effectLst/>
                        <a:latin typeface="Cambria"/>
                        <a:ea typeface="Times New Roman"/>
                        <a:cs typeface="Times New Roman"/>
                      </a:endParaRPr>
                    </a:p>
                  </a:txBody>
                  <a:tcPr marL="68580" marR="68580" marT="0" marB="0"/>
                </a:tc>
              </a:tr>
              <a:tr h="384043">
                <a:tc>
                  <a:txBody>
                    <a:bodyPr/>
                    <a:lstStyle/>
                    <a:p>
                      <a:pPr algn="just">
                        <a:lnSpc>
                          <a:spcPct val="115000"/>
                        </a:lnSpc>
                        <a:spcAft>
                          <a:spcPts val="0"/>
                        </a:spcAft>
                      </a:pPr>
                      <a:r>
                        <a:rPr lang="en-US" sz="1800">
                          <a:solidFill>
                            <a:schemeClr val="tx1"/>
                          </a:solidFill>
                          <a:effectLst/>
                        </a:rPr>
                        <a:t>r</a:t>
                      </a:r>
                      <a:r>
                        <a:rPr lang="en-US" sz="1800" baseline="-25000">
                          <a:solidFill>
                            <a:schemeClr val="tx1"/>
                          </a:solidFill>
                          <a:effectLst/>
                        </a:rPr>
                        <a:t>i</a:t>
                      </a:r>
                      <a:r>
                        <a:rPr lang="en-US" sz="1800">
                          <a:solidFill>
                            <a:schemeClr val="tx1"/>
                          </a:solidFill>
                          <a:effectLst/>
                          <a:sym typeface="Symbol"/>
                        </a:rPr>
                        <a:t></a:t>
                      </a:r>
                      <a:r>
                        <a:rPr lang="en-US" sz="1800">
                          <a:solidFill>
                            <a:schemeClr val="tx1"/>
                          </a:solidFill>
                          <a:effectLst/>
                        </a:rPr>
                        <a:t>P</a:t>
                      </a:r>
                      <a:endParaRPr lang="ru-RU" sz="1800">
                        <a:solidFill>
                          <a:schemeClr val="tx1"/>
                        </a:solidFill>
                        <a:effectLst/>
                        <a:latin typeface="Cambria"/>
                        <a:ea typeface="Times New Roman"/>
                        <a:cs typeface="Times New Roman"/>
                      </a:endParaRPr>
                    </a:p>
                  </a:txBody>
                  <a:tcPr marL="68580" marR="68580" marT="0" marB="0"/>
                </a:tc>
                <a:tc>
                  <a:txBody>
                    <a:bodyPr/>
                    <a:lstStyle/>
                    <a:p>
                      <a:pPr algn="just">
                        <a:lnSpc>
                          <a:spcPct val="115000"/>
                        </a:lnSpc>
                        <a:spcAft>
                          <a:spcPts val="0"/>
                        </a:spcAft>
                      </a:pPr>
                      <a:r>
                        <a:rPr lang="en-US" sz="1800" dirty="0" err="1">
                          <a:solidFill>
                            <a:schemeClr val="tx1"/>
                          </a:solidFill>
                          <a:effectLst/>
                        </a:rPr>
                        <a:t>положительный</a:t>
                      </a:r>
                      <a:r>
                        <a:rPr lang="en-US" sz="1800" dirty="0">
                          <a:solidFill>
                            <a:schemeClr val="tx1"/>
                          </a:solidFill>
                          <a:effectLst/>
                        </a:rPr>
                        <a:t> </a:t>
                      </a:r>
                      <a:r>
                        <a:rPr lang="en-US" sz="1800" dirty="0" err="1">
                          <a:solidFill>
                            <a:schemeClr val="tx1"/>
                          </a:solidFill>
                          <a:effectLst/>
                        </a:rPr>
                        <a:t>прогноз</a:t>
                      </a:r>
                      <a:r>
                        <a:rPr lang="en-US" sz="1800" dirty="0">
                          <a:solidFill>
                            <a:schemeClr val="tx1"/>
                          </a:solidFill>
                          <a:effectLst/>
                        </a:rPr>
                        <a:t> </a:t>
                      </a:r>
                      <a:r>
                        <a:rPr lang="en-US" sz="1800" dirty="0" err="1">
                          <a:solidFill>
                            <a:schemeClr val="tx1"/>
                          </a:solidFill>
                          <a:effectLst/>
                        </a:rPr>
                        <a:t>верен</a:t>
                      </a:r>
                      <a:endParaRPr lang="ru-RU" sz="1800" dirty="0">
                        <a:solidFill>
                          <a:schemeClr val="tx1"/>
                        </a:solidFill>
                        <a:effectLst/>
                        <a:latin typeface="Cambria"/>
                        <a:ea typeface="Times New Roman"/>
                        <a:cs typeface="Times New Roman"/>
                      </a:endParaRPr>
                    </a:p>
                  </a:txBody>
                  <a:tcPr marL="68580" marR="68580" marT="0" marB="0"/>
                </a:tc>
                <a:tc>
                  <a:txBody>
                    <a:bodyPr/>
                    <a:lstStyle/>
                    <a:p>
                      <a:pPr algn="just">
                        <a:lnSpc>
                          <a:spcPct val="115000"/>
                        </a:lnSpc>
                        <a:spcAft>
                          <a:spcPts val="0"/>
                        </a:spcAft>
                      </a:pPr>
                      <a:r>
                        <a:rPr lang="en-US" sz="1800" dirty="0" err="1">
                          <a:solidFill>
                            <a:schemeClr val="tx1"/>
                          </a:solidFill>
                          <a:effectLst/>
                        </a:rPr>
                        <a:t>ошибка</a:t>
                      </a:r>
                      <a:r>
                        <a:rPr lang="en-US" sz="1800" dirty="0">
                          <a:solidFill>
                            <a:schemeClr val="tx1"/>
                          </a:solidFill>
                          <a:effectLst/>
                        </a:rPr>
                        <a:t> 1 </a:t>
                      </a:r>
                      <a:r>
                        <a:rPr lang="en-US" sz="1800" dirty="0" err="1">
                          <a:solidFill>
                            <a:schemeClr val="tx1"/>
                          </a:solidFill>
                          <a:effectLst/>
                        </a:rPr>
                        <a:t>рода</a:t>
                      </a:r>
                      <a:r>
                        <a:rPr lang="en-US" sz="1800" dirty="0">
                          <a:solidFill>
                            <a:schemeClr val="tx1"/>
                          </a:solidFill>
                          <a:effectLst/>
                        </a:rPr>
                        <a:t> (</a:t>
                      </a:r>
                      <a:r>
                        <a:rPr lang="en-US" sz="1800" dirty="0">
                          <a:solidFill>
                            <a:schemeClr val="tx1"/>
                          </a:solidFill>
                          <a:effectLst/>
                          <a:sym typeface="Symbol"/>
                        </a:rPr>
                        <a:t></a:t>
                      </a:r>
                      <a:r>
                        <a:rPr lang="en-US" sz="1800" dirty="0">
                          <a:solidFill>
                            <a:schemeClr val="tx1"/>
                          </a:solidFill>
                          <a:effectLst/>
                        </a:rPr>
                        <a:t>-</a:t>
                      </a:r>
                      <a:r>
                        <a:rPr lang="en-US" sz="1800" dirty="0" err="1">
                          <a:solidFill>
                            <a:schemeClr val="tx1"/>
                          </a:solidFill>
                          <a:effectLst/>
                        </a:rPr>
                        <a:t>ошибка</a:t>
                      </a:r>
                      <a:r>
                        <a:rPr lang="en-US" sz="1800" dirty="0">
                          <a:solidFill>
                            <a:schemeClr val="tx1"/>
                          </a:solidFill>
                          <a:effectLst/>
                        </a:rPr>
                        <a:t>)</a:t>
                      </a:r>
                      <a:endParaRPr lang="ru-RU" sz="1800" dirty="0">
                        <a:solidFill>
                          <a:schemeClr val="tx1"/>
                        </a:solidFill>
                        <a:effectLst/>
                        <a:latin typeface="Cambria"/>
                        <a:ea typeface="Times New Roman"/>
                        <a:cs typeface="Times New Roman"/>
                      </a:endParaRPr>
                    </a:p>
                  </a:txBody>
                  <a:tcPr marL="68580" marR="68580" marT="0" marB="0"/>
                </a:tc>
              </a:tr>
              <a:tr h="384043">
                <a:tc>
                  <a:txBody>
                    <a:bodyPr/>
                    <a:lstStyle/>
                    <a:p>
                      <a:pPr algn="just">
                        <a:lnSpc>
                          <a:spcPct val="115000"/>
                        </a:lnSpc>
                        <a:spcAft>
                          <a:spcPts val="0"/>
                        </a:spcAft>
                      </a:pPr>
                      <a:r>
                        <a:rPr lang="en-US" sz="1800">
                          <a:solidFill>
                            <a:schemeClr val="tx1"/>
                          </a:solidFill>
                          <a:effectLst/>
                        </a:rPr>
                        <a:t>r</a:t>
                      </a:r>
                      <a:r>
                        <a:rPr lang="en-US" sz="1800" baseline="-25000">
                          <a:solidFill>
                            <a:schemeClr val="tx1"/>
                          </a:solidFill>
                          <a:effectLst/>
                        </a:rPr>
                        <a:t>i</a:t>
                      </a:r>
                      <a:r>
                        <a:rPr lang="en-US" sz="1800">
                          <a:solidFill>
                            <a:schemeClr val="tx1"/>
                          </a:solidFill>
                          <a:effectLst/>
                          <a:sym typeface="Symbol"/>
                        </a:rPr>
                        <a:t></a:t>
                      </a:r>
                      <a:r>
                        <a:rPr lang="en-US" sz="1800">
                          <a:solidFill>
                            <a:schemeClr val="tx1"/>
                          </a:solidFill>
                          <a:effectLst/>
                        </a:rPr>
                        <a:t>N</a:t>
                      </a:r>
                      <a:endParaRPr lang="ru-RU" sz="1800">
                        <a:solidFill>
                          <a:schemeClr val="tx1"/>
                        </a:solidFill>
                        <a:effectLst/>
                        <a:latin typeface="Cambria"/>
                        <a:ea typeface="Times New Roman"/>
                        <a:cs typeface="Times New Roman"/>
                      </a:endParaRPr>
                    </a:p>
                  </a:txBody>
                  <a:tcPr marL="68580" marR="68580" marT="0" marB="0"/>
                </a:tc>
                <a:tc>
                  <a:txBody>
                    <a:bodyPr/>
                    <a:lstStyle/>
                    <a:p>
                      <a:pPr algn="just">
                        <a:lnSpc>
                          <a:spcPct val="115000"/>
                        </a:lnSpc>
                        <a:spcAft>
                          <a:spcPts val="0"/>
                        </a:spcAft>
                      </a:pPr>
                      <a:r>
                        <a:rPr lang="en-US" sz="1800">
                          <a:solidFill>
                            <a:schemeClr val="tx1"/>
                          </a:solidFill>
                          <a:effectLst/>
                        </a:rPr>
                        <a:t>ошибка 2 рода (</a:t>
                      </a:r>
                      <a:r>
                        <a:rPr lang="en-US" sz="1800">
                          <a:solidFill>
                            <a:schemeClr val="tx1"/>
                          </a:solidFill>
                          <a:effectLst/>
                          <a:sym typeface="Symbol"/>
                        </a:rPr>
                        <a:t></a:t>
                      </a:r>
                      <a:r>
                        <a:rPr lang="en-US" sz="1800">
                          <a:solidFill>
                            <a:schemeClr val="tx1"/>
                          </a:solidFill>
                          <a:effectLst/>
                        </a:rPr>
                        <a:t>-ошибка)</a:t>
                      </a:r>
                      <a:endParaRPr lang="ru-RU" sz="1800">
                        <a:solidFill>
                          <a:schemeClr val="tx1"/>
                        </a:solidFill>
                        <a:effectLst/>
                        <a:latin typeface="Cambria"/>
                        <a:ea typeface="Times New Roman"/>
                        <a:cs typeface="Times New Roman"/>
                      </a:endParaRPr>
                    </a:p>
                  </a:txBody>
                  <a:tcPr marL="68580" marR="68580" marT="0" marB="0"/>
                </a:tc>
                <a:tc>
                  <a:txBody>
                    <a:bodyPr/>
                    <a:lstStyle/>
                    <a:p>
                      <a:pPr algn="just">
                        <a:lnSpc>
                          <a:spcPct val="115000"/>
                        </a:lnSpc>
                        <a:spcAft>
                          <a:spcPts val="0"/>
                        </a:spcAft>
                      </a:pPr>
                      <a:r>
                        <a:rPr lang="en-US" sz="1800" dirty="0" err="1">
                          <a:solidFill>
                            <a:schemeClr val="tx1"/>
                          </a:solidFill>
                          <a:effectLst/>
                        </a:rPr>
                        <a:t>отрицательный</a:t>
                      </a:r>
                      <a:r>
                        <a:rPr lang="en-US" sz="1800" dirty="0">
                          <a:solidFill>
                            <a:schemeClr val="tx1"/>
                          </a:solidFill>
                          <a:effectLst/>
                        </a:rPr>
                        <a:t> </a:t>
                      </a:r>
                      <a:r>
                        <a:rPr lang="en-US" sz="1800" dirty="0" err="1">
                          <a:solidFill>
                            <a:schemeClr val="tx1"/>
                          </a:solidFill>
                          <a:effectLst/>
                        </a:rPr>
                        <a:t>прогноз</a:t>
                      </a:r>
                      <a:r>
                        <a:rPr lang="en-US" sz="1800" dirty="0">
                          <a:solidFill>
                            <a:schemeClr val="tx1"/>
                          </a:solidFill>
                          <a:effectLst/>
                        </a:rPr>
                        <a:t> </a:t>
                      </a:r>
                      <a:r>
                        <a:rPr lang="en-US" sz="1800" dirty="0" err="1">
                          <a:solidFill>
                            <a:schemeClr val="tx1"/>
                          </a:solidFill>
                          <a:effectLst/>
                        </a:rPr>
                        <a:t>верен</a:t>
                      </a:r>
                      <a:endParaRPr lang="ru-RU" sz="1800" dirty="0">
                        <a:solidFill>
                          <a:schemeClr val="tx1"/>
                        </a:solidFill>
                        <a:effectLst/>
                        <a:latin typeface="Cambria"/>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1311318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КОЭФФИЦИЕНТЫ АССОЦИАТИВНОСТИ</a:t>
            </a:r>
            <a:endParaRPr lang="ru-RU" dirty="0"/>
          </a:p>
        </p:txBody>
      </p:sp>
      <p:sp>
        <p:nvSpPr>
          <p:cNvPr id="4" name="Нижний колонтитул 3"/>
          <p:cNvSpPr>
            <a:spLocks noGrp="1"/>
          </p:cNvSpPr>
          <p:nvPr>
            <p:ph type="ftr" sz="quarter" idx="11"/>
          </p:nvPr>
        </p:nvSpPr>
        <p:spPr/>
        <p:txBody>
          <a:bodyPr/>
          <a:lstStyle/>
          <a:p>
            <a:r>
              <a:rPr lang="ru-RU" smtClean="0"/>
              <a:t>RCDL'2012  Переславль-Залесский, 15-18 октября 2012</a:t>
            </a:r>
            <a:endParaRPr lang="ru-RU" dirty="0"/>
          </a:p>
        </p:txBody>
      </p:sp>
      <p:sp>
        <p:nvSpPr>
          <p:cNvPr id="5" name="Номер слайда 4"/>
          <p:cNvSpPr>
            <a:spLocks noGrp="1"/>
          </p:cNvSpPr>
          <p:nvPr>
            <p:ph type="sldNum" sz="quarter" idx="12"/>
          </p:nvPr>
        </p:nvSpPr>
        <p:spPr/>
        <p:txBody>
          <a:bodyPr/>
          <a:lstStyle/>
          <a:p>
            <a:fld id="{D61F00BE-C0DE-4E44-864D-9A8C21F11DD6}" type="slidenum">
              <a:rPr lang="ru-RU" smtClean="0"/>
              <a:pPr/>
              <a:t>7</a:t>
            </a:fld>
            <a:endParaRPr lang="ru-RU" dirty="0"/>
          </a:p>
        </p:txBody>
      </p:sp>
      <mc:AlternateContent xmlns:mc="http://schemas.openxmlformats.org/markup-compatibility/2006" xmlns:a14="http://schemas.microsoft.com/office/drawing/2010/main">
        <mc:Choice Requires="a14">
          <p:graphicFrame>
            <p:nvGraphicFramePr>
              <p:cNvPr id="6" name="Таблица 5"/>
              <p:cNvGraphicFramePr>
                <a:graphicFrameLocks noGrp="1"/>
              </p:cNvGraphicFramePr>
              <p:nvPr>
                <p:extLst>
                  <p:ext uri="{D42A27DB-BD31-4B8C-83A1-F6EECF244321}">
                    <p14:modId xmlns:p14="http://schemas.microsoft.com/office/powerpoint/2010/main" val="1893865483"/>
                  </p:ext>
                </p:extLst>
              </p:nvPr>
            </p:nvGraphicFramePr>
            <p:xfrm>
              <a:off x="179512" y="980729"/>
              <a:ext cx="8712967" cy="5041710"/>
            </p:xfrm>
            <a:graphic>
              <a:graphicData uri="http://schemas.openxmlformats.org/drawingml/2006/table">
                <a:tbl>
                  <a:tblPr firstRow="1" firstCol="1" bandRow="1">
                    <a:tableStyleId>{5940675A-B579-460E-94D1-54222C63F5DA}</a:tableStyleId>
                  </a:tblPr>
                  <a:tblGrid>
                    <a:gridCol w="2904019"/>
                    <a:gridCol w="2904019"/>
                    <a:gridCol w="2904929"/>
                  </a:tblGrid>
                  <a:tr h="377864">
                    <a:tc>
                      <a:txBody>
                        <a:bodyPr/>
                        <a:lstStyle/>
                        <a:p>
                          <a:pPr algn="just">
                            <a:lnSpc>
                              <a:spcPct val="115000"/>
                            </a:lnSpc>
                            <a:spcAft>
                              <a:spcPts val="0"/>
                            </a:spcAft>
                          </a:pPr>
                          <a:r>
                            <a:rPr lang="en-US" sz="1800" dirty="0">
                              <a:effectLst/>
                            </a:rPr>
                            <a:t>precision</a:t>
                          </a:r>
                          <a:endParaRPr lang="ru-RU" sz="1800" dirty="0">
                            <a:effectLst/>
                          </a:endParaRPr>
                        </a:p>
                        <a:p>
                          <a:pPr algn="just">
                            <a:lnSpc>
                              <a:spcPct val="115000"/>
                            </a:lnSpc>
                            <a:spcAft>
                              <a:spcPts val="0"/>
                            </a:spcAft>
                          </a:pPr>
                          <a:r>
                            <a:rPr lang="en-US" sz="1800" dirty="0">
                              <a:effectLst/>
                            </a:rPr>
                            <a:t>positive prediction value</a:t>
                          </a:r>
                          <a:endParaRPr lang="ru-RU" sz="1800" dirty="0">
                            <a:effectLst/>
                            <a:latin typeface="Cambria"/>
                            <a:ea typeface="Times New Roman"/>
                            <a:cs typeface="Times New Roman"/>
                          </a:endParaRPr>
                        </a:p>
                      </a:txBody>
                      <a:tcPr marL="55974" marR="55974" marT="0" marB="0"/>
                    </a:tc>
                    <a:tc>
                      <a:txBody>
                        <a:bodyPr/>
                        <a:lstStyle/>
                        <a:p>
                          <a:pPr algn="just">
                            <a:lnSpc>
                              <a:spcPct val="115000"/>
                            </a:lnSpc>
                            <a:spcAft>
                              <a:spcPts val="0"/>
                            </a:spcAft>
                          </a:pPr>
                          <a:r>
                            <a:rPr lang="en-US" sz="1800">
                              <a:effectLst/>
                            </a:rPr>
                            <a:t>точность</a:t>
                          </a:r>
                          <a:endParaRPr lang="ru-RU" sz="1800">
                            <a:effectLst/>
                            <a:latin typeface="Cambria"/>
                            <a:ea typeface="Times New Roman"/>
                            <a:cs typeface="Times New Roman"/>
                          </a:endParaRPr>
                        </a:p>
                      </a:txBody>
                      <a:tcPr marL="55974" marR="55974" marT="0" marB="0"/>
                    </a:tc>
                    <a:tc>
                      <a:txBody>
                        <a:bodyPr/>
                        <a:lstStyle/>
                        <a:p>
                          <a:pPr algn="just">
                            <a:lnSpc>
                              <a:spcPct val="115000"/>
                            </a:lnSpc>
                            <a:spcAft>
                              <a:spcPts val="0"/>
                            </a:spcAft>
                          </a:pPr>
                          <a14:m>
                            <m:oMathPara xmlns:m="http://schemas.openxmlformats.org/officeDocument/2006/math">
                              <m:oMathParaPr>
                                <m:jc m:val="centerGroup"/>
                              </m:oMathParaPr>
                              <m:oMath xmlns:m="http://schemas.openxmlformats.org/officeDocument/2006/math">
                                <m:r>
                                  <a:rPr lang="en-US" sz="1800">
                                    <a:effectLst/>
                                    <a:latin typeface="Cambria Math"/>
                                  </a:rPr>
                                  <m:t>𝑝𝑟𝑐</m:t>
                                </m:r>
                                <m:r>
                                  <a:rPr lang="en-US" sz="1800">
                                    <a:effectLst/>
                                    <a:latin typeface="Cambria Math"/>
                                  </a:rPr>
                                  <m:t>=</m:t>
                                </m:r>
                                <m:f>
                                  <m:fPr>
                                    <m:ctrlPr>
                                      <a:rPr lang="ru-RU" sz="1800" i="1">
                                        <a:effectLst/>
                                        <a:latin typeface="Cambria Math"/>
                                      </a:rPr>
                                    </m:ctrlPr>
                                  </m:fPr>
                                  <m:num>
                                    <m:r>
                                      <a:rPr lang="en-US" sz="1800">
                                        <a:effectLst/>
                                        <a:latin typeface="Cambria Math"/>
                                      </a:rPr>
                                      <m:t>𝑡𝑝</m:t>
                                    </m:r>
                                  </m:num>
                                  <m:den>
                                    <m:r>
                                      <a:rPr lang="en-US" sz="1800">
                                        <a:effectLst/>
                                        <a:latin typeface="Cambria Math"/>
                                      </a:rPr>
                                      <m:t>𝑡𝑝</m:t>
                                    </m:r>
                                    <m:r>
                                      <a:rPr lang="en-US" sz="1800">
                                        <a:effectLst/>
                                        <a:latin typeface="Cambria Math"/>
                                      </a:rPr>
                                      <m:t>+</m:t>
                                    </m:r>
                                    <m:r>
                                      <a:rPr lang="en-US" sz="1800">
                                        <a:effectLst/>
                                        <a:latin typeface="Cambria Math"/>
                                      </a:rPr>
                                      <m:t>𝑓𝑝</m:t>
                                    </m:r>
                                  </m:den>
                                </m:f>
                              </m:oMath>
                            </m:oMathPara>
                          </a14:m>
                          <a:endParaRPr lang="ru-RU" sz="1800">
                            <a:effectLst/>
                            <a:latin typeface="Cambria"/>
                            <a:ea typeface="Times New Roman"/>
                            <a:cs typeface="Times New Roman"/>
                          </a:endParaRPr>
                        </a:p>
                      </a:txBody>
                      <a:tcPr marL="55974" marR="55974" marT="0" marB="0"/>
                    </a:tc>
                  </a:tr>
                  <a:tr h="566796">
                    <a:tc>
                      <a:txBody>
                        <a:bodyPr/>
                        <a:lstStyle/>
                        <a:p>
                          <a:pPr algn="just">
                            <a:lnSpc>
                              <a:spcPct val="115000"/>
                            </a:lnSpc>
                            <a:spcAft>
                              <a:spcPts val="0"/>
                            </a:spcAft>
                          </a:pPr>
                          <a:r>
                            <a:rPr lang="en-US" sz="1800" dirty="0">
                              <a:effectLst/>
                            </a:rPr>
                            <a:t>recall (recall rate),</a:t>
                          </a:r>
                          <a:endParaRPr lang="ru-RU" sz="1800" dirty="0">
                            <a:effectLst/>
                          </a:endParaRPr>
                        </a:p>
                        <a:p>
                          <a:pPr algn="just">
                            <a:lnSpc>
                              <a:spcPct val="115000"/>
                            </a:lnSpc>
                            <a:spcAft>
                              <a:spcPts val="0"/>
                            </a:spcAft>
                          </a:pPr>
                          <a:r>
                            <a:rPr lang="en-US" sz="1800" dirty="0">
                              <a:effectLst/>
                            </a:rPr>
                            <a:t>true positive rate,</a:t>
                          </a:r>
                          <a:endParaRPr lang="ru-RU" sz="1800" dirty="0">
                            <a:effectLst/>
                          </a:endParaRPr>
                        </a:p>
                        <a:p>
                          <a:pPr algn="just">
                            <a:lnSpc>
                              <a:spcPct val="115000"/>
                            </a:lnSpc>
                            <a:spcAft>
                              <a:spcPts val="0"/>
                            </a:spcAft>
                          </a:pPr>
                          <a:r>
                            <a:rPr lang="en-US" sz="1800" dirty="0">
                              <a:effectLst/>
                            </a:rPr>
                            <a:t>sensitivity, </a:t>
                          </a:r>
                          <a:r>
                            <a:rPr lang="en-US" sz="1800" dirty="0" err="1">
                              <a:effectLst/>
                            </a:rPr>
                            <a:t>hitrate</a:t>
                          </a:r>
                          <a:r>
                            <a:rPr lang="en-US" sz="1800" dirty="0">
                              <a:effectLst/>
                            </a:rPr>
                            <a:t>, coverage</a:t>
                          </a:r>
                          <a:endParaRPr lang="ru-RU" sz="1800" dirty="0">
                            <a:effectLst/>
                            <a:latin typeface="Cambria"/>
                            <a:ea typeface="Times New Roman"/>
                            <a:cs typeface="Times New Roman"/>
                          </a:endParaRPr>
                        </a:p>
                      </a:txBody>
                      <a:tcPr marL="55974" marR="55974" marT="0" marB="0"/>
                    </a:tc>
                    <a:tc>
                      <a:txBody>
                        <a:bodyPr/>
                        <a:lstStyle/>
                        <a:p>
                          <a:pPr algn="just">
                            <a:lnSpc>
                              <a:spcPct val="115000"/>
                            </a:lnSpc>
                            <a:spcAft>
                              <a:spcPts val="0"/>
                            </a:spcAft>
                          </a:pPr>
                          <a:r>
                            <a:rPr lang="en-US" sz="1800">
                              <a:effectLst/>
                            </a:rPr>
                            <a:t>Полнота</a:t>
                          </a:r>
                          <a:endParaRPr lang="ru-RU" sz="1800">
                            <a:effectLst/>
                            <a:latin typeface="Cambria"/>
                            <a:ea typeface="Times New Roman"/>
                            <a:cs typeface="Times New Roman"/>
                          </a:endParaRPr>
                        </a:p>
                      </a:txBody>
                      <a:tcPr marL="55974" marR="55974" marT="0" marB="0"/>
                    </a:tc>
                    <a:tc>
                      <a:txBody>
                        <a:bodyPr/>
                        <a:lstStyle/>
                        <a:p>
                          <a:pPr algn="just">
                            <a:lnSpc>
                              <a:spcPct val="115000"/>
                            </a:lnSpc>
                            <a:spcAft>
                              <a:spcPts val="0"/>
                            </a:spcAft>
                          </a:pPr>
                          <a14:m>
                            <m:oMathPara xmlns:m="http://schemas.openxmlformats.org/officeDocument/2006/math">
                              <m:oMathParaPr>
                                <m:jc m:val="centerGroup"/>
                              </m:oMathParaPr>
                              <m:oMath xmlns:m="http://schemas.openxmlformats.org/officeDocument/2006/math">
                                <m:r>
                                  <a:rPr lang="en-US" sz="1800">
                                    <a:effectLst/>
                                    <a:latin typeface="Cambria Math"/>
                                  </a:rPr>
                                  <m:t>𝑟𝑐𝑙</m:t>
                                </m:r>
                                <m:r>
                                  <a:rPr lang="en-US" sz="1800">
                                    <a:effectLst/>
                                    <a:latin typeface="Cambria Math"/>
                                  </a:rPr>
                                  <m:t>=</m:t>
                                </m:r>
                                <m:f>
                                  <m:fPr>
                                    <m:ctrlPr>
                                      <a:rPr lang="ru-RU" sz="1800" i="1">
                                        <a:effectLst/>
                                        <a:latin typeface="Cambria Math"/>
                                      </a:rPr>
                                    </m:ctrlPr>
                                  </m:fPr>
                                  <m:num>
                                    <m:r>
                                      <a:rPr lang="en-US" sz="1800">
                                        <a:effectLst/>
                                        <a:latin typeface="Cambria Math"/>
                                      </a:rPr>
                                      <m:t>𝑡𝑝</m:t>
                                    </m:r>
                                  </m:num>
                                  <m:den>
                                    <m:r>
                                      <a:rPr lang="en-US" sz="1800">
                                        <a:effectLst/>
                                        <a:latin typeface="Cambria Math"/>
                                      </a:rPr>
                                      <m:t>𝑡𝑝</m:t>
                                    </m:r>
                                    <m:r>
                                      <a:rPr lang="en-US" sz="1800">
                                        <a:effectLst/>
                                        <a:latin typeface="Cambria Math"/>
                                      </a:rPr>
                                      <m:t>+</m:t>
                                    </m:r>
                                    <m:r>
                                      <a:rPr lang="en-US" sz="1800">
                                        <a:effectLst/>
                                        <a:latin typeface="Cambria Math"/>
                                      </a:rPr>
                                      <m:t>𝑓𝑛</m:t>
                                    </m:r>
                                  </m:den>
                                </m:f>
                              </m:oMath>
                            </m:oMathPara>
                          </a14:m>
                          <a:endParaRPr lang="ru-RU" sz="1800">
                            <a:effectLst/>
                            <a:latin typeface="Cambria"/>
                            <a:ea typeface="Times New Roman"/>
                            <a:cs typeface="Times New Roman"/>
                          </a:endParaRPr>
                        </a:p>
                      </a:txBody>
                      <a:tcPr marL="55974" marR="55974" marT="0" marB="0"/>
                    </a:tc>
                  </a:tr>
                  <a:tr h="374510">
                    <a:tc>
                      <a:txBody>
                        <a:bodyPr/>
                        <a:lstStyle/>
                        <a:p>
                          <a:pPr algn="just">
                            <a:lnSpc>
                              <a:spcPct val="115000"/>
                            </a:lnSpc>
                            <a:spcAft>
                              <a:spcPts val="0"/>
                            </a:spcAft>
                          </a:pPr>
                          <a:r>
                            <a:rPr lang="en-US" sz="1800" dirty="0">
                              <a:effectLst/>
                            </a:rPr>
                            <a:t>negative prediction value</a:t>
                          </a:r>
                          <a:endParaRPr lang="ru-RU" sz="1800" dirty="0">
                            <a:effectLst/>
                            <a:latin typeface="Cambria"/>
                            <a:ea typeface="Times New Roman"/>
                            <a:cs typeface="Times New Roman"/>
                          </a:endParaRPr>
                        </a:p>
                      </a:txBody>
                      <a:tcPr marL="55974" marR="55974" marT="0" marB="0"/>
                    </a:tc>
                    <a:tc>
                      <a:txBody>
                        <a:bodyPr/>
                        <a:lstStyle/>
                        <a:p>
                          <a:pPr algn="just">
                            <a:lnSpc>
                              <a:spcPct val="115000"/>
                            </a:lnSpc>
                            <a:spcAft>
                              <a:spcPts val="0"/>
                            </a:spcAft>
                          </a:pPr>
                          <a:r>
                            <a:rPr lang="en-US" sz="1800">
                              <a:effectLst/>
                            </a:rPr>
                            <a:t>точность отрицательного прогноза</a:t>
                          </a:r>
                          <a:endParaRPr lang="ru-RU" sz="1800">
                            <a:effectLst/>
                            <a:latin typeface="Cambria"/>
                            <a:ea typeface="Times New Roman"/>
                            <a:cs typeface="Times New Roman"/>
                          </a:endParaRPr>
                        </a:p>
                      </a:txBody>
                      <a:tcPr marL="55974" marR="55974" marT="0" marB="0"/>
                    </a:tc>
                    <a:tc>
                      <a:txBody>
                        <a:bodyPr/>
                        <a:lstStyle/>
                        <a:p>
                          <a:pPr algn="just">
                            <a:lnSpc>
                              <a:spcPct val="115000"/>
                            </a:lnSpc>
                            <a:spcAft>
                              <a:spcPts val="0"/>
                            </a:spcAft>
                          </a:pPr>
                          <a14:m>
                            <m:oMathPara xmlns:m="http://schemas.openxmlformats.org/officeDocument/2006/math">
                              <m:oMathParaPr>
                                <m:jc m:val="centerGroup"/>
                              </m:oMathParaPr>
                              <m:oMath xmlns:m="http://schemas.openxmlformats.org/officeDocument/2006/math">
                                <m:r>
                                  <a:rPr lang="en-US" sz="1800">
                                    <a:effectLst/>
                                    <a:latin typeface="Cambria Math"/>
                                  </a:rPr>
                                  <m:t>𝑛𝑝𝑣</m:t>
                                </m:r>
                                <m:r>
                                  <a:rPr lang="en-US" sz="1800">
                                    <a:effectLst/>
                                    <a:latin typeface="Cambria Math"/>
                                  </a:rPr>
                                  <m:t>=</m:t>
                                </m:r>
                                <m:f>
                                  <m:fPr>
                                    <m:ctrlPr>
                                      <a:rPr lang="ru-RU" sz="1800" i="1">
                                        <a:effectLst/>
                                        <a:latin typeface="Cambria Math"/>
                                      </a:rPr>
                                    </m:ctrlPr>
                                  </m:fPr>
                                  <m:num>
                                    <m:r>
                                      <a:rPr lang="en-US" sz="1800">
                                        <a:effectLst/>
                                        <a:latin typeface="Cambria Math"/>
                                      </a:rPr>
                                      <m:t>𝑡𝑛</m:t>
                                    </m:r>
                                  </m:num>
                                  <m:den>
                                    <m:r>
                                      <a:rPr lang="en-US" sz="1800">
                                        <a:effectLst/>
                                        <a:latin typeface="Cambria Math"/>
                                      </a:rPr>
                                      <m:t>𝑡𝑛</m:t>
                                    </m:r>
                                    <m:r>
                                      <a:rPr lang="en-US" sz="1800">
                                        <a:effectLst/>
                                        <a:latin typeface="Cambria Math"/>
                                      </a:rPr>
                                      <m:t>+</m:t>
                                    </m:r>
                                    <m:r>
                                      <a:rPr lang="en-US" sz="1800">
                                        <a:effectLst/>
                                        <a:latin typeface="Cambria Math"/>
                                      </a:rPr>
                                      <m:t>𝑓𝑛</m:t>
                                    </m:r>
                                  </m:den>
                                </m:f>
                              </m:oMath>
                            </m:oMathPara>
                          </a14:m>
                          <a:endParaRPr lang="ru-RU" sz="1800">
                            <a:effectLst/>
                            <a:latin typeface="Cambria"/>
                            <a:ea typeface="Times New Roman"/>
                            <a:cs typeface="Times New Roman"/>
                          </a:endParaRPr>
                        </a:p>
                      </a:txBody>
                      <a:tcPr marL="55974" marR="55974" marT="0" marB="0"/>
                    </a:tc>
                  </a:tr>
                  <a:tr h="374510">
                    <a:tc>
                      <a:txBody>
                        <a:bodyPr/>
                        <a:lstStyle/>
                        <a:p>
                          <a:pPr algn="just">
                            <a:lnSpc>
                              <a:spcPct val="115000"/>
                            </a:lnSpc>
                            <a:spcAft>
                              <a:spcPts val="0"/>
                            </a:spcAft>
                          </a:pPr>
                          <a:r>
                            <a:rPr lang="en-US" sz="1800" dirty="0">
                              <a:effectLst/>
                            </a:rPr>
                            <a:t>specificity</a:t>
                          </a:r>
                          <a:endParaRPr lang="ru-RU" sz="1800" dirty="0">
                            <a:effectLst/>
                            <a:latin typeface="Cambria"/>
                            <a:ea typeface="Times New Roman"/>
                            <a:cs typeface="Times New Roman"/>
                          </a:endParaRPr>
                        </a:p>
                      </a:txBody>
                      <a:tcPr marL="55974" marR="55974" marT="0" marB="0"/>
                    </a:tc>
                    <a:tc>
                      <a:txBody>
                        <a:bodyPr/>
                        <a:lstStyle/>
                        <a:p>
                          <a:pPr algn="just">
                            <a:lnSpc>
                              <a:spcPct val="115000"/>
                            </a:lnSpc>
                            <a:spcAft>
                              <a:spcPts val="0"/>
                            </a:spcAft>
                          </a:pPr>
                          <a:r>
                            <a:rPr lang="ru-RU" sz="1800" dirty="0">
                              <a:effectLst/>
                            </a:rPr>
                            <a:t>с</a:t>
                          </a:r>
                          <a:r>
                            <a:rPr lang="en-US" sz="1800" dirty="0" err="1">
                              <a:effectLst/>
                            </a:rPr>
                            <a:t>пецифичность</a:t>
                          </a:r>
                          <a:endParaRPr lang="ru-RU" sz="1800" dirty="0">
                            <a:effectLst/>
                            <a:latin typeface="Cambria"/>
                            <a:ea typeface="Times New Roman"/>
                            <a:cs typeface="Times New Roman"/>
                          </a:endParaRPr>
                        </a:p>
                      </a:txBody>
                      <a:tcPr marL="55974" marR="55974" marT="0" marB="0"/>
                    </a:tc>
                    <a:tc>
                      <a:txBody>
                        <a:bodyPr/>
                        <a:lstStyle/>
                        <a:p>
                          <a:pPr algn="just">
                            <a:lnSpc>
                              <a:spcPct val="115000"/>
                            </a:lnSpc>
                            <a:spcAft>
                              <a:spcPts val="0"/>
                            </a:spcAft>
                          </a:pPr>
                          <a14:m>
                            <m:oMathPara xmlns:m="http://schemas.openxmlformats.org/officeDocument/2006/math">
                              <m:oMathParaPr>
                                <m:jc m:val="centerGroup"/>
                              </m:oMathParaPr>
                              <m:oMath xmlns:m="http://schemas.openxmlformats.org/officeDocument/2006/math">
                                <m:r>
                                  <a:rPr lang="en-US" sz="1800">
                                    <a:effectLst/>
                                    <a:latin typeface="Cambria Math"/>
                                  </a:rPr>
                                  <m:t>𝑠𝑝𝑐</m:t>
                                </m:r>
                                <m:r>
                                  <a:rPr lang="en-US" sz="1800">
                                    <a:effectLst/>
                                    <a:latin typeface="Cambria Math"/>
                                  </a:rPr>
                                  <m:t>=</m:t>
                                </m:r>
                                <m:f>
                                  <m:fPr>
                                    <m:ctrlPr>
                                      <a:rPr lang="ru-RU" sz="1800" i="1">
                                        <a:effectLst/>
                                        <a:latin typeface="Cambria Math"/>
                                      </a:rPr>
                                    </m:ctrlPr>
                                  </m:fPr>
                                  <m:num>
                                    <m:r>
                                      <a:rPr lang="en-US" sz="1800">
                                        <a:effectLst/>
                                        <a:latin typeface="Cambria Math"/>
                                      </a:rPr>
                                      <m:t>𝑡𝑛</m:t>
                                    </m:r>
                                  </m:num>
                                  <m:den>
                                    <m:r>
                                      <a:rPr lang="en-US" sz="1800">
                                        <a:effectLst/>
                                        <a:latin typeface="Cambria Math"/>
                                      </a:rPr>
                                      <m:t>𝑡𝑝</m:t>
                                    </m:r>
                                    <m:r>
                                      <a:rPr lang="en-US" sz="1800">
                                        <a:effectLst/>
                                        <a:latin typeface="Cambria Math"/>
                                      </a:rPr>
                                      <m:t>+</m:t>
                                    </m:r>
                                    <m:r>
                                      <a:rPr lang="en-US" sz="1800">
                                        <a:effectLst/>
                                        <a:latin typeface="Cambria Math"/>
                                      </a:rPr>
                                      <m:t>𝑓𝑛</m:t>
                                    </m:r>
                                  </m:den>
                                </m:f>
                              </m:oMath>
                            </m:oMathPara>
                          </a14:m>
                          <a:endParaRPr lang="ru-RU" sz="1800">
                            <a:effectLst/>
                            <a:latin typeface="Cambria"/>
                            <a:ea typeface="Times New Roman"/>
                            <a:cs typeface="Times New Roman"/>
                          </a:endParaRPr>
                        </a:p>
                      </a:txBody>
                      <a:tcPr marL="55974" marR="55974" marT="0" marB="0"/>
                    </a:tc>
                  </a:tr>
                  <a:tr h="1295298">
                    <a:tc>
                      <a:txBody>
                        <a:bodyPr/>
                        <a:lstStyle/>
                        <a:p>
                          <a:pPr algn="just">
                            <a:lnSpc>
                              <a:spcPct val="115000"/>
                            </a:lnSpc>
                            <a:spcAft>
                              <a:spcPts val="0"/>
                            </a:spcAft>
                          </a:pPr>
                          <a:r>
                            <a:rPr lang="en-US" sz="1800">
                              <a:effectLst/>
                            </a:rPr>
                            <a:t>accuracy</a:t>
                          </a:r>
                          <a:endParaRPr lang="ru-RU" sz="1800">
                            <a:effectLst/>
                            <a:latin typeface="Cambria"/>
                            <a:ea typeface="Times New Roman"/>
                            <a:cs typeface="Times New Roman"/>
                          </a:endParaRPr>
                        </a:p>
                      </a:txBody>
                      <a:tcPr marL="55974" marR="55974" marT="0" marB="0"/>
                    </a:tc>
                    <a:tc>
                      <a:txBody>
                        <a:bodyPr/>
                        <a:lstStyle/>
                        <a:p>
                          <a:pPr algn="just">
                            <a:lnSpc>
                              <a:spcPct val="115000"/>
                            </a:lnSpc>
                            <a:spcAft>
                              <a:spcPts val="0"/>
                            </a:spcAft>
                          </a:pPr>
                          <a:r>
                            <a:rPr lang="ru-RU" sz="1800" dirty="0" err="1">
                              <a:effectLst/>
                            </a:rPr>
                            <a:t>совстречаемость</a:t>
                          </a:r>
                          <a:endParaRPr lang="ru-RU" sz="1800" dirty="0">
                            <a:effectLst/>
                          </a:endParaRPr>
                        </a:p>
                        <a:p>
                          <a:pPr algn="just">
                            <a:lnSpc>
                              <a:spcPct val="115000"/>
                            </a:lnSpc>
                            <a:spcAft>
                              <a:spcPts val="0"/>
                            </a:spcAft>
                          </a:pPr>
                          <a:r>
                            <a:rPr lang="ru-RU" sz="1800" dirty="0">
                              <a:effectLst/>
                            </a:rPr>
                            <a:t>обозначив </a:t>
                          </a:r>
                          <a:r>
                            <a:rPr lang="en-US" sz="1800" dirty="0">
                              <a:effectLst/>
                            </a:rPr>
                            <a:t>pa</a:t>
                          </a:r>
                          <a:r>
                            <a:rPr lang="ru-RU" sz="1800" dirty="0">
                              <a:effectLst/>
                            </a:rPr>
                            <a:t>, </a:t>
                          </a:r>
                          <a:r>
                            <a:rPr lang="en-US" sz="1800" dirty="0" err="1">
                              <a:effectLst/>
                            </a:rPr>
                            <a:t>pb</a:t>
                          </a:r>
                          <a:r>
                            <a:rPr lang="ru-RU" sz="1800" dirty="0">
                              <a:effectLst/>
                            </a:rPr>
                            <a:t> — частоты </a:t>
                          </a:r>
                          <a:r>
                            <a:rPr lang="en-US" sz="1800" dirty="0">
                              <a:effectLst/>
                            </a:rPr>
                            <a:t>a</a:t>
                          </a:r>
                          <a:r>
                            <a:rPr lang="ru-RU" sz="1800" dirty="0">
                              <a:effectLst/>
                            </a:rPr>
                            <a:t> и </a:t>
                          </a:r>
                          <a:r>
                            <a:rPr lang="en-US" sz="1800" dirty="0">
                              <a:effectLst/>
                            </a:rPr>
                            <a:t>b </a:t>
                          </a:r>
                          <a:r>
                            <a:rPr lang="ru-RU" sz="1800" dirty="0">
                              <a:effectLst/>
                            </a:rPr>
                            <a:t>ошибок, получаем связь между ними и аккуратностью</a:t>
                          </a:r>
                        </a:p>
                        <a:p>
                          <a:pPr algn="just">
                            <a:lnSpc>
                              <a:spcPct val="115000"/>
                            </a:lnSpc>
                            <a:spcAft>
                              <a:spcPts val="0"/>
                            </a:spcAft>
                          </a:pPr>
                          <a:r>
                            <a:rPr lang="en-US" sz="1800" dirty="0">
                              <a:effectLst/>
                            </a:rPr>
                            <a:t>1 – </a:t>
                          </a:r>
                          <a:r>
                            <a:rPr lang="en-US" sz="1800" dirty="0" err="1">
                              <a:effectLst/>
                            </a:rPr>
                            <a:t>pb</a:t>
                          </a:r>
                          <a:r>
                            <a:rPr lang="en-US" sz="1800" dirty="0">
                              <a:effectLst/>
                            </a:rPr>
                            <a:t> = pa +</a:t>
                          </a:r>
                          <a:r>
                            <a:rPr lang="en-US" sz="1800" dirty="0" err="1">
                              <a:effectLst/>
                            </a:rPr>
                            <a:t>acc</a:t>
                          </a:r>
                          <a:endParaRPr lang="ru-RU" sz="1800" dirty="0">
                            <a:effectLst/>
                          </a:endParaRPr>
                        </a:p>
                        <a:p>
                          <a:pPr algn="just">
                            <a:lnSpc>
                              <a:spcPct val="115000"/>
                            </a:lnSpc>
                            <a:spcAft>
                              <a:spcPts val="0"/>
                            </a:spcAft>
                          </a:pPr>
                          <a:r>
                            <a:rPr lang="ru-RU" sz="1800" dirty="0">
                              <a:effectLst/>
                            </a:rPr>
                            <a:t> </a:t>
                          </a:r>
                          <a:endParaRPr lang="ru-RU" sz="1800" dirty="0">
                            <a:effectLst/>
                            <a:latin typeface="Cambria"/>
                            <a:ea typeface="Times New Roman"/>
                            <a:cs typeface="Times New Roman"/>
                          </a:endParaRPr>
                        </a:p>
                      </a:txBody>
                      <a:tcPr marL="55974" marR="55974" marT="0" marB="0"/>
                    </a:tc>
                    <a:tc>
                      <a:txBody>
                        <a:bodyPr/>
                        <a:lstStyle/>
                        <a:p>
                          <a:pPr algn="just">
                            <a:lnSpc>
                              <a:spcPct val="115000"/>
                            </a:lnSpc>
                            <a:spcAft>
                              <a:spcPts val="0"/>
                            </a:spcAft>
                          </a:pPr>
                          <a14:m>
                            <m:oMathPara xmlns:m="http://schemas.openxmlformats.org/officeDocument/2006/math">
                              <m:oMathParaPr>
                                <m:jc m:val="centerGroup"/>
                              </m:oMathParaPr>
                              <m:oMath xmlns:m="http://schemas.openxmlformats.org/officeDocument/2006/math">
                                <m:r>
                                  <a:rPr lang="en-US" sz="1800">
                                    <a:effectLst/>
                                    <a:latin typeface="Cambria Math"/>
                                  </a:rPr>
                                  <m:t>𝑎𝑐𝑐</m:t>
                                </m:r>
                                <m:r>
                                  <a:rPr lang="en-US" sz="1800">
                                    <a:effectLst/>
                                    <a:latin typeface="Cambria Math"/>
                                  </a:rPr>
                                  <m:t>=</m:t>
                                </m:r>
                                <m:f>
                                  <m:fPr>
                                    <m:ctrlPr>
                                      <a:rPr lang="ru-RU" sz="1800" i="1">
                                        <a:effectLst/>
                                        <a:latin typeface="Cambria Math"/>
                                      </a:rPr>
                                    </m:ctrlPr>
                                  </m:fPr>
                                  <m:num>
                                    <m:r>
                                      <a:rPr lang="en-US" sz="1800">
                                        <a:effectLst/>
                                        <a:latin typeface="Cambria Math"/>
                                      </a:rPr>
                                      <m:t>𝑡𝑝</m:t>
                                    </m:r>
                                    <m:r>
                                      <a:rPr lang="en-US" sz="1800">
                                        <a:effectLst/>
                                        <a:latin typeface="Cambria Math"/>
                                      </a:rPr>
                                      <m:t>+</m:t>
                                    </m:r>
                                    <m:r>
                                      <a:rPr lang="en-US" sz="1800">
                                        <a:effectLst/>
                                        <a:latin typeface="Cambria Math"/>
                                      </a:rPr>
                                      <m:t>𝑡𝑛</m:t>
                                    </m:r>
                                  </m:num>
                                  <m:den>
                                    <m:r>
                                      <a:rPr lang="en-US" sz="1800">
                                        <a:effectLst/>
                                        <a:latin typeface="Cambria Math"/>
                                      </a:rPr>
                                      <m:t>𝑛</m:t>
                                    </m:r>
                                  </m:den>
                                </m:f>
                              </m:oMath>
                            </m:oMathPara>
                          </a14:m>
                          <a:endParaRPr lang="ru-RU" sz="1800" dirty="0">
                            <a:effectLst/>
                          </a:endParaRPr>
                        </a:p>
                        <a:p>
                          <a:pPr algn="just">
                            <a:lnSpc>
                              <a:spcPct val="115000"/>
                            </a:lnSpc>
                            <a:spcAft>
                              <a:spcPts val="0"/>
                            </a:spcAft>
                          </a:pPr>
                          <a:r>
                            <a:rPr lang="en-US" sz="1800" dirty="0" err="1">
                              <a:effectLst/>
                            </a:rPr>
                            <a:t>acc</a:t>
                          </a:r>
                          <a:r>
                            <a:rPr lang="en-US" sz="1800" dirty="0">
                              <a:effectLst/>
                            </a:rPr>
                            <a:t> = </a:t>
                          </a:r>
                          <a:r>
                            <a:rPr lang="en-US" sz="1800" dirty="0">
                              <a:effectLst/>
                              <a:sym typeface="Symbol"/>
                            </a:rPr>
                            <a:t></a:t>
                          </a:r>
                          <a:r>
                            <a:rPr lang="en-US" sz="1800" dirty="0">
                              <a:effectLst/>
                            </a:rPr>
                            <a:t> </a:t>
                          </a:r>
                          <a:r>
                            <a:rPr lang="en-US" sz="1800" dirty="0" err="1">
                              <a:effectLst/>
                            </a:rPr>
                            <a:t>rcl</a:t>
                          </a:r>
                          <a:r>
                            <a:rPr lang="en-US" sz="1800" dirty="0">
                              <a:effectLst/>
                            </a:rPr>
                            <a:t> + (1-</a:t>
                          </a:r>
                          <a:r>
                            <a:rPr lang="en-US" sz="1800" dirty="0">
                              <a:effectLst/>
                              <a:sym typeface="Symbol"/>
                            </a:rPr>
                            <a:t></a:t>
                          </a:r>
                          <a:r>
                            <a:rPr lang="en-US" sz="1800" dirty="0">
                              <a:effectLst/>
                            </a:rPr>
                            <a:t>)</a:t>
                          </a:r>
                          <a:r>
                            <a:rPr lang="en-US" sz="1800" dirty="0" err="1">
                              <a:effectLst/>
                            </a:rPr>
                            <a:t>spc</a:t>
                          </a:r>
                          <a:endParaRPr lang="ru-RU" sz="1800" dirty="0">
                            <a:effectLst/>
                            <a:latin typeface="Cambria"/>
                            <a:ea typeface="Times New Roman"/>
                            <a:cs typeface="Times New Roman"/>
                          </a:endParaRPr>
                        </a:p>
                      </a:txBody>
                      <a:tcPr marL="55974" marR="55974" marT="0" marB="0"/>
                    </a:tc>
                  </a:tr>
                </a:tbl>
              </a:graphicData>
            </a:graphic>
          </p:graphicFrame>
        </mc:Choice>
        <mc:Fallback xmlns="">
          <p:graphicFrame>
            <p:nvGraphicFramePr>
              <p:cNvPr id="6" name="Таблица 5"/>
              <p:cNvGraphicFramePr>
                <a:graphicFrameLocks noGrp="1"/>
              </p:cNvGraphicFramePr>
              <p:nvPr>
                <p:extLst>
                  <p:ext uri="{D42A27DB-BD31-4B8C-83A1-F6EECF244321}">
                    <p14:modId xmlns:p14="http://schemas.microsoft.com/office/powerpoint/2010/main" val="1893865483"/>
                  </p:ext>
                </p:extLst>
              </p:nvPr>
            </p:nvGraphicFramePr>
            <p:xfrm>
              <a:off x="179512" y="980729"/>
              <a:ext cx="8712967" cy="5041710"/>
            </p:xfrm>
            <a:graphic>
              <a:graphicData uri="http://schemas.openxmlformats.org/drawingml/2006/table">
                <a:tbl>
                  <a:tblPr firstRow="1" firstCol="1" bandRow="1">
                    <a:tableStyleId>{5940675A-B579-460E-94D1-54222C63F5DA}</a:tableStyleId>
                  </a:tblPr>
                  <a:tblGrid>
                    <a:gridCol w="2904019"/>
                    <a:gridCol w="2904019"/>
                    <a:gridCol w="2904929"/>
                  </a:tblGrid>
                  <a:tr h="630936">
                    <a:tc>
                      <a:txBody>
                        <a:bodyPr/>
                        <a:lstStyle/>
                        <a:p>
                          <a:pPr algn="just">
                            <a:lnSpc>
                              <a:spcPct val="115000"/>
                            </a:lnSpc>
                            <a:spcAft>
                              <a:spcPts val="0"/>
                            </a:spcAft>
                          </a:pPr>
                          <a:r>
                            <a:rPr lang="en-US" sz="1800" dirty="0">
                              <a:effectLst/>
                            </a:rPr>
                            <a:t>precision</a:t>
                          </a:r>
                          <a:endParaRPr lang="ru-RU" sz="1800" dirty="0">
                            <a:effectLst/>
                          </a:endParaRPr>
                        </a:p>
                        <a:p>
                          <a:pPr algn="just">
                            <a:lnSpc>
                              <a:spcPct val="115000"/>
                            </a:lnSpc>
                            <a:spcAft>
                              <a:spcPts val="0"/>
                            </a:spcAft>
                          </a:pPr>
                          <a:r>
                            <a:rPr lang="en-US" sz="1800" dirty="0">
                              <a:effectLst/>
                            </a:rPr>
                            <a:t>positive prediction value</a:t>
                          </a:r>
                          <a:endParaRPr lang="ru-RU" sz="1800" dirty="0">
                            <a:effectLst/>
                            <a:latin typeface="Cambria"/>
                            <a:ea typeface="Times New Roman"/>
                            <a:cs typeface="Times New Roman"/>
                          </a:endParaRPr>
                        </a:p>
                      </a:txBody>
                      <a:tcPr marL="55974" marR="55974" marT="0" marB="0"/>
                    </a:tc>
                    <a:tc>
                      <a:txBody>
                        <a:bodyPr/>
                        <a:lstStyle/>
                        <a:p>
                          <a:pPr algn="just">
                            <a:lnSpc>
                              <a:spcPct val="115000"/>
                            </a:lnSpc>
                            <a:spcAft>
                              <a:spcPts val="0"/>
                            </a:spcAft>
                          </a:pPr>
                          <a:r>
                            <a:rPr lang="en-US" sz="1800">
                              <a:effectLst/>
                            </a:rPr>
                            <a:t>точность</a:t>
                          </a:r>
                          <a:endParaRPr lang="ru-RU" sz="1800">
                            <a:effectLst/>
                            <a:latin typeface="Cambria"/>
                            <a:ea typeface="Times New Roman"/>
                            <a:cs typeface="Times New Roman"/>
                          </a:endParaRPr>
                        </a:p>
                      </a:txBody>
                      <a:tcPr marL="55974" marR="55974" marT="0" marB="0"/>
                    </a:tc>
                    <a:tc>
                      <a:txBody>
                        <a:bodyPr/>
                        <a:lstStyle/>
                        <a:p>
                          <a:endParaRPr lang="ru-RU"/>
                        </a:p>
                      </a:txBody>
                      <a:tcPr marL="55974" marR="55974" marT="0" marB="0">
                        <a:blipFill rotWithShape="1">
                          <a:blip r:embed="rId2"/>
                          <a:stretch>
                            <a:fillRect l="-199790" t="-8738" b="-702913"/>
                          </a:stretch>
                        </a:blipFill>
                      </a:tcPr>
                    </a:tc>
                  </a:tr>
                  <a:tr h="946404">
                    <a:tc>
                      <a:txBody>
                        <a:bodyPr/>
                        <a:lstStyle/>
                        <a:p>
                          <a:pPr algn="just">
                            <a:lnSpc>
                              <a:spcPct val="115000"/>
                            </a:lnSpc>
                            <a:spcAft>
                              <a:spcPts val="0"/>
                            </a:spcAft>
                          </a:pPr>
                          <a:r>
                            <a:rPr lang="en-US" sz="1800" dirty="0">
                              <a:effectLst/>
                            </a:rPr>
                            <a:t>recall (recall rate),</a:t>
                          </a:r>
                          <a:endParaRPr lang="ru-RU" sz="1800" dirty="0">
                            <a:effectLst/>
                          </a:endParaRPr>
                        </a:p>
                        <a:p>
                          <a:pPr algn="just">
                            <a:lnSpc>
                              <a:spcPct val="115000"/>
                            </a:lnSpc>
                            <a:spcAft>
                              <a:spcPts val="0"/>
                            </a:spcAft>
                          </a:pPr>
                          <a:r>
                            <a:rPr lang="en-US" sz="1800" dirty="0">
                              <a:effectLst/>
                            </a:rPr>
                            <a:t>true positive rate,</a:t>
                          </a:r>
                          <a:endParaRPr lang="ru-RU" sz="1800" dirty="0">
                            <a:effectLst/>
                          </a:endParaRPr>
                        </a:p>
                        <a:p>
                          <a:pPr algn="just">
                            <a:lnSpc>
                              <a:spcPct val="115000"/>
                            </a:lnSpc>
                            <a:spcAft>
                              <a:spcPts val="0"/>
                            </a:spcAft>
                          </a:pPr>
                          <a:r>
                            <a:rPr lang="en-US" sz="1800" dirty="0">
                              <a:effectLst/>
                            </a:rPr>
                            <a:t>sensitivity, </a:t>
                          </a:r>
                          <a:r>
                            <a:rPr lang="en-US" sz="1800" dirty="0" err="1">
                              <a:effectLst/>
                            </a:rPr>
                            <a:t>hitrate</a:t>
                          </a:r>
                          <a:r>
                            <a:rPr lang="en-US" sz="1800" dirty="0">
                              <a:effectLst/>
                            </a:rPr>
                            <a:t>, coverage</a:t>
                          </a:r>
                          <a:endParaRPr lang="ru-RU" sz="1800" dirty="0">
                            <a:effectLst/>
                            <a:latin typeface="Cambria"/>
                            <a:ea typeface="Times New Roman"/>
                            <a:cs typeface="Times New Roman"/>
                          </a:endParaRPr>
                        </a:p>
                      </a:txBody>
                      <a:tcPr marL="55974" marR="55974" marT="0" marB="0"/>
                    </a:tc>
                    <a:tc>
                      <a:txBody>
                        <a:bodyPr/>
                        <a:lstStyle/>
                        <a:p>
                          <a:pPr algn="just">
                            <a:lnSpc>
                              <a:spcPct val="115000"/>
                            </a:lnSpc>
                            <a:spcAft>
                              <a:spcPts val="0"/>
                            </a:spcAft>
                          </a:pPr>
                          <a:r>
                            <a:rPr lang="en-US" sz="1800">
                              <a:effectLst/>
                            </a:rPr>
                            <a:t>Полнота</a:t>
                          </a:r>
                          <a:endParaRPr lang="ru-RU" sz="1800">
                            <a:effectLst/>
                            <a:latin typeface="Cambria"/>
                            <a:ea typeface="Times New Roman"/>
                            <a:cs typeface="Times New Roman"/>
                          </a:endParaRPr>
                        </a:p>
                      </a:txBody>
                      <a:tcPr marL="55974" marR="55974" marT="0" marB="0"/>
                    </a:tc>
                    <a:tc>
                      <a:txBody>
                        <a:bodyPr/>
                        <a:lstStyle/>
                        <a:p>
                          <a:endParaRPr lang="ru-RU"/>
                        </a:p>
                      </a:txBody>
                      <a:tcPr marL="55974" marR="55974" marT="0" marB="0">
                        <a:blipFill rotWithShape="1">
                          <a:blip r:embed="rId2"/>
                          <a:stretch>
                            <a:fillRect l="-199790" t="-71795" b="-364103"/>
                          </a:stretch>
                        </a:blipFill>
                      </a:tcPr>
                    </a:tc>
                  </a:tr>
                  <a:tr h="630936">
                    <a:tc>
                      <a:txBody>
                        <a:bodyPr/>
                        <a:lstStyle/>
                        <a:p>
                          <a:pPr algn="just">
                            <a:lnSpc>
                              <a:spcPct val="115000"/>
                            </a:lnSpc>
                            <a:spcAft>
                              <a:spcPts val="0"/>
                            </a:spcAft>
                          </a:pPr>
                          <a:r>
                            <a:rPr lang="en-US" sz="1800" dirty="0">
                              <a:effectLst/>
                            </a:rPr>
                            <a:t>negative prediction value</a:t>
                          </a:r>
                          <a:endParaRPr lang="ru-RU" sz="1800" dirty="0">
                            <a:effectLst/>
                            <a:latin typeface="Cambria"/>
                            <a:ea typeface="Times New Roman"/>
                            <a:cs typeface="Times New Roman"/>
                          </a:endParaRPr>
                        </a:p>
                      </a:txBody>
                      <a:tcPr marL="55974" marR="55974" marT="0" marB="0"/>
                    </a:tc>
                    <a:tc>
                      <a:txBody>
                        <a:bodyPr/>
                        <a:lstStyle/>
                        <a:p>
                          <a:pPr algn="just">
                            <a:lnSpc>
                              <a:spcPct val="115000"/>
                            </a:lnSpc>
                            <a:spcAft>
                              <a:spcPts val="0"/>
                            </a:spcAft>
                          </a:pPr>
                          <a:r>
                            <a:rPr lang="en-US" sz="1800">
                              <a:effectLst/>
                            </a:rPr>
                            <a:t>точность отрицательного прогноза</a:t>
                          </a:r>
                          <a:endParaRPr lang="ru-RU" sz="1800">
                            <a:effectLst/>
                            <a:latin typeface="Cambria"/>
                            <a:ea typeface="Times New Roman"/>
                            <a:cs typeface="Times New Roman"/>
                          </a:endParaRPr>
                        </a:p>
                      </a:txBody>
                      <a:tcPr marL="55974" marR="55974" marT="0" marB="0"/>
                    </a:tc>
                    <a:tc>
                      <a:txBody>
                        <a:bodyPr/>
                        <a:lstStyle/>
                        <a:p>
                          <a:endParaRPr lang="ru-RU"/>
                        </a:p>
                      </a:txBody>
                      <a:tcPr marL="55974" marR="55974" marT="0" marB="0">
                        <a:blipFill rotWithShape="1">
                          <a:blip r:embed="rId2"/>
                          <a:stretch>
                            <a:fillRect l="-199790" t="-260194" b="-451456"/>
                          </a:stretch>
                        </a:blipFill>
                      </a:tcPr>
                    </a:tc>
                  </a:tr>
                  <a:tr h="625158">
                    <a:tc>
                      <a:txBody>
                        <a:bodyPr/>
                        <a:lstStyle/>
                        <a:p>
                          <a:pPr algn="just">
                            <a:lnSpc>
                              <a:spcPct val="115000"/>
                            </a:lnSpc>
                            <a:spcAft>
                              <a:spcPts val="0"/>
                            </a:spcAft>
                          </a:pPr>
                          <a:r>
                            <a:rPr lang="en-US" sz="1800" dirty="0">
                              <a:effectLst/>
                            </a:rPr>
                            <a:t>specificity</a:t>
                          </a:r>
                          <a:endParaRPr lang="ru-RU" sz="1800" dirty="0">
                            <a:effectLst/>
                            <a:latin typeface="Cambria"/>
                            <a:ea typeface="Times New Roman"/>
                            <a:cs typeface="Times New Roman"/>
                          </a:endParaRPr>
                        </a:p>
                      </a:txBody>
                      <a:tcPr marL="55974" marR="55974" marT="0" marB="0"/>
                    </a:tc>
                    <a:tc>
                      <a:txBody>
                        <a:bodyPr/>
                        <a:lstStyle/>
                        <a:p>
                          <a:pPr algn="just">
                            <a:lnSpc>
                              <a:spcPct val="115000"/>
                            </a:lnSpc>
                            <a:spcAft>
                              <a:spcPts val="0"/>
                            </a:spcAft>
                          </a:pPr>
                          <a:r>
                            <a:rPr lang="ru-RU" sz="1800" dirty="0">
                              <a:effectLst/>
                            </a:rPr>
                            <a:t>с</a:t>
                          </a:r>
                          <a:r>
                            <a:rPr lang="en-US" sz="1800" dirty="0" err="1">
                              <a:effectLst/>
                            </a:rPr>
                            <a:t>пецифичность</a:t>
                          </a:r>
                          <a:endParaRPr lang="ru-RU" sz="1800" dirty="0">
                            <a:effectLst/>
                            <a:latin typeface="Cambria"/>
                            <a:ea typeface="Times New Roman"/>
                            <a:cs typeface="Times New Roman"/>
                          </a:endParaRPr>
                        </a:p>
                      </a:txBody>
                      <a:tcPr marL="55974" marR="55974" marT="0" marB="0"/>
                    </a:tc>
                    <a:tc>
                      <a:txBody>
                        <a:bodyPr/>
                        <a:lstStyle/>
                        <a:p>
                          <a:endParaRPr lang="ru-RU"/>
                        </a:p>
                      </a:txBody>
                      <a:tcPr marL="55974" marR="55974" marT="0" marB="0">
                        <a:blipFill rotWithShape="1">
                          <a:blip r:embed="rId2"/>
                          <a:stretch>
                            <a:fillRect l="-199790" t="-360194" b="-351456"/>
                          </a:stretch>
                        </a:blipFill>
                      </a:tcPr>
                    </a:tc>
                  </a:tr>
                  <a:tr h="2208276">
                    <a:tc>
                      <a:txBody>
                        <a:bodyPr/>
                        <a:lstStyle/>
                        <a:p>
                          <a:pPr algn="just">
                            <a:lnSpc>
                              <a:spcPct val="115000"/>
                            </a:lnSpc>
                            <a:spcAft>
                              <a:spcPts val="0"/>
                            </a:spcAft>
                          </a:pPr>
                          <a:r>
                            <a:rPr lang="en-US" sz="1800">
                              <a:effectLst/>
                            </a:rPr>
                            <a:t>accuracy</a:t>
                          </a:r>
                          <a:endParaRPr lang="ru-RU" sz="1800">
                            <a:effectLst/>
                            <a:latin typeface="Cambria"/>
                            <a:ea typeface="Times New Roman"/>
                            <a:cs typeface="Times New Roman"/>
                          </a:endParaRPr>
                        </a:p>
                      </a:txBody>
                      <a:tcPr marL="55974" marR="55974" marT="0" marB="0"/>
                    </a:tc>
                    <a:tc>
                      <a:txBody>
                        <a:bodyPr/>
                        <a:lstStyle/>
                        <a:p>
                          <a:pPr algn="just">
                            <a:lnSpc>
                              <a:spcPct val="115000"/>
                            </a:lnSpc>
                            <a:spcAft>
                              <a:spcPts val="0"/>
                            </a:spcAft>
                          </a:pPr>
                          <a:r>
                            <a:rPr lang="ru-RU" sz="1800" dirty="0" err="1">
                              <a:effectLst/>
                            </a:rPr>
                            <a:t>совстречаемость</a:t>
                          </a:r>
                          <a:endParaRPr lang="ru-RU" sz="1800" dirty="0">
                            <a:effectLst/>
                          </a:endParaRPr>
                        </a:p>
                        <a:p>
                          <a:pPr algn="just">
                            <a:lnSpc>
                              <a:spcPct val="115000"/>
                            </a:lnSpc>
                            <a:spcAft>
                              <a:spcPts val="0"/>
                            </a:spcAft>
                          </a:pPr>
                          <a:r>
                            <a:rPr lang="ru-RU" sz="1800" dirty="0">
                              <a:effectLst/>
                            </a:rPr>
                            <a:t>обозначив </a:t>
                          </a:r>
                          <a:r>
                            <a:rPr lang="en-US" sz="1800" dirty="0">
                              <a:effectLst/>
                            </a:rPr>
                            <a:t>pa</a:t>
                          </a:r>
                          <a:r>
                            <a:rPr lang="ru-RU" sz="1800" dirty="0">
                              <a:effectLst/>
                            </a:rPr>
                            <a:t>, </a:t>
                          </a:r>
                          <a:r>
                            <a:rPr lang="en-US" sz="1800" dirty="0" err="1">
                              <a:effectLst/>
                            </a:rPr>
                            <a:t>pb</a:t>
                          </a:r>
                          <a:r>
                            <a:rPr lang="ru-RU" sz="1800" dirty="0">
                              <a:effectLst/>
                            </a:rPr>
                            <a:t> — частоты </a:t>
                          </a:r>
                          <a:r>
                            <a:rPr lang="en-US" sz="1800" dirty="0">
                              <a:effectLst/>
                            </a:rPr>
                            <a:t>a</a:t>
                          </a:r>
                          <a:r>
                            <a:rPr lang="ru-RU" sz="1800" dirty="0">
                              <a:effectLst/>
                            </a:rPr>
                            <a:t> и </a:t>
                          </a:r>
                          <a:r>
                            <a:rPr lang="en-US" sz="1800" dirty="0">
                              <a:effectLst/>
                            </a:rPr>
                            <a:t>b </a:t>
                          </a:r>
                          <a:r>
                            <a:rPr lang="ru-RU" sz="1800" dirty="0">
                              <a:effectLst/>
                            </a:rPr>
                            <a:t>ошибок, получаем связь между ними и аккуратностью</a:t>
                          </a:r>
                        </a:p>
                        <a:p>
                          <a:pPr algn="just">
                            <a:lnSpc>
                              <a:spcPct val="115000"/>
                            </a:lnSpc>
                            <a:spcAft>
                              <a:spcPts val="0"/>
                            </a:spcAft>
                          </a:pPr>
                          <a:r>
                            <a:rPr lang="en-US" sz="1800" dirty="0">
                              <a:effectLst/>
                            </a:rPr>
                            <a:t>1 – </a:t>
                          </a:r>
                          <a:r>
                            <a:rPr lang="en-US" sz="1800" dirty="0" err="1">
                              <a:effectLst/>
                            </a:rPr>
                            <a:t>pb</a:t>
                          </a:r>
                          <a:r>
                            <a:rPr lang="en-US" sz="1800" dirty="0">
                              <a:effectLst/>
                            </a:rPr>
                            <a:t> = pa +</a:t>
                          </a:r>
                          <a:r>
                            <a:rPr lang="en-US" sz="1800" dirty="0" err="1">
                              <a:effectLst/>
                            </a:rPr>
                            <a:t>acc</a:t>
                          </a:r>
                          <a:endParaRPr lang="ru-RU" sz="1800" dirty="0">
                            <a:effectLst/>
                          </a:endParaRPr>
                        </a:p>
                        <a:p>
                          <a:pPr algn="just">
                            <a:lnSpc>
                              <a:spcPct val="115000"/>
                            </a:lnSpc>
                            <a:spcAft>
                              <a:spcPts val="0"/>
                            </a:spcAft>
                          </a:pPr>
                          <a:r>
                            <a:rPr lang="ru-RU" sz="1800" dirty="0">
                              <a:effectLst/>
                            </a:rPr>
                            <a:t> </a:t>
                          </a:r>
                          <a:endParaRPr lang="ru-RU" sz="1800" dirty="0">
                            <a:effectLst/>
                            <a:latin typeface="Cambria"/>
                            <a:ea typeface="Times New Roman"/>
                            <a:cs typeface="Times New Roman"/>
                          </a:endParaRPr>
                        </a:p>
                      </a:txBody>
                      <a:tcPr marL="55974" marR="55974" marT="0" marB="0"/>
                    </a:tc>
                    <a:tc>
                      <a:txBody>
                        <a:bodyPr/>
                        <a:lstStyle/>
                        <a:p>
                          <a:endParaRPr lang="ru-RU"/>
                        </a:p>
                      </a:txBody>
                      <a:tcPr marL="55974" marR="55974" marT="0" marB="0">
                        <a:blipFill rotWithShape="1">
                          <a:blip r:embed="rId2"/>
                          <a:stretch>
                            <a:fillRect l="-199790" t="-130939"/>
                          </a:stretch>
                        </a:blipFill>
                      </a:tcPr>
                    </a:tc>
                  </a:tr>
                </a:tbl>
              </a:graphicData>
            </a:graphic>
          </p:graphicFrame>
        </mc:Fallback>
      </mc:AlternateContent>
      <p:sp>
        <p:nvSpPr>
          <p:cNvPr id="7" name="Rectangle 1"/>
          <p:cNvSpPr>
            <a:spLocks noChangeArrowheads="1"/>
          </p:cNvSpPr>
          <p:nvPr/>
        </p:nvSpPr>
        <p:spPr bwMode="auto">
          <a:xfrm>
            <a:off x="2092325" y="1549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Arial" pitchFamily="34" charset="0"/>
                <a:cs typeface="Arial" pitchFamily="34" charset="0"/>
              </a:rPr>
              <a:t/>
            </a:r>
            <a:br>
              <a:rPr kumimoji="0" lang="ru-RU" sz="1800" b="0" i="0" u="none" strike="noStrike" cap="none" normalizeH="0" baseline="0" smtClean="0">
                <a:ln>
                  <a:noFill/>
                </a:ln>
                <a:solidFill>
                  <a:schemeClr val="tx1"/>
                </a:solidFill>
                <a:effectLst/>
                <a:latin typeface="Arial" pitchFamily="34" charset="0"/>
                <a:cs typeface="Arial" pitchFamily="34" charset="0"/>
              </a:rPr>
            </a:b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4223258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КОЭФФИЦИЕНТЫ АССОЦИАТИВНОСТИ</a:t>
            </a:r>
            <a:endParaRPr lang="ru-RU" dirty="0"/>
          </a:p>
        </p:txBody>
      </p:sp>
      <p:sp>
        <p:nvSpPr>
          <p:cNvPr id="4" name="Нижний колонтитул 3"/>
          <p:cNvSpPr>
            <a:spLocks noGrp="1"/>
          </p:cNvSpPr>
          <p:nvPr>
            <p:ph type="ftr" sz="quarter" idx="11"/>
          </p:nvPr>
        </p:nvSpPr>
        <p:spPr/>
        <p:txBody>
          <a:bodyPr/>
          <a:lstStyle/>
          <a:p>
            <a:r>
              <a:rPr lang="ru-RU" smtClean="0"/>
              <a:t>RCDL'2012  Переславль-Залесский, 15-18 октября 2012</a:t>
            </a:r>
            <a:endParaRPr lang="ru-RU" dirty="0"/>
          </a:p>
        </p:txBody>
      </p:sp>
      <p:sp>
        <p:nvSpPr>
          <p:cNvPr id="5" name="Номер слайда 4"/>
          <p:cNvSpPr>
            <a:spLocks noGrp="1"/>
          </p:cNvSpPr>
          <p:nvPr>
            <p:ph type="sldNum" sz="quarter" idx="12"/>
          </p:nvPr>
        </p:nvSpPr>
        <p:spPr/>
        <p:txBody>
          <a:bodyPr/>
          <a:lstStyle/>
          <a:p>
            <a:fld id="{D61F00BE-C0DE-4E44-864D-9A8C21F11DD6}" type="slidenum">
              <a:rPr lang="ru-RU" smtClean="0"/>
              <a:pPr/>
              <a:t>8</a:t>
            </a:fld>
            <a:endParaRPr lang="ru-RU" dirty="0"/>
          </a:p>
        </p:txBody>
      </p:sp>
      <mc:AlternateContent xmlns:mc="http://schemas.openxmlformats.org/markup-compatibility/2006" xmlns:a14="http://schemas.microsoft.com/office/drawing/2010/main">
        <mc:Choice Requires="a14">
          <p:graphicFrame>
            <p:nvGraphicFramePr>
              <p:cNvPr id="6" name="Таблица 5"/>
              <p:cNvGraphicFramePr>
                <a:graphicFrameLocks noGrp="1"/>
              </p:cNvGraphicFramePr>
              <p:nvPr>
                <p:extLst>
                  <p:ext uri="{D42A27DB-BD31-4B8C-83A1-F6EECF244321}">
                    <p14:modId xmlns:p14="http://schemas.microsoft.com/office/powerpoint/2010/main" val="25801313"/>
                  </p:ext>
                </p:extLst>
              </p:nvPr>
            </p:nvGraphicFramePr>
            <p:xfrm>
              <a:off x="179512" y="980729"/>
              <a:ext cx="8712967" cy="5184574"/>
            </p:xfrm>
            <a:graphic>
              <a:graphicData uri="http://schemas.openxmlformats.org/drawingml/2006/table">
                <a:tbl>
                  <a:tblPr firstRow="1" firstCol="1" bandRow="1">
                    <a:tableStyleId>{5940675A-B579-460E-94D1-54222C63F5DA}</a:tableStyleId>
                  </a:tblPr>
                  <a:tblGrid>
                    <a:gridCol w="2904019"/>
                    <a:gridCol w="2904019"/>
                    <a:gridCol w="2904929"/>
                  </a:tblGrid>
                  <a:tr h="2757147">
                    <a:tc>
                      <a:txBody>
                        <a:bodyPr/>
                        <a:lstStyle/>
                        <a:p>
                          <a:pPr algn="just">
                            <a:lnSpc>
                              <a:spcPct val="115000"/>
                            </a:lnSpc>
                            <a:spcAft>
                              <a:spcPts val="0"/>
                            </a:spcAft>
                          </a:pPr>
                          <a:r>
                            <a:rPr lang="en-US" sz="1800" dirty="0">
                              <a:effectLst/>
                            </a:rPr>
                            <a:t>F-measure (F score)</a:t>
                          </a:r>
                          <a:endParaRPr lang="ru-RU" sz="1800" dirty="0">
                            <a:effectLst/>
                            <a:latin typeface="Cambria"/>
                            <a:ea typeface="Times New Roman"/>
                            <a:cs typeface="Times New Roman"/>
                          </a:endParaRPr>
                        </a:p>
                      </a:txBody>
                      <a:tcPr marL="55974" marR="55974" marT="0" marB="0"/>
                    </a:tc>
                    <a:tc>
                      <a:txBody>
                        <a:bodyPr/>
                        <a:lstStyle/>
                        <a:p>
                          <a:pPr>
                            <a:lnSpc>
                              <a:spcPct val="115000"/>
                            </a:lnSpc>
                            <a:spcAft>
                              <a:spcPts val="0"/>
                            </a:spcAft>
                          </a:pPr>
                          <a:r>
                            <a:rPr lang="en-US" sz="1800" dirty="0">
                              <a:effectLst/>
                            </a:rPr>
                            <a:t>F</a:t>
                          </a:r>
                          <a:r>
                            <a:rPr lang="ru-RU" sz="1800" dirty="0">
                              <a:effectLst/>
                            </a:rPr>
                            <a:t> мера (мера Ван </a:t>
                          </a:r>
                          <a:r>
                            <a:rPr lang="ru-RU" sz="1800" dirty="0" err="1">
                              <a:effectLst/>
                            </a:rPr>
                            <a:t>Ризбергена</a:t>
                          </a:r>
                          <a:r>
                            <a:rPr lang="ru-RU" sz="1800" dirty="0">
                              <a:effectLst/>
                            </a:rPr>
                            <a:t>)</a:t>
                          </a:r>
                          <a:endParaRPr lang="ru-RU" sz="1800" dirty="0">
                            <a:effectLst/>
                            <a:latin typeface="Cambria"/>
                            <a:ea typeface="Times New Roman"/>
                            <a:cs typeface="Times New Roman"/>
                          </a:endParaRPr>
                        </a:p>
                      </a:txBody>
                      <a:tcPr marL="55974" marR="55974" marT="0" marB="0"/>
                    </a:tc>
                    <a:tc>
                      <a:txBody>
                        <a:bodyPr/>
                        <a:lstStyle/>
                        <a:p>
                          <a:pPr algn="just">
                            <a:lnSpc>
                              <a:spcPct val="115000"/>
                            </a:lnSpc>
                            <a:spcAft>
                              <a:spcPts val="0"/>
                            </a:spcAft>
                          </a:pPr>
                          <a14:m>
                            <m:oMathPara xmlns:m="http://schemas.openxmlformats.org/officeDocument/2006/math">
                              <m:oMathParaPr>
                                <m:jc m:val="centerGroup"/>
                              </m:oMathParaPr>
                              <m:oMath xmlns:m="http://schemas.openxmlformats.org/officeDocument/2006/math">
                                <m:r>
                                  <a:rPr lang="en-US" sz="1800">
                                    <a:effectLst/>
                                    <a:latin typeface="Cambria Math"/>
                                  </a:rPr>
                                  <m:t>𝐹</m:t>
                                </m:r>
                                <m:r>
                                  <a:rPr lang="en-US" sz="1800">
                                    <a:effectLst/>
                                    <a:latin typeface="Cambria Math"/>
                                  </a:rPr>
                                  <m:t>𝛽</m:t>
                                </m:r>
                                <m:r>
                                  <a:rPr lang="en-US" sz="1800">
                                    <a:effectLst/>
                                    <a:latin typeface="Cambria Math"/>
                                  </a:rPr>
                                  <m:t>=</m:t>
                                </m:r>
                                <m:f>
                                  <m:fPr>
                                    <m:ctrlPr>
                                      <a:rPr lang="ru-RU" sz="1800" i="1">
                                        <a:effectLst/>
                                        <a:latin typeface="Cambria Math"/>
                                      </a:rPr>
                                    </m:ctrlPr>
                                  </m:fPr>
                                  <m:num>
                                    <m:d>
                                      <m:dPr>
                                        <m:ctrlPr>
                                          <a:rPr lang="ru-RU" sz="1800" i="1">
                                            <a:effectLst/>
                                            <a:latin typeface="Cambria Math"/>
                                          </a:rPr>
                                        </m:ctrlPr>
                                      </m:dPr>
                                      <m:e>
                                        <m:r>
                                          <a:rPr lang="en-US" sz="1800">
                                            <a:effectLst/>
                                            <a:latin typeface="Cambria Math"/>
                                          </a:rPr>
                                          <m:t>1+</m:t>
                                        </m:r>
                                        <m:sSup>
                                          <m:sSupPr>
                                            <m:ctrlPr>
                                              <a:rPr lang="ru-RU" sz="1800" i="1">
                                                <a:effectLst/>
                                                <a:latin typeface="Cambria Math"/>
                                              </a:rPr>
                                            </m:ctrlPr>
                                          </m:sSupPr>
                                          <m:e>
                                            <m:r>
                                              <a:rPr lang="en-US" sz="1800">
                                                <a:effectLst/>
                                                <a:latin typeface="Cambria Math"/>
                                              </a:rPr>
                                              <m:t>𝛽</m:t>
                                            </m:r>
                                          </m:e>
                                          <m:sup>
                                            <m:r>
                                              <a:rPr lang="en-US" sz="1800">
                                                <a:effectLst/>
                                                <a:latin typeface="Cambria Math"/>
                                              </a:rPr>
                                              <m:t>2</m:t>
                                            </m:r>
                                          </m:sup>
                                        </m:sSup>
                                      </m:e>
                                    </m:d>
                                    <m:r>
                                      <a:rPr lang="en-US" sz="1800">
                                        <a:effectLst/>
                                        <a:latin typeface="Cambria Math"/>
                                      </a:rPr>
                                      <m:t>𝑝𝑟𝑐</m:t>
                                    </m:r>
                                    <m:r>
                                      <a:rPr lang="en-US" sz="1800">
                                        <a:effectLst/>
                                        <a:latin typeface="Cambria Math"/>
                                      </a:rPr>
                                      <m:t>∙</m:t>
                                    </m:r>
                                    <m:r>
                                      <a:rPr lang="en-US" sz="1800">
                                        <a:effectLst/>
                                        <a:latin typeface="Cambria Math"/>
                                      </a:rPr>
                                      <m:t>𝑟𝑐𝑙</m:t>
                                    </m:r>
                                  </m:num>
                                  <m:den>
                                    <m:sSup>
                                      <m:sSupPr>
                                        <m:ctrlPr>
                                          <a:rPr lang="ru-RU" sz="1800" i="1">
                                            <a:effectLst/>
                                            <a:latin typeface="Cambria Math"/>
                                          </a:rPr>
                                        </m:ctrlPr>
                                      </m:sSupPr>
                                      <m:e>
                                        <m:r>
                                          <a:rPr lang="en-US" sz="1800">
                                            <a:effectLst/>
                                            <a:latin typeface="Cambria Math"/>
                                          </a:rPr>
                                          <m:t>𝛽</m:t>
                                        </m:r>
                                      </m:e>
                                      <m:sup>
                                        <m:r>
                                          <a:rPr lang="en-US" sz="1800">
                                            <a:effectLst/>
                                            <a:latin typeface="Cambria Math"/>
                                          </a:rPr>
                                          <m:t>2</m:t>
                                        </m:r>
                                      </m:sup>
                                    </m:sSup>
                                    <m:r>
                                      <a:rPr lang="en-US" sz="1800">
                                        <a:effectLst/>
                                        <a:latin typeface="Cambria Math"/>
                                      </a:rPr>
                                      <m:t>𝑝𝑟𝑐</m:t>
                                    </m:r>
                                    <m:r>
                                      <a:rPr lang="en-US" sz="1800">
                                        <a:effectLst/>
                                        <a:latin typeface="Cambria Math"/>
                                      </a:rPr>
                                      <m:t>+</m:t>
                                    </m:r>
                                    <m:r>
                                      <a:rPr lang="en-US" sz="1800">
                                        <a:effectLst/>
                                        <a:latin typeface="Cambria Math"/>
                                      </a:rPr>
                                      <m:t>𝑟𝑐𝑙</m:t>
                                    </m:r>
                                  </m:den>
                                </m:f>
                                <m:r>
                                  <a:rPr lang="en-US" sz="1800">
                                    <a:effectLst/>
                                    <a:latin typeface="Cambria Math"/>
                                  </a:rPr>
                                  <m:t>=</m:t>
                                </m:r>
                              </m:oMath>
                            </m:oMathPara>
                          </a14:m>
                          <a:endParaRPr lang="ru-RU" sz="1800" dirty="0">
                            <a:effectLst/>
                          </a:endParaRPr>
                        </a:p>
                        <a:p>
                          <a:pPr algn="just">
                            <a:lnSpc>
                              <a:spcPct val="115000"/>
                            </a:lnSpc>
                            <a:spcAft>
                              <a:spcPts val="0"/>
                            </a:spcAft>
                          </a:pPr>
                          <a14:m>
                            <m:oMathPara xmlns:m="http://schemas.openxmlformats.org/officeDocument/2006/math">
                              <m:oMathParaPr>
                                <m:jc m:val="centerGroup"/>
                              </m:oMathParaPr>
                              <m:oMath xmlns:m="http://schemas.openxmlformats.org/officeDocument/2006/math">
                                <m:r>
                                  <a:rPr lang="en-US" sz="1800">
                                    <a:effectLst/>
                                    <a:latin typeface="Cambria Math"/>
                                  </a:rPr>
                                  <m:t>=</m:t>
                                </m:r>
                                <m:sSup>
                                  <m:sSupPr>
                                    <m:ctrlPr>
                                      <a:rPr lang="ru-RU" sz="1800" i="1">
                                        <a:effectLst/>
                                        <a:latin typeface="Cambria Math"/>
                                      </a:rPr>
                                    </m:ctrlPr>
                                  </m:sSupPr>
                                  <m:e>
                                    <m:d>
                                      <m:dPr>
                                        <m:ctrlPr>
                                          <a:rPr lang="ru-RU" sz="1800" i="1">
                                            <a:effectLst/>
                                            <a:latin typeface="Cambria Math"/>
                                          </a:rPr>
                                        </m:ctrlPr>
                                      </m:dPr>
                                      <m:e>
                                        <m:f>
                                          <m:fPr>
                                            <m:ctrlPr>
                                              <a:rPr lang="ru-RU" sz="1800" i="1">
                                                <a:effectLst/>
                                                <a:latin typeface="Cambria Math"/>
                                              </a:rPr>
                                            </m:ctrlPr>
                                          </m:fPr>
                                          <m:num>
                                            <m:r>
                                              <a:rPr lang="en-US" sz="1800">
                                                <a:effectLst/>
                                                <a:latin typeface="Cambria Math"/>
                                              </a:rPr>
                                              <m:t>𝛼</m:t>
                                            </m:r>
                                          </m:num>
                                          <m:den>
                                            <m:r>
                                              <a:rPr lang="en-US" sz="1800">
                                                <a:effectLst/>
                                                <a:latin typeface="Cambria Math"/>
                                              </a:rPr>
                                              <m:t>𝑝𝑟𝑐</m:t>
                                            </m:r>
                                          </m:den>
                                        </m:f>
                                        <m:r>
                                          <a:rPr lang="en-US" sz="1800">
                                            <a:effectLst/>
                                            <a:latin typeface="Cambria Math"/>
                                          </a:rPr>
                                          <m:t>+</m:t>
                                        </m:r>
                                        <m:f>
                                          <m:fPr>
                                            <m:ctrlPr>
                                              <a:rPr lang="ru-RU" sz="1800" i="1">
                                                <a:effectLst/>
                                                <a:latin typeface="Cambria Math"/>
                                              </a:rPr>
                                            </m:ctrlPr>
                                          </m:fPr>
                                          <m:num>
                                            <m:d>
                                              <m:dPr>
                                                <m:ctrlPr>
                                                  <a:rPr lang="ru-RU" sz="1800" i="1">
                                                    <a:effectLst/>
                                                    <a:latin typeface="Cambria Math"/>
                                                  </a:rPr>
                                                </m:ctrlPr>
                                              </m:dPr>
                                              <m:e>
                                                <m:r>
                                                  <a:rPr lang="en-US" sz="1800">
                                                    <a:effectLst/>
                                                    <a:latin typeface="Cambria Math"/>
                                                  </a:rPr>
                                                  <m:t>1−</m:t>
                                                </m:r>
                                                <m:r>
                                                  <a:rPr lang="en-US" sz="1800">
                                                    <a:effectLst/>
                                                    <a:latin typeface="Cambria Math"/>
                                                  </a:rPr>
                                                  <m:t>𝛼</m:t>
                                                </m:r>
                                              </m:e>
                                            </m:d>
                                          </m:num>
                                          <m:den>
                                            <m:r>
                                              <a:rPr lang="en-US" sz="1800">
                                                <a:effectLst/>
                                                <a:latin typeface="Cambria Math"/>
                                              </a:rPr>
                                              <m:t>𝑟𝑐𝑙</m:t>
                                            </m:r>
                                          </m:den>
                                        </m:f>
                                      </m:e>
                                    </m:d>
                                  </m:e>
                                  <m:sup>
                                    <m:r>
                                      <a:rPr lang="en-US" sz="1800">
                                        <a:effectLst/>
                                        <a:latin typeface="Cambria Math"/>
                                      </a:rPr>
                                      <m:t>−1</m:t>
                                    </m:r>
                                  </m:sup>
                                </m:sSup>
                              </m:oMath>
                            </m:oMathPara>
                          </a14:m>
                          <a:endParaRPr lang="ru-RU" sz="1800" dirty="0">
                            <a:effectLst/>
                          </a:endParaRPr>
                        </a:p>
                        <a:p>
                          <a:pPr algn="just">
                            <a:lnSpc>
                              <a:spcPct val="115000"/>
                            </a:lnSpc>
                            <a:spcAft>
                              <a:spcPts val="0"/>
                            </a:spcAft>
                          </a:pPr>
                          <a14:m>
                            <m:oMathPara xmlns:m="http://schemas.openxmlformats.org/officeDocument/2006/math">
                              <m:oMathParaPr>
                                <m:jc m:val="centerGroup"/>
                              </m:oMathParaPr>
                              <m:oMath xmlns:m="http://schemas.openxmlformats.org/officeDocument/2006/math">
                                <m:sSup>
                                  <m:sSupPr>
                                    <m:ctrlPr>
                                      <a:rPr lang="ru-RU" sz="1800" i="1">
                                        <a:effectLst/>
                                        <a:latin typeface="Cambria Math"/>
                                      </a:rPr>
                                    </m:ctrlPr>
                                  </m:sSupPr>
                                  <m:e>
                                    <m:r>
                                      <a:rPr lang="en-US" sz="1800">
                                        <a:effectLst/>
                                        <a:latin typeface="Cambria Math"/>
                                      </a:rPr>
                                      <m:t>𝛽</m:t>
                                    </m:r>
                                  </m:e>
                                  <m:sup>
                                    <m:r>
                                      <a:rPr lang="en-US" sz="1800">
                                        <a:effectLst/>
                                        <a:latin typeface="Cambria Math"/>
                                      </a:rPr>
                                      <m:t>2</m:t>
                                    </m:r>
                                  </m:sup>
                                </m:sSup>
                                <m:r>
                                  <a:rPr lang="en-US" sz="1800">
                                    <a:effectLst/>
                                    <a:latin typeface="Cambria Math"/>
                                  </a:rPr>
                                  <m:t>=</m:t>
                                </m:r>
                                <m:f>
                                  <m:fPr>
                                    <m:ctrlPr>
                                      <a:rPr lang="ru-RU" sz="1800" i="1">
                                        <a:effectLst/>
                                        <a:latin typeface="Cambria Math"/>
                                      </a:rPr>
                                    </m:ctrlPr>
                                  </m:fPr>
                                  <m:num>
                                    <m:r>
                                      <a:rPr lang="en-US" sz="1800">
                                        <a:effectLst/>
                                        <a:latin typeface="Cambria Math"/>
                                      </a:rPr>
                                      <m:t>1−</m:t>
                                    </m:r>
                                    <m:r>
                                      <a:rPr lang="en-US" sz="1800">
                                        <a:effectLst/>
                                        <a:latin typeface="Cambria Math"/>
                                      </a:rPr>
                                      <m:t>𝛼</m:t>
                                    </m:r>
                                  </m:num>
                                  <m:den>
                                    <m:r>
                                      <a:rPr lang="en-US" sz="1800">
                                        <a:effectLst/>
                                        <a:latin typeface="Cambria Math"/>
                                      </a:rPr>
                                      <m:t>𝛼</m:t>
                                    </m:r>
                                  </m:den>
                                </m:f>
                              </m:oMath>
                            </m:oMathPara>
                          </a14:m>
                          <a:endParaRPr lang="ru-RU" sz="1800" dirty="0">
                            <a:effectLst/>
                            <a:latin typeface="Cambria"/>
                            <a:ea typeface="Times New Roman"/>
                            <a:cs typeface="Times New Roman"/>
                          </a:endParaRPr>
                        </a:p>
                      </a:txBody>
                      <a:tcPr marL="55974" marR="55974" marT="0" marB="0"/>
                    </a:tc>
                  </a:tr>
                  <a:tr h="843597">
                    <a:tc>
                      <a:txBody>
                        <a:bodyPr/>
                        <a:lstStyle/>
                        <a:p>
                          <a:pPr algn="just">
                            <a:lnSpc>
                              <a:spcPct val="115000"/>
                            </a:lnSpc>
                            <a:spcAft>
                              <a:spcPts val="0"/>
                            </a:spcAft>
                          </a:pPr>
                          <a:r>
                            <a:rPr lang="en-US" sz="1800">
                              <a:effectLst/>
                            </a:rPr>
                            <a:t>false discovery rate</a:t>
                          </a:r>
                          <a:endParaRPr lang="ru-RU" sz="1800">
                            <a:effectLst/>
                            <a:latin typeface="Cambria"/>
                            <a:ea typeface="Times New Roman"/>
                            <a:cs typeface="Times New Roman"/>
                          </a:endParaRPr>
                        </a:p>
                      </a:txBody>
                      <a:tcPr marL="55974" marR="55974" marT="0" marB="0"/>
                    </a:tc>
                    <a:tc>
                      <a:txBody>
                        <a:bodyPr/>
                        <a:lstStyle/>
                        <a:p>
                          <a:pPr algn="just">
                            <a:lnSpc>
                              <a:spcPct val="115000"/>
                            </a:lnSpc>
                            <a:spcAft>
                              <a:spcPts val="0"/>
                            </a:spcAft>
                          </a:pPr>
                          <a:r>
                            <a:rPr lang="en-US" sz="1800">
                              <a:effectLst/>
                            </a:rPr>
                            <a:t> </a:t>
                          </a:r>
                          <a:endParaRPr lang="ru-RU" sz="1800">
                            <a:effectLst/>
                            <a:latin typeface="Cambria"/>
                            <a:ea typeface="Times New Roman"/>
                            <a:cs typeface="Times New Roman"/>
                          </a:endParaRPr>
                        </a:p>
                      </a:txBody>
                      <a:tcPr marL="55974" marR="55974" marT="0" marB="0"/>
                    </a:tc>
                    <a:tc>
                      <a:txBody>
                        <a:bodyPr/>
                        <a:lstStyle/>
                        <a:p>
                          <a:pPr algn="just">
                            <a:lnSpc>
                              <a:spcPct val="115000"/>
                            </a:lnSpc>
                            <a:spcAft>
                              <a:spcPts val="0"/>
                            </a:spcAft>
                          </a:pPr>
                          <a14:m>
                            <m:oMathPara xmlns:m="http://schemas.openxmlformats.org/officeDocument/2006/math">
                              <m:oMathParaPr>
                                <m:jc m:val="centerGroup"/>
                              </m:oMathParaPr>
                              <m:oMath xmlns:m="http://schemas.openxmlformats.org/officeDocument/2006/math">
                                <m:r>
                                  <a:rPr lang="en-US" sz="1800">
                                    <a:effectLst/>
                                    <a:latin typeface="Cambria Math"/>
                                  </a:rPr>
                                  <m:t>𝑓𝑑𝑟</m:t>
                                </m:r>
                                <m:r>
                                  <a:rPr lang="en-US" sz="1800">
                                    <a:effectLst/>
                                    <a:latin typeface="Cambria Math"/>
                                  </a:rPr>
                                  <m:t>=</m:t>
                                </m:r>
                                <m:f>
                                  <m:fPr>
                                    <m:ctrlPr>
                                      <a:rPr lang="ru-RU" sz="1800" i="1">
                                        <a:effectLst/>
                                        <a:latin typeface="Cambria Math"/>
                                      </a:rPr>
                                    </m:ctrlPr>
                                  </m:fPr>
                                  <m:num>
                                    <m:r>
                                      <a:rPr lang="en-US" sz="1800">
                                        <a:effectLst/>
                                        <a:latin typeface="Cambria Math"/>
                                      </a:rPr>
                                      <m:t>𝑓𝑝</m:t>
                                    </m:r>
                                  </m:num>
                                  <m:den>
                                    <m:r>
                                      <a:rPr lang="en-US" sz="1800">
                                        <a:effectLst/>
                                        <a:latin typeface="Cambria Math"/>
                                      </a:rPr>
                                      <m:t>𝑡𝑝</m:t>
                                    </m:r>
                                    <m:r>
                                      <a:rPr lang="en-US" sz="1800">
                                        <a:effectLst/>
                                        <a:latin typeface="Cambria Math"/>
                                      </a:rPr>
                                      <m:t>+</m:t>
                                    </m:r>
                                    <m:r>
                                      <a:rPr lang="en-US" sz="1800">
                                        <a:effectLst/>
                                        <a:latin typeface="Cambria Math"/>
                                      </a:rPr>
                                      <m:t>𝑓𝑝</m:t>
                                    </m:r>
                                  </m:den>
                                </m:f>
                              </m:oMath>
                            </m:oMathPara>
                          </a14:m>
                          <a:endParaRPr lang="ru-RU" sz="1800" dirty="0">
                            <a:effectLst/>
                            <a:latin typeface="Cambria"/>
                            <a:ea typeface="Times New Roman"/>
                            <a:cs typeface="Times New Roman"/>
                          </a:endParaRPr>
                        </a:p>
                      </a:txBody>
                      <a:tcPr marL="55974" marR="55974" marT="0" marB="0"/>
                    </a:tc>
                  </a:tr>
                  <a:tr h="1583830">
                    <a:tc>
                      <a:txBody>
                        <a:bodyPr/>
                        <a:lstStyle/>
                        <a:p>
                          <a:pPr algn="just">
                            <a:lnSpc>
                              <a:spcPct val="115000"/>
                            </a:lnSpc>
                            <a:spcAft>
                              <a:spcPts val="0"/>
                            </a:spcAft>
                          </a:pPr>
                          <a:r>
                            <a:rPr lang="en-US" sz="1800" dirty="0">
                              <a:effectLst/>
                            </a:rPr>
                            <a:t>false positive rare</a:t>
                          </a:r>
                          <a:endParaRPr lang="ru-RU" sz="1800" dirty="0">
                            <a:effectLst/>
                          </a:endParaRPr>
                        </a:p>
                        <a:p>
                          <a:pPr algn="just">
                            <a:lnSpc>
                              <a:spcPct val="115000"/>
                            </a:lnSpc>
                            <a:spcAft>
                              <a:spcPts val="0"/>
                            </a:spcAft>
                          </a:pPr>
                          <a:r>
                            <a:rPr lang="en-US" sz="1800" dirty="0">
                              <a:effectLst/>
                            </a:rPr>
                            <a:t>fall-out</a:t>
                          </a:r>
                          <a:endParaRPr lang="ru-RU" sz="1800" dirty="0">
                            <a:effectLst/>
                            <a:latin typeface="Cambria"/>
                            <a:ea typeface="Times New Roman"/>
                            <a:cs typeface="Times New Roman"/>
                          </a:endParaRPr>
                        </a:p>
                      </a:txBody>
                      <a:tcPr marL="55974" marR="55974" marT="0" marB="0"/>
                    </a:tc>
                    <a:tc>
                      <a:txBody>
                        <a:bodyPr/>
                        <a:lstStyle/>
                        <a:p>
                          <a:pPr algn="just">
                            <a:lnSpc>
                              <a:spcPct val="115000"/>
                            </a:lnSpc>
                            <a:spcAft>
                              <a:spcPts val="0"/>
                            </a:spcAft>
                          </a:pPr>
                          <a:r>
                            <a:rPr lang="en-US" sz="1800">
                              <a:effectLst/>
                            </a:rPr>
                            <a:t> </a:t>
                          </a:r>
                          <a:endParaRPr lang="ru-RU" sz="1800">
                            <a:effectLst/>
                            <a:latin typeface="Cambria"/>
                            <a:ea typeface="Times New Roman"/>
                            <a:cs typeface="Times New Roman"/>
                          </a:endParaRPr>
                        </a:p>
                      </a:txBody>
                      <a:tcPr marL="55974" marR="55974" marT="0" marB="0"/>
                    </a:tc>
                    <a:tc>
                      <a:txBody>
                        <a:bodyPr/>
                        <a:lstStyle/>
                        <a:p>
                          <a:pPr algn="just">
                            <a:lnSpc>
                              <a:spcPct val="115000"/>
                            </a:lnSpc>
                            <a:spcAft>
                              <a:spcPts val="0"/>
                            </a:spcAft>
                          </a:pPr>
                          <a14:m>
                            <m:oMathPara xmlns:m="http://schemas.openxmlformats.org/officeDocument/2006/math">
                              <m:oMathParaPr>
                                <m:jc m:val="centerGroup"/>
                              </m:oMathParaPr>
                              <m:oMath xmlns:m="http://schemas.openxmlformats.org/officeDocument/2006/math">
                                <m:r>
                                  <a:rPr lang="en-US" sz="1800">
                                    <a:effectLst/>
                                    <a:latin typeface="Cambria Math"/>
                                  </a:rPr>
                                  <m:t>𝑓𝑝𝑟</m:t>
                                </m:r>
                                <m:r>
                                  <a:rPr lang="en-US" sz="1800">
                                    <a:effectLst/>
                                    <a:latin typeface="Cambria Math"/>
                                  </a:rPr>
                                  <m:t>=</m:t>
                                </m:r>
                                <m:f>
                                  <m:fPr>
                                    <m:ctrlPr>
                                      <a:rPr lang="ru-RU" sz="1800" i="1">
                                        <a:effectLst/>
                                        <a:latin typeface="Cambria Math"/>
                                      </a:rPr>
                                    </m:ctrlPr>
                                  </m:fPr>
                                  <m:num>
                                    <m:r>
                                      <a:rPr lang="en-US" sz="1800">
                                        <a:effectLst/>
                                        <a:latin typeface="Cambria Math"/>
                                      </a:rPr>
                                      <m:t>𝑓𝑝</m:t>
                                    </m:r>
                                  </m:num>
                                  <m:den>
                                    <m:r>
                                      <a:rPr lang="en-US" sz="1800">
                                        <a:effectLst/>
                                        <a:latin typeface="Cambria Math"/>
                                      </a:rPr>
                                      <m:t>𝑡𝑛</m:t>
                                    </m:r>
                                    <m:r>
                                      <a:rPr lang="en-US" sz="1800">
                                        <a:effectLst/>
                                        <a:latin typeface="Cambria Math"/>
                                      </a:rPr>
                                      <m:t>+</m:t>
                                    </m:r>
                                    <m:r>
                                      <a:rPr lang="en-US" sz="1800">
                                        <a:effectLst/>
                                        <a:latin typeface="Cambria Math"/>
                                      </a:rPr>
                                      <m:t>𝑓𝑛</m:t>
                                    </m:r>
                                  </m:den>
                                </m:f>
                              </m:oMath>
                            </m:oMathPara>
                          </a14:m>
                          <a:endParaRPr lang="ru-RU" sz="1800" dirty="0">
                            <a:effectLst/>
                          </a:endParaRPr>
                        </a:p>
                        <a:p>
                          <a:pPr algn="just">
                            <a:lnSpc>
                              <a:spcPct val="115000"/>
                            </a:lnSpc>
                            <a:spcAft>
                              <a:spcPts val="0"/>
                            </a:spcAft>
                          </a:pPr>
                          <a14:m>
                            <m:oMath xmlns:m="http://schemas.openxmlformats.org/officeDocument/2006/math">
                              <m:sSup>
                                <m:sSupPr>
                                  <m:ctrlPr>
                                    <a:rPr lang="ru-RU" sz="2400" i="1">
                                      <a:effectLst/>
                                      <a:latin typeface="Cambria Math"/>
                                    </a:rPr>
                                  </m:ctrlPr>
                                </m:sSupPr>
                                <m:e>
                                  <m:d>
                                    <m:dPr>
                                      <m:ctrlPr>
                                        <a:rPr lang="ru-RU" sz="2400" i="1">
                                          <a:effectLst/>
                                          <a:latin typeface="Cambria Math"/>
                                        </a:rPr>
                                      </m:ctrlPr>
                                    </m:dPr>
                                    <m:e>
                                      <m:f>
                                        <m:fPr>
                                          <m:ctrlPr>
                                            <a:rPr lang="ru-RU" sz="2400" i="1">
                                              <a:effectLst/>
                                              <a:latin typeface="Cambria Math"/>
                                            </a:rPr>
                                          </m:ctrlPr>
                                        </m:fPr>
                                        <m:num>
                                          <m:r>
                                            <a:rPr lang="en-US" sz="2400">
                                              <a:effectLst/>
                                              <a:latin typeface="Cambria Math"/>
                                            </a:rPr>
                                            <m:t>1</m:t>
                                          </m:r>
                                        </m:num>
                                        <m:den>
                                          <m:r>
                                            <a:rPr lang="en-US" sz="2400">
                                              <a:effectLst/>
                                              <a:latin typeface="Cambria Math"/>
                                            </a:rPr>
                                            <m:t>𝑓𝑝𝑟</m:t>
                                          </m:r>
                                        </m:den>
                                      </m:f>
                                      <m:r>
                                        <a:rPr lang="en-US" sz="2400">
                                          <a:effectLst/>
                                          <a:latin typeface="Cambria Math"/>
                                        </a:rPr>
                                        <m:t>+</m:t>
                                      </m:r>
                                      <m:f>
                                        <m:fPr>
                                          <m:ctrlPr>
                                            <a:rPr lang="ru-RU" sz="2400" i="1">
                                              <a:effectLst/>
                                              <a:latin typeface="Cambria Math"/>
                                            </a:rPr>
                                          </m:ctrlPr>
                                        </m:fPr>
                                        <m:num>
                                          <m:r>
                                            <a:rPr lang="en-US" sz="2400">
                                              <a:effectLst/>
                                              <a:latin typeface="Cambria Math"/>
                                            </a:rPr>
                                            <m:t>1</m:t>
                                          </m:r>
                                        </m:num>
                                        <m:den>
                                          <m:r>
                                            <a:rPr lang="en-US" sz="2400">
                                              <a:effectLst/>
                                              <a:latin typeface="Cambria Math"/>
                                            </a:rPr>
                                            <m:t>𝑓𝑑𝑟</m:t>
                                          </m:r>
                                        </m:den>
                                      </m:f>
                                    </m:e>
                                  </m:d>
                                </m:e>
                                <m:sup>
                                  <m:r>
                                    <a:rPr lang="en-US" sz="2400">
                                      <a:effectLst/>
                                      <a:latin typeface="Cambria Math"/>
                                    </a:rPr>
                                    <m:t>−1</m:t>
                                  </m:r>
                                </m:sup>
                              </m:sSup>
                              <m:r>
                                <a:rPr lang="en-US" sz="2400">
                                  <a:effectLst/>
                                  <a:latin typeface="Cambria Math"/>
                                </a:rPr>
                                <m:t>=</m:t>
                              </m:r>
                            </m:oMath>
                          </a14:m>
                          <a:r>
                            <a:rPr lang="en-US" sz="2400" dirty="0">
                              <a:effectLst/>
                            </a:rPr>
                            <a:t> </a:t>
                          </a:r>
                          <a:r>
                            <a:rPr lang="en-US" sz="1800" i="1" dirty="0">
                              <a:effectLst/>
                            </a:rPr>
                            <a:t>pa</a:t>
                          </a:r>
                          <a:endParaRPr lang="ru-RU" sz="1800" i="1" dirty="0">
                            <a:effectLst/>
                            <a:latin typeface="Cambria"/>
                            <a:ea typeface="Times New Roman"/>
                            <a:cs typeface="Times New Roman"/>
                          </a:endParaRPr>
                        </a:p>
                      </a:txBody>
                      <a:tcPr marL="55974" marR="55974" marT="0" marB="0"/>
                    </a:tc>
                  </a:tr>
                </a:tbl>
              </a:graphicData>
            </a:graphic>
          </p:graphicFrame>
        </mc:Choice>
        <mc:Fallback xmlns="">
          <p:graphicFrame>
            <p:nvGraphicFramePr>
              <p:cNvPr id="6" name="Таблица 5"/>
              <p:cNvGraphicFramePr>
                <a:graphicFrameLocks noGrp="1"/>
              </p:cNvGraphicFramePr>
              <p:nvPr>
                <p:extLst>
                  <p:ext uri="{D42A27DB-BD31-4B8C-83A1-F6EECF244321}">
                    <p14:modId xmlns:p14="http://schemas.microsoft.com/office/powerpoint/2010/main" val="25801313"/>
                  </p:ext>
                </p:extLst>
              </p:nvPr>
            </p:nvGraphicFramePr>
            <p:xfrm>
              <a:off x="179512" y="980729"/>
              <a:ext cx="8712967" cy="5184574"/>
            </p:xfrm>
            <a:graphic>
              <a:graphicData uri="http://schemas.openxmlformats.org/drawingml/2006/table">
                <a:tbl>
                  <a:tblPr firstRow="1" firstCol="1" bandRow="1">
                    <a:tableStyleId>{5940675A-B579-460E-94D1-54222C63F5DA}</a:tableStyleId>
                  </a:tblPr>
                  <a:tblGrid>
                    <a:gridCol w="2904019"/>
                    <a:gridCol w="2904019"/>
                    <a:gridCol w="2904929"/>
                  </a:tblGrid>
                  <a:tr h="2757147">
                    <a:tc>
                      <a:txBody>
                        <a:bodyPr/>
                        <a:lstStyle/>
                        <a:p>
                          <a:pPr algn="just">
                            <a:lnSpc>
                              <a:spcPct val="115000"/>
                            </a:lnSpc>
                            <a:spcAft>
                              <a:spcPts val="0"/>
                            </a:spcAft>
                          </a:pPr>
                          <a:r>
                            <a:rPr lang="en-US" sz="1800" dirty="0">
                              <a:effectLst/>
                            </a:rPr>
                            <a:t>F-measure (F score)</a:t>
                          </a:r>
                          <a:endParaRPr lang="ru-RU" sz="1800" dirty="0">
                            <a:effectLst/>
                            <a:latin typeface="Cambria"/>
                            <a:ea typeface="Times New Roman"/>
                            <a:cs typeface="Times New Roman"/>
                          </a:endParaRPr>
                        </a:p>
                      </a:txBody>
                      <a:tcPr marL="55974" marR="55974" marT="0" marB="0"/>
                    </a:tc>
                    <a:tc>
                      <a:txBody>
                        <a:bodyPr/>
                        <a:lstStyle/>
                        <a:p>
                          <a:pPr>
                            <a:lnSpc>
                              <a:spcPct val="115000"/>
                            </a:lnSpc>
                            <a:spcAft>
                              <a:spcPts val="0"/>
                            </a:spcAft>
                          </a:pPr>
                          <a:r>
                            <a:rPr lang="en-US" sz="1800" dirty="0">
                              <a:effectLst/>
                            </a:rPr>
                            <a:t>F</a:t>
                          </a:r>
                          <a:r>
                            <a:rPr lang="ru-RU" sz="1800" dirty="0">
                              <a:effectLst/>
                            </a:rPr>
                            <a:t> мера (мера Ван </a:t>
                          </a:r>
                          <a:r>
                            <a:rPr lang="ru-RU" sz="1800" dirty="0" err="1">
                              <a:effectLst/>
                            </a:rPr>
                            <a:t>Ризбергена</a:t>
                          </a:r>
                          <a:r>
                            <a:rPr lang="ru-RU" sz="1800" dirty="0">
                              <a:effectLst/>
                            </a:rPr>
                            <a:t>)</a:t>
                          </a:r>
                          <a:endParaRPr lang="ru-RU" sz="1800" dirty="0">
                            <a:effectLst/>
                            <a:latin typeface="Cambria"/>
                            <a:ea typeface="Times New Roman"/>
                            <a:cs typeface="Times New Roman"/>
                          </a:endParaRPr>
                        </a:p>
                      </a:txBody>
                      <a:tcPr marL="55974" marR="55974" marT="0" marB="0"/>
                    </a:tc>
                    <a:tc>
                      <a:txBody>
                        <a:bodyPr/>
                        <a:lstStyle/>
                        <a:p>
                          <a:endParaRPr lang="ru-RU"/>
                        </a:p>
                      </a:txBody>
                      <a:tcPr marL="55974" marR="55974" marT="0" marB="0">
                        <a:blipFill rotWithShape="1">
                          <a:blip r:embed="rId2"/>
                          <a:stretch>
                            <a:fillRect l="-199790" t="-1991" b="-88274"/>
                          </a:stretch>
                        </a:blipFill>
                      </a:tcPr>
                    </a:tc>
                  </a:tr>
                  <a:tr h="843597">
                    <a:tc>
                      <a:txBody>
                        <a:bodyPr/>
                        <a:lstStyle/>
                        <a:p>
                          <a:pPr algn="just">
                            <a:lnSpc>
                              <a:spcPct val="115000"/>
                            </a:lnSpc>
                            <a:spcAft>
                              <a:spcPts val="0"/>
                            </a:spcAft>
                          </a:pPr>
                          <a:r>
                            <a:rPr lang="en-US" sz="1800">
                              <a:effectLst/>
                            </a:rPr>
                            <a:t>false discovery rate</a:t>
                          </a:r>
                          <a:endParaRPr lang="ru-RU" sz="1800">
                            <a:effectLst/>
                            <a:latin typeface="Cambria"/>
                            <a:ea typeface="Times New Roman"/>
                            <a:cs typeface="Times New Roman"/>
                          </a:endParaRPr>
                        </a:p>
                      </a:txBody>
                      <a:tcPr marL="55974" marR="55974" marT="0" marB="0"/>
                    </a:tc>
                    <a:tc>
                      <a:txBody>
                        <a:bodyPr/>
                        <a:lstStyle/>
                        <a:p>
                          <a:pPr algn="just">
                            <a:lnSpc>
                              <a:spcPct val="115000"/>
                            </a:lnSpc>
                            <a:spcAft>
                              <a:spcPts val="0"/>
                            </a:spcAft>
                          </a:pPr>
                          <a:r>
                            <a:rPr lang="en-US" sz="1800">
                              <a:effectLst/>
                            </a:rPr>
                            <a:t> </a:t>
                          </a:r>
                          <a:endParaRPr lang="ru-RU" sz="1800">
                            <a:effectLst/>
                            <a:latin typeface="Cambria"/>
                            <a:ea typeface="Times New Roman"/>
                            <a:cs typeface="Times New Roman"/>
                          </a:endParaRPr>
                        </a:p>
                      </a:txBody>
                      <a:tcPr marL="55974" marR="55974" marT="0" marB="0"/>
                    </a:tc>
                    <a:tc>
                      <a:txBody>
                        <a:bodyPr/>
                        <a:lstStyle/>
                        <a:p>
                          <a:endParaRPr lang="ru-RU"/>
                        </a:p>
                      </a:txBody>
                      <a:tcPr marL="55974" marR="55974" marT="0" marB="0">
                        <a:blipFill rotWithShape="1">
                          <a:blip r:embed="rId2"/>
                          <a:stretch>
                            <a:fillRect l="-199790" t="-334058" b="-189130"/>
                          </a:stretch>
                        </a:blipFill>
                      </a:tcPr>
                    </a:tc>
                  </a:tr>
                  <a:tr h="1583830">
                    <a:tc>
                      <a:txBody>
                        <a:bodyPr/>
                        <a:lstStyle/>
                        <a:p>
                          <a:pPr algn="just">
                            <a:lnSpc>
                              <a:spcPct val="115000"/>
                            </a:lnSpc>
                            <a:spcAft>
                              <a:spcPts val="0"/>
                            </a:spcAft>
                          </a:pPr>
                          <a:r>
                            <a:rPr lang="en-US" sz="1800" dirty="0">
                              <a:effectLst/>
                            </a:rPr>
                            <a:t>false positive rare</a:t>
                          </a:r>
                          <a:endParaRPr lang="ru-RU" sz="1800" dirty="0">
                            <a:effectLst/>
                          </a:endParaRPr>
                        </a:p>
                        <a:p>
                          <a:pPr algn="just">
                            <a:lnSpc>
                              <a:spcPct val="115000"/>
                            </a:lnSpc>
                            <a:spcAft>
                              <a:spcPts val="0"/>
                            </a:spcAft>
                          </a:pPr>
                          <a:r>
                            <a:rPr lang="en-US" sz="1800" dirty="0">
                              <a:effectLst/>
                            </a:rPr>
                            <a:t>fall-out</a:t>
                          </a:r>
                          <a:endParaRPr lang="ru-RU" sz="1800" dirty="0">
                            <a:effectLst/>
                            <a:latin typeface="Cambria"/>
                            <a:ea typeface="Times New Roman"/>
                            <a:cs typeface="Times New Roman"/>
                          </a:endParaRPr>
                        </a:p>
                      </a:txBody>
                      <a:tcPr marL="55974" marR="55974" marT="0" marB="0"/>
                    </a:tc>
                    <a:tc>
                      <a:txBody>
                        <a:bodyPr/>
                        <a:lstStyle/>
                        <a:p>
                          <a:pPr algn="just">
                            <a:lnSpc>
                              <a:spcPct val="115000"/>
                            </a:lnSpc>
                            <a:spcAft>
                              <a:spcPts val="0"/>
                            </a:spcAft>
                          </a:pPr>
                          <a:r>
                            <a:rPr lang="en-US" sz="1800">
                              <a:effectLst/>
                            </a:rPr>
                            <a:t> </a:t>
                          </a:r>
                          <a:endParaRPr lang="ru-RU" sz="1800">
                            <a:effectLst/>
                            <a:latin typeface="Cambria"/>
                            <a:ea typeface="Times New Roman"/>
                            <a:cs typeface="Times New Roman"/>
                          </a:endParaRPr>
                        </a:p>
                      </a:txBody>
                      <a:tcPr marL="55974" marR="55974" marT="0" marB="0"/>
                    </a:tc>
                    <a:tc>
                      <a:txBody>
                        <a:bodyPr/>
                        <a:lstStyle/>
                        <a:p>
                          <a:endParaRPr lang="ru-RU"/>
                        </a:p>
                      </a:txBody>
                      <a:tcPr marL="55974" marR="55974" marT="0" marB="0">
                        <a:blipFill rotWithShape="1">
                          <a:blip r:embed="rId2"/>
                          <a:stretch>
                            <a:fillRect l="-199790" t="-230385" b="-385"/>
                          </a:stretch>
                        </a:blipFill>
                      </a:tcPr>
                    </a:tc>
                  </a:tr>
                </a:tbl>
              </a:graphicData>
            </a:graphic>
          </p:graphicFrame>
        </mc:Fallback>
      </mc:AlternateContent>
      <p:sp>
        <p:nvSpPr>
          <p:cNvPr id="7" name="Rectangle 1"/>
          <p:cNvSpPr>
            <a:spLocks noChangeArrowheads="1"/>
          </p:cNvSpPr>
          <p:nvPr/>
        </p:nvSpPr>
        <p:spPr bwMode="auto">
          <a:xfrm>
            <a:off x="2092325" y="1549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Arial" pitchFamily="34" charset="0"/>
                <a:cs typeface="Arial" pitchFamily="34" charset="0"/>
              </a:rPr>
              <a:t/>
            </a:r>
            <a:br>
              <a:rPr kumimoji="0" lang="ru-RU" sz="1800" b="0" i="0" u="none" strike="noStrike" cap="none" normalizeH="0" baseline="0" smtClean="0">
                <a:ln>
                  <a:noFill/>
                </a:ln>
                <a:solidFill>
                  <a:schemeClr val="tx1"/>
                </a:solidFill>
                <a:effectLst/>
                <a:latin typeface="Arial" pitchFamily="34" charset="0"/>
                <a:cs typeface="Arial" pitchFamily="34" charset="0"/>
              </a:rPr>
            </a:b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0447255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НЕОДНОЗНАЧНОСТЬ РЕЗУЛЬТАТА</a:t>
            </a:r>
            <a:endParaRPr lang="ru-RU" dirty="0"/>
          </a:p>
        </p:txBody>
      </p:sp>
      <p:sp>
        <p:nvSpPr>
          <p:cNvPr id="3" name="Объект 2"/>
          <p:cNvSpPr>
            <a:spLocks noGrp="1"/>
          </p:cNvSpPr>
          <p:nvPr>
            <p:ph idx="1"/>
          </p:nvPr>
        </p:nvSpPr>
        <p:spPr>
          <a:xfrm>
            <a:off x="457200" y="1052736"/>
            <a:ext cx="8229600" cy="3240360"/>
          </a:xfrm>
        </p:spPr>
        <p:txBody>
          <a:bodyPr>
            <a:normAutofit/>
          </a:bodyPr>
          <a:lstStyle/>
          <a:p>
            <a:r>
              <a:rPr lang="ru-RU" sz="1800" dirty="0" smtClean="0"/>
              <a:t>Критерии </a:t>
            </a:r>
            <a:r>
              <a:rPr lang="ru-RU" sz="1800" dirty="0"/>
              <a:t>могут быть противоречивыми: уменьшение уровня значимости (</a:t>
            </a:r>
            <a:r>
              <a:rPr lang="en-US" sz="1800" i="1" dirty="0"/>
              <a:t>pa</a:t>
            </a:r>
            <a:r>
              <a:rPr lang="ru-RU" sz="1800" dirty="0"/>
              <a:t>) возможно только за счет снижения мощности критерия проверки гипотезы (1 – </a:t>
            </a:r>
            <a:r>
              <a:rPr lang="en-US" sz="1800" i="1" dirty="0" err="1"/>
              <a:t>pb</a:t>
            </a:r>
            <a:r>
              <a:rPr lang="ru-RU" sz="1800" dirty="0"/>
              <a:t>). Если в качестве критериев деятельности рекомендательной системы выбраны несколько таких противоречивых критериев, то настройки системы могут обеспечить увеличение эффективности по одному из критериев только за счет ухудшения эффективности по другому. Зависимость между предельными значениями критериев эффективности называется множеством Парето. Такое множество для рекомендательных систем строится, как правило либо для показателей </a:t>
            </a:r>
            <a:r>
              <a:rPr lang="en-US" sz="1800" i="1" dirty="0" err="1"/>
              <a:t>prc</a:t>
            </a:r>
            <a:r>
              <a:rPr lang="ru-RU" sz="1800" dirty="0"/>
              <a:t>(</a:t>
            </a:r>
            <a:r>
              <a:rPr lang="en-US" sz="1800" i="1" dirty="0" err="1"/>
              <a:t>rcl</a:t>
            </a:r>
            <a:r>
              <a:rPr lang="ru-RU" sz="1800" dirty="0"/>
              <a:t>), либо для </a:t>
            </a:r>
            <a:r>
              <a:rPr lang="en-US" sz="1800" i="1" dirty="0" err="1"/>
              <a:t>rcl</a:t>
            </a:r>
            <a:r>
              <a:rPr lang="ru-RU" sz="1800" dirty="0"/>
              <a:t>(</a:t>
            </a:r>
            <a:r>
              <a:rPr lang="en-US" sz="1800" i="1" dirty="0" err="1"/>
              <a:t>fpr</a:t>
            </a:r>
            <a:r>
              <a:rPr lang="ru-RU" sz="1800" dirty="0" smtClean="0"/>
              <a:t>).</a:t>
            </a:r>
          </a:p>
          <a:p>
            <a:r>
              <a:rPr lang="ru-RU" sz="1800" dirty="0" smtClean="0"/>
              <a:t>Свертка критериев, например, </a:t>
            </a:r>
            <a:r>
              <a:rPr lang="ru-RU" sz="1800" dirty="0"/>
              <a:t>коэффициент корреляции Мэтью:</a:t>
            </a:r>
          </a:p>
        </p:txBody>
      </p:sp>
      <p:sp>
        <p:nvSpPr>
          <p:cNvPr id="4" name="Нижний колонтитул 3"/>
          <p:cNvSpPr>
            <a:spLocks noGrp="1"/>
          </p:cNvSpPr>
          <p:nvPr>
            <p:ph type="ftr" sz="quarter" idx="11"/>
          </p:nvPr>
        </p:nvSpPr>
        <p:spPr/>
        <p:txBody>
          <a:bodyPr/>
          <a:lstStyle/>
          <a:p>
            <a:r>
              <a:rPr lang="ru-RU" smtClean="0"/>
              <a:t>RCDL'2012  Переславль-Залесский, 15-18 октября 2012</a:t>
            </a:r>
            <a:endParaRPr lang="ru-RU" dirty="0"/>
          </a:p>
        </p:txBody>
      </p:sp>
      <p:sp>
        <p:nvSpPr>
          <p:cNvPr id="5" name="Номер слайда 4"/>
          <p:cNvSpPr>
            <a:spLocks noGrp="1"/>
          </p:cNvSpPr>
          <p:nvPr>
            <p:ph type="sldNum" sz="quarter" idx="12"/>
          </p:nvPr>
        </p:nvSpPr>
        <p:spPr/>
        <p:txBody>
          <a:bodyPr/>
          <a:lstStyle/>
          <a:p>
            <a:fld id="{D61F00BE-C0DE-4E44-864D-9A8C21F11DD6}" type="slidenum">
              <a:rPr lang="ru-RU" smtClean="0"/>
              <a:pPr/>
              <a:t>9</a:t>
            </a:fld>
            <a:endParaRPr lang="ru-RU" dirty="0"/>
          </a:p>
        </p:txBody>
      </p:sp>
      <mc:AlternateContent xmlns:mc="http://schemas.openxmlformats.org/markup-compatibility/2006" xmlns:a14="http://schemas.microsoft.com/office/drawing/2010/main">
        <mc:Choice Requires="a14">
          <p:sp>
            <p:nvSpPr>
              <p:cNvPr id="6" name="Прямоугольник 5"/>
              <p:cNvSpPr/>
              <p:nvPr/>
            </p:nvSpPr>
            <p:spPr>
              <a:xfrm>
                <a:off x="1763688" y="4293096"/>
                <a:ext cx="5453691" cy="735201"/>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i="1">
                          <a:latin typeface="Cambria Math"/>
                        </a:rPr>
                        <m:t>𝑚𝑐𝑐</m:t>
                      </m:r>
                      <m:r>
                        <a:rPr lang="ru-RU" i="1">
                          <a:latin typeface="Cambria Math"/>
                        </a:rPr>
                        <m:t>=</m:t>
                      </m:r>
                      <m:f>
                        <m:fPr>
                          <m:ctrlPr>
                            <a:rPr lang="ru-RU" i="1">
                              <a:latin typeface="Cambria Math"/>
                            </a:rPr>
                          </m:ctrlPr>
                        </m:fPr>
                        <m:num>
                          <m:r>
                            <a:rPr lang="en-US" i="1">
                              <a:latin typeface="Cambria Math"/>
                            </a:rPr>
                            <m:t>𝑡𝑝</m:t>
                          </m:r>
                          <m:r>
                            <a:rPr lang="ru-RU" i="1">
                              <a:latin typeface="Cambria Math"/>
                            </a:rPr>
                            <m:t>∙</m:t>
                          </m:r>
                          <m:r>
                            <a:rPr lang="en-US" i="1">
                              <a:latin typeface="Cambria Math"/>
                            </a:rPr>
                            <m:t>𝑡𝑛</m:t>
                          </m:r>
                          <m:r>
                            <a:rPr lang="ru-RU" i="1">
                              <a:latin typeface="Cambria Math"/>
                            </a:rPr>
                            <m:t>−</m:t>
                          </m:r>
                          <m:r>
                            <a:rPr lang="en-US" i="1">
                              <a:latin typeface="Cambria Math"/>
                            </a:rPr>
                            <m:t>𝑓𝑝</m:t>
                          </m:r>
                          <m:r>
                            <a:rPr lang="ru-RU" i="1">
                              <a:latin typeface="Cambria Math"/>
                            </a:rPr>
                            <m:t>∙</m:t>
                          </m:r>
                          <m:r>
                            <a:rPr lang="en-US" i="1">
                              <a:latin typeface="Cambria Math"/>
                            </a:rPr>
                            <m:t>𝑓𝑛</m:t>
                          </m:r>
                        </m:num>
                        <m:den>
                          <m:rad>
                            <m:radPr>
                              <m:degHide m:val="on"/>
                              <m:ctrlPr>
                                <a:rPr lang="ru-RU" i="1">
                                  <a:latin typeface="Cambria Math"/>
                                </a:rPr>
                              </m:ctrlPr>
                            </m:radPr>
                            <m:deg/>
                            <m:e>
                              <m:d>
                                <m:dPr>
                                  <m:ctrlPr>
                                    <a:rPr lang="ru-RU" i="1">
                                      <a:latin typeface="Cambria Math"/>
                                    </a:rPr>
                                  </m:ctrlPr>
                                </m:dPr>
                                <m:e>
                                  <m:r>
                                    <a:rPr lang="en-US" i="1">
                                      <a:latin typeface="Cambria Math"/>
                                    </a:rPr>
                                    <m:t>𝑡𝑝</m:t>
                                  </m:r>
                                  <m:r>
                                    <a:rPr lang="ru-RU" i="1">
                                      <a:latin typeface="Cambria Math"/>
                                    </a:rPr>
                                    <m:t>+</m:t>
                                  </m:r>
                                  <m:r>
                                    <a:rPr lang="en-US" i="1">
                                      <a:latin typeface="Cambria Math"/>
                                    </a:rPr>
                                    <m:t>𝑓𝑛</m:t>
                                  </m:r>
                                </m:e>
                              </m:d>
                              <m:d>
                                <m:dPr>
                                  <m:ctrlPr>
                                    <a:rPr lang="ru-RU" i="1">
                                      <a:latin typeface="Cambria Math"/>
                                    </a:rPr>
                                  </m:ctrlPr>
                                </m:dPr>
                                <m:e>
                                  <m:r>
                                    <a:rPr lang="en-US" i="1">
                                      <a:latin typeface="Cambria Math"/>
                                    </a:rPr>
                                    <m:t>𝑓𝑝</m:t>
                                  </m:r>
                                  <m:r>
                                    <a:rPr lang="ru-RU" i="1">
                                      <a:latin typeface="Cambria Math"/>
                                    </a:rPr>
                                    <m:t>+</m:t>
                                  </m:r>
                                  <m:r>
                                    <a:rPr lang="en-US" i="1">
                                      <a:latin typeface="Cambria Math"/>
                                    </a:rPr>
                                    <m:t>𝑡𝑛</m:t>
                                  </m:r>
                                </m:e>
                              </m:d>
                              <m:d>
                                <m:dPr>
                                  <m:ctrlPr>
                                    <a:rPr lang="ru-RU" i="1">
                                      <a:latin typeface="Cambria Math"/>
                                    </a:rPr>
                                  </m:ctrlPr>
                                </m:dPr>
                                <m:e>
                                  <m:r>
                                    <a:rPr lang="en-US" i="1">
                                      <a:latin typeface="Cambria Math"/>
                                    </a:rPr>
                                    <m:t>𝑡𝑝</m:t>
                                  </m:r>
                                  <m:r>
                                    <a:rPr lang="ru-RU" i="1">
                                      <a:latin typeface="Cambria Math"/>
                                    </a:rPr>
                                    <m:t>+</m:t>
                                  </m:r>
                                  <m:r>
                                    <a:rPr lang="en-US" i="1">
                                      <a:latin typeface="Cambria Math"/>
                                    </a:rPr>
                                    <m:t>𝑓𝑝</m:t>
                                  </m:r>
                                </m:e>
                              </m:d>
                              <m:d>
                                <m:dPr>
                                  <m:ctrlPr>
                                    <a:rPr lang="ru-RU" i="1">
                                      <a:latin typeface="Cambria Math"/>
                                    </a:rPr>
                                  </m:ctrlPr>
                                </m:dPr>
                                <m:e>
                                  <m:r>
                                    <a:rPr lang="en-US" i="1">
                                      <a:latin typeface="Cambria Math"/>
                                    </a:rPr>
                                    <m:t>𝑡𝑛</m:t>
                                  </m:r>
                                  <m:r>
                                    <a:rPr lang="ru-RU" i="1">
                                      <a:latin typeface="Cambria Math"/>
                                    </a:rPr>
                                    <m:t>+</m:t>
                                  </m:r>
                                  <m:r>
                                    <a:rPr lang="en-US" i="1">
                                      <a:latin typeface="Cambria Math"/>
                                    </a:rPr>
                                    <m:t>𝑓𝑛</m:t>
                                  </m:r>
                                </m:e>
                              </m:d>
                            </m:e>
                          </m:rad>
                        </m:den>
                      </m:f>
                    </m:oMath>
                  </m:oMathPara>
                </a14:m>
                <a:endParaRPr lang="ru-RU" dirty="0"/>
              </a:p>
            </p:txBody>
          </p:sp>
        </mc:Choice>
        <mc:Fallback xmlns="">
          <p:sp>
            <p:nvSpPr>
              <p:cNvPr id="6" name="Прямоугольник 5"/>
              <p:cNvSpPr>
                <a:spLocks noRot="1" noChangeAspect="1" noMove="1" noResize="1" noEditPoints="1" noAdjustHandles="1" noChangeArrowheads="1" noChangeShapeType="1" noTextEdit="1"/>
              </p:cNvSpPr>
              <p:nvPr/>
            </p:nvSpPr>
            <p:spPr>
              <a:xfrm>
                <a:off x="1763688" y="4293096"/>
                <a:ext cx="5453691" cy="735201"/>
              </a:xfrm>
              <a:prstGeom prst="rect">
                <a:avLst/>
              </a:prstGeom>
              <a:blipFill rotWithShape="1">
                <a:blip r:embed="rId2"/>
                <a:stretch>
                  <a:fillRect/>
                </a:stretch>
              </a:blipFill>
            </p:spPr>
            <p:txBody>
              <a:bodyPr/>
              <a:lstStyle/>
              <a:p>
                <a:r>
                  <a:rPr lang="ru-RU">
                    <a:noFill/>
                  </a:rPr>
                  <a:t> </a:t>
                </a:r>
              </a:p>
            </p:txBody>
          </p:sp>
        </mc:Fallback>
      </mc:AlternateContent>
    </p:spTree>
    <p:extLst>
      <p:ext uri="{BB962C8B-B14F-4D97-AF65-F5344CB8AC3E}">
        <p14:creationId xmlns:p14="http://schemas.microsoft.com/office/powerpoint/2010/main" val="25381302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сность">
  <a:themeElements>
    <a:clrScheme name="Серая">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Другая 1">
      <a:majorFont>
        <a:latin typeface="Constantia"/>
        <a:ea typeface=""/>
        <a:cs typeface=""/>
      </a:majorFont>
      <a:minorFont>
        <a:latin typeface="Constantia"/>
        <a:ea typeface=""/>
        <a:cs typeface=""/>
      </a:minorFont>
    </a:fontScheme>
    <a:fmtScheme name="Ясность">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spDef>
      <a:spPr/>
      <a:bodyPr rtlCol="0" anchor="ctr"/>
      <a:lstStyle>
        <a:defPPr algn="ctr">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714</TotalTime>
  <Words>1277</Words>
  <Application>Microsoft Office PowerPoint</Application>
  <PresentationFormat>Экран (4:3)</PresentationFormat>
  <Paragraphs>135</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Ясность</vt:lpstr>
      <vt:lpstr>ОЦЕНКА ЭФФЕКТИВНОСТИ РЕКОМЕНДАТЕЛЬНЫХ СИСТЕМ</vt:lpstr>
      <vt:lpstr>ЗАДАЧИ</vt:lpstr>
      <vt:lpstr>ЗАДАЧА ВОССТАНОВЛЕНИЯ ОЦЕНКИ</vt:lpstr>
      <vt:lpstr>ФУНКЦИИ БЛИЗОСТИ: МЕТРИКИ</vt:lpstr>
      <vt:lpstr>ФУНКЦИИ БЛИЗОСТИ: ДРУГИЕ</vt:lpstr>
      <vt:lpstr>ЗАДАЧА СОСТАВЛЕНИЯ РЕКОМЕНДАЦИИ</vt:lpstr>
      <vt:lpstr>КОЭФФИЦИЕНТЫ АССОЦИАТИВНОСТИ</vt:lpstr>
      <vt:lpstr>КОЭФФИЦИЕНТЫ АССОЦИАТИВНОСТИ</vt:lpstr>
      <vt:lpstr>НЕОДНОЗНАЧНОСТЬ РЕЗУЛЬТАТА</vt:lpstr>
      <vt:lpstr>СОСТАВЛЕНИЕ УПОРЯДОЧЕННОГО МНОЖЕСТВА ОБЪЕКТОВ</vt:lpstr>
      <vt:lpstr>КРИТЕРИИ</vt:lpstr>
      <vt:lpstr>КРИТЕРИИ</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ОЦЕНКА ЭФФЕКТИВНОСТИ РЕКОМЕНДАТЕЛЬНЫХ СИСТЕМ</dc:title>
  <dc:creator>Сергей Амелькин</dc:creator>
  <cp:lastModifiedBy>Сергей Амелькин</cp:lastModifiedBy>
  <cp:revision>8</cp:revision>
  <dcterms:created xsi:type="dcterms:W3CDTF">2012-10-17T15:46:15Z</dcterms:created>
  <dcterms:modified xsi:type="dcterms:W3CDTF">2012-10-18T05:41:05Z</dcterms:modified>
</cp:coreProperties>
</file>