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77" r:id="rId8"/>
    <p:sldId id="262" r:id="rId9"/>
    <p:sldId id="275" r:id="rId10"/>
    <p:sldId id="267" r:id="rId11"/>
    <p:sldId id="263" r:id="rId12"/>
    <p:sldId id="269" r:id="rId13"/>
    <p:sldId id="270" r:id="rId14"/>
    <p:sldId id="278" r:id="rId15"/>
    <p:sldId id="268" r:id="rId16"/>
    <p:sldId id="286" r:id="rId17"/>
    <p:sldId id="281" r:id="rId18"/>
    <p:sldId id="287" r:id="rId19"/>
    <p:sldId id="285" r:id="rId20"/>
    <p:sldId id="273" r:id="rId21"/>
    <p:sldId id="288" r:id="rId22"/>
    <p:sldId id="279" r:id="rId23"/>
    <p:sldId id="265" r:id="rId24"/>
    <p:sldId id="280" r:id="rId25"/>
    <p:sldId id="274" r:id="rId26"/>
    <p:sldId id="272" r:id="rId27"/>
    <p:sldId id="284" r:id="rId28"/>
    <p:sldId id="26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34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0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52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86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80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33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503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7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36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58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81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C33AB-FFA8-4BF6-AD49-F3199C9508CC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5D02-4710-47DD-8871-1D567C038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4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Итерационное извлечение шаблонов описания событий по новостным кластерам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75656" y="3645024"/>
            <a:ext cx="6400800" cy="2016224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Котельников Дмитрий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Сергеевич</a:t>
            </a:r>
          </a:p>
          <a:p>
            <a:pPr algn="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МГУ им. М.В. Ломоносова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Лукашевич Наталья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Валентиновна</a:t>
            </a:r>
          </a:p>
          <a:p>
            <a:pPr algn="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НИВЦ МГУ им. М.В. Ломоносова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26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Извлечение сущностей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Анализ совместной встречаемости сущностей в предложениях:</a:t>
            </a:r>
            <a:endParaRPr lang="ru-RU" dirty="0"/>
          </a:p>
          <a:p>
            <a:pPr lvl="1"/>
            <a:r>
              <a:rPr lang="ru-RU" dirty="0" smtClean="0"/>
              <a:t>Россия </a:t>
            </a:r>
            <a:r>
              <a:rPr lang="ru-RU" dirty="0"/>
              <a:t>готова участвовать в кредите </a:t>
            </a:r>
            <a:r>
              <a:rPr lang="ru-RU" u="sng" dirty="0"/>
              <a:t>ЕС Киеву</a:t>
            </a:r>
            <a:r>
              <a:rPr lang="ru-RU" dirty="0"/>
              <a:t> на </a:t>
            </a:r>
            <a:r>
              <a:rPr lang="ru-RU" dirty="0" err="1"/>
              <a:t>энергоцели</a:t>
            </a:r>
            <a:r>
              <a:rPr lang="ru-RU" dirty="0"/>
              <a:t> - заявил </a:t>
            </a:r>
            <a:r>
              <a:rPr lang="ru-RU" dirty="0" smtClean="0"/>
              <a:t>Путин;</a:t>
            </a:r>
          </a:p>
          <a:p>
            <a:pPr lvl="1"/>
            <a:r>
              <a:rPr lang="ru-RU" dirty="0" smtClean="0"/>
              <a:t>В </a:t>
            </a:r>
            <a:r>
              <a:rPr lang="ru-RU" dirty="0"/>
              <a:t>ответ на жесткую позицию России, которая заявила, что не будет выполнять подписанный </a:t>
            </a:r>
            <a:r>
              <a:rPr lang="ru-RU" u="sng" dirty="0"/>
              <a:t>Киевом</a:t>
            </a:r>
            <a:r>
              <a:rPr lang="ru-RU" dirty="0"/>
              <a:t> протокол по транзиту газа из-за внесенных в него оговорок, </a:t>
            </a:r>
            <a:r>
              <a:rPr lang="ru-RU" u="sng" dirty="0"/>
              <a:t>ЕС</a:t>
            </a:r>
            <a:r>
              <a:rPr lang="ru-RU" dirty="0"/>
              <a:t> и Украина говорят, что согласны рассмотреть претензии Москвы»</a:t>
            </a:r>
          </a:p>
        </p:txBody>
      </p:sp>
    </p:spTree>
    <p:extLst>
      <p:ext uri="{BB962C8B-B14F-4D97-AF65-F5344CB8AC3E}">
        <p14:creationId xmlns:p14="http://schemas.microsoft.com/office/powerpoint/2010/main" val="90109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Поиск синонимичных сущностей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ru-RU" dirty="0" smtClean="0"/>
              <a:t>Один объект может описываться различными выражениями:</a:t>
            </a:r>
          </a:p>
          <a:p>
            <a:pPr lvl="1"/>
            <a:r>
              <a:rPr lang="en-GB" dirty="0" smtClean="0"/>
              <a:t>«</a:t>
            </a:r>
            <a:r>
              <a:rPr lang="en-GB" dirty="0"/>
              <a:t>МВФ</a:t>
            </a:r>
            <a:r>
              <a:rPr lang="en-GB" dirty="0" smtClean="0"/>
              <a:t>»</a:t>
            </a:r>
            <a:endParaRPr lang="ru-RU" dirty="0" smtClean="0"/>
          </a:p>
          <a:p>
            <a:pPr lvl="1"/>
            <a:r>
              <a:rPr lang="ru-RU" dirty="0" smtClean="0"/>
              <a:t>«</a:t>
            </a:r>
            <a:r>
              <a:rPr lang="en-GB" dirty="0" err="1"/>
              <a:t>Международный</a:t>
            </a:r>
            <a:r>
              <a:rPr lang="en-GB" dirty="0"/>
              <a:t> </a:t>
            </a:r>
            <a:r>
              <a:rPr lang="en-GB" dirty="0" err="1"/>
              <a:t>валютный</a:t>
            </a:r>
            <a:r>
              <a:rPr lang="en-GB" dirty="0"/>
              <a:t> </a:t>
            </a:r>
            <a:r>
              <a:rPr lang="en-GB" dirty="0" err="1"/>
              <a:t>фонд</a:t>
            </a:r>
            <a:r>
              <a:rPr lang="ru-RU" dirty="0" smtClean="0"/>
              <a:t>»</a:t>
            </a:r>
            <a:endParaRPr lang="ru-RU" dirty="0" smtClean="0"/>
          </a:p>
          <a:p>
            <a:pPr lvl="1"/>
            <a:r>
              <a:rPr lang="en-GB" dirty="0" smtClean="0"/>
              <a:t>«</a:t>
            </a:r>
            <a:r>
              <a:rPr lang="en-GB" dirty="0" err="1"/>
              <a:t>Совет</a:t>
            </a:r>
            <a:r>
              <a:rPr lang="en-GB" dirty="0"/>
              <a:t> </a:t>
            </a:r>
            <a:r>
              <a:rPr lang="en-GB" dirty="0" err="1"/>
              <a:t>директоров</a:t>
            </a:r>
            <a:r>
              <a:rPr lang="en-GB" dirty="0"/>
              <a:t> МВФ</a:t>
            </a:r>
            <a:r>
              <a:rPr lang="en-GB" dirty="0" smtClean="0"/>
              <a:t>»</a:t>
            </a:r>
            <a:endParaRPr lang="ru-RU" dirty="0" smtClean="0"/>
          </a:p>
          <a:p>
            <a:pPr lvl="1"/>
            <a:r>
              <a:rPr lang="en-GB" dirty="0" smtClean="0"/>
              <a:t>«</a:t>
            </a:r>
            <a:r>
              <a:rPr lang="en-GB" dirty="0" err="1"/>
              <a:t>Исполнительный</a:t>
            </a:r>
            <a:r>
              <a:rPr lang="en-GB" dirty="0"/>
              <a:t> </a:t>
            </a:r>
            <a:r>
              <a:rPr lang="en-GB" dirty="0" err="1"/>
              <a:t>совет</a:t>
            </a:r>
            <a:r>
              <a:rPr lang="en-GB" dirty="0"/>
              <a:t> </a:t>
            </a:r>
            <a:r>
              <a:rPr lang="en-GB" dirty="0" err="1"/>
              <a:t>Международного</a:t>
            </a:r>
            <a:r>
              <a:rPr lang="en-GB" dirty="0"/>
              <a:t> </a:t>
            </a:r>
            <a:r>
              <a:rPr lang="en-GB" dirty="0" err="1"/>
              <a:t>валютного</a:t>
            </a:r>
            <a:r>
              <a:rPr lang="en-GB" dirty="0"/>
              <a:t> </a:t>
            </a:r>
            <a:r>
              <a:rPr lang="en-GB" dirty="0" err="1"/>
              <a:t>фонда</a:t>
            </a:r>
            <a:r>
              <a:rPr lang="en-GB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91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Поиск синонимичных сущностей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ru-RU" dirty="0" smtClean="0"/>
              <a:t>Совпадение контекстов употребления слова:</a:t>
            </a:r>
          </a:p>
          <a:p>
            <a:pPr lvl="1"/>
            <a:r>
              <a:rPr lang="ru-RU" dirty="0"/>
              <a:t>Заместитель главы Газпрома Александр Медведев заявил, что </a:t>
            </a:r>
            <a:r>
              <a:rPr lang="ru-RU" u="sng" dirty="0"/>
              <a:t>поставки российского газа в</a:t>
            </a:r>
            <a:r>
              <a:rPr lang="ru-RU" dirty="0"/>
              <a:t> </a:t>
            </a:r>
            <a:r>
              <a:rPr lang="ru-RU" b="1" dirty="0"/>
              <a:t>Евросоюз</a:t>
            </a:r>
            <a:r>
              <a:rPr lang="ru-RU" dirty="0"/>
              <a:t> </a:t>
            </a:r>
            <a:r>
              <a:rPr lang="ru-RU" u="sng" dirty="0"/>
              <a:t>через территорию Украины</a:t>
            </a:r>
            <a:r>
              <a:rPr lang="ru-RU" dirty="0"/>
              <a:t> могут быть возобновлены.</a:t>
            </a:r>
          </a:p>
          <a:p>
            <a:pPr lvl="1"/>
            <a:r>
              <a:rPr lang="ru-RU" u="sng" dirty="0"/>
              <a:t>Поставки российского газа в</a:t>
            </a:r>
            <a:r>
              <a:rPr lang="ru-RU" dirty="0"/>
              <a:t> </a:t>
            </a:r>
            <a:r>
              <a:rPr lang="ru-RU" b="1" dirty="0"/>
              <a:t>Европу</a:t>
            </a:r>
            <a:r>
              <a:rPr lang="ru-RU" dirty="0"/>
              <a:t> </a:t>
            </a:r>
            <a:r>
              <a:rPr lang="ru-RU" u="sng" dirty="0"/>
              <a:t>через территорию Украины</a:t>
            </a:r>
            <a:r>
              <a:rPr lang="ru-RU" dirty="0"/>
              <a:t> могут быть возобновлены.</a:t>
            </a:r>
          </a:p>
        </p:txBody>
      </p:sp>
    </p:spTree>
    <p:extLst>
      <p:ext uri="{BB962C8B-B14F-4D97-AF65-F5344CB8AC3E}">
        <p14:creationId xmlns:p14="http://schemas.microsoft.com/office/powerpoint/2010/main" val="397197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Поиск синонимичных сущностей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ru-RU" dirty="0" smtClean="0"/>
              <a:t>Контексты через глагол:</a:t>
            </a:r>
          </a:p>
          <a:p>
            <a:pPr lvl="1"/>
            <a:r>
              <a:rPr lang="ru-RU" b="1" dirty="0" smtClean="0"/>
              <a:t>Президент </a:t>
            </a:r>
            <a:r>
              <a:rPr lang="ru-RU" b="1" dirty="0"/>
              <a:t>Дмитрий Медведев</a:t>
            </a:r>
            <a:r>
              <a:rPr lang="ru-RU" dirty="0"/>
              <a:t> </a:t>
            </a:r>
            <a:r>
              <a:rPr lang="ru-RU" i="1" dirty="0"/>
              <a:t>поручил</a:t>
            </a:r>
            <a:r>
              <a:rPr lang="ru-RU" dirty="0"/>
              <a:t> </a:t>
            </a:r>
            <a:r>
              <a:rPr lang="ru-RU" u="sng" dirty="0"/>
              <a:t>правительству Российской Федерации </a:t>
            </a:r>
            <a:r>
              <a:rPr lang="ru-RU" dirty="0"/>
              <a:t>не выполнять протокол до тех пор, пока в нем не будут сняты противоречия.</a:t>
            </a:r>
          </a:p>
          <a:p>
            <a:pPr lvl="1"/>
            <a:r>
              <a:rPr lang="ru-RU" b="1" dirty="0" smtClean="0"/>
              <a:t>Президент </a:t>
            </a:r>
            <a:r>
              <a:rPr lang="ru-RU" b="1" dirty="0"/>
              <a:t>России Дмитрий Медведев</a:t>
            </a:r>
            <a:r>
              <a:rPr lang="ru-RU" dirty="0"/>
              <a:t> </a:t>
            </a:r>
            <a:r>
              <a:rPr lang="ru-RU" i="1" dirty="0"/>
              <a:t>поручил</a:t>
            </a:r>
            <a:r>
              <a:rPr lang="ru-RU" dirty="0"/>
              <a:t> </a:t>
            </a:r>
            <a:r>
              <a:rPr lang="ru-RU" u="sng" dirty="0"/>
              <a:t>правительству Российской Федерации</a:t>
            </a:r>
            <a:r>
              <a:rPr lang="ru-RU" dirty="0"/>
              <a:t> не выполнять протокол до тех пор, пока в нем не будут сняты противоречия.</a:t>
            </a:r>
          </a:p>
        </p:txBody>
      </p:sp>
    </p:spTree>
    <p:extLst>
      <p:ext uri="{BB962C8B-B14F-4D97-AF65-F5344CB8AC3E}">
        <p14:creationId xmlns:p14="http://schemas.microsoft.com/office/powerpoint/2010/main" val="45302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Задача извлечения информации из текста</a:t>
            </a:r>
            <a:endParaRPr lang="en-US" dirty="0" smtClean="0"/>
          </a:p>
          <a:p>
            <a:r>
              <a:rPr lang="ru-RU" dirty="0" smtClean="0"/>
              <a:t>Извлечение сущностей</a:t>
            </a:r>
          </a:p>
          <a:p>
            <a:r>
              <a:rPr lang="ru-RU" b="1" u="sng" dirty="0" smtClean="0"/>
              <a:t>Итерационное извлечение шаблонов описания событий</a:t>
            </a:r>
          </a:p>
          <a:p>
            <a:r>
              <a:rPr lang="ru-RU" dirty="0" smtClean="0"/>
              <a:t>Оценка предложенного подхода и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48329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Исходные данные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Новостной кластер на заданную тему, в котором указаны все участники события:</a:t>
            </a:r>
          </a:p>
          <a:p>
            <a:pPr marL="914400" lvl="1" indent="-514350"/>
            <a:r>
              <a:rPr lang="ru-RU" b="1" dirty="0" smtClean="0"/>
              <a:t>Покупатель</a:t>
            </a:r>
            <a:r>
              <a:rPr lang="en-US" b="1" dirty="0" smtClean="0"/>
              <a:t>:</a:t>
            </a:r>
            <a:r>
              <a:rPr lang="ru-RU" b="1" dirty="0" smtClean="0"/>
              <a:t> </a:t>
            </a:r>
            <a:r>
              <a:rPr lang="en-US" dirty="0" smtClean="0"/>
              <a:t>«Microsoft»</a:t>
            </a:r>
            <a:endParaRPr lang="ru-RU" dirty="0"/>
          </a:p>
          <a:p>
            <a:pPr marL="914400" lvl="1" indent="-514350"/>
            <a:r>
              <a:rPr lang="ru-RU" b="1" dirty="0" smtClean="0"/>
              <a:t>Товар</a:t>
            </a:r>
            <a:r>
              <a:rPr lang="en-US" b="1" dirty="0" smtClean="0"/>
              <a:t>: </a:t>
            </a:r>
            <a:r>
              <a:rPr lang="en-US" dirty="0"/>
              <a:t>«</a:t>
            </a:r>
            <a:r>
              <a:rPr lang="en-US" dirty="0" smtClean="0"/>
              <a:t>Yahoo»</a:t>
            </a:r>
            <a:endParaRPr lang="ru-RU" dirty="0"/>
          </a:p>
          <a:p>
            <a:pPr marL="914400" lvl="1" indent="-514350"/>
            <a:r>
              <a:rPr lang="ru-RU" b="1" dirty="0" smtClean="0"/>
              <a:t>Сумма</a:t>
            </a:r>
            <a:r>
              <a:rPr lang="en-US" b="1" dirty="0" smtClean="0"/>
              <a:t>: </a:t>
            </a:r>
            <a:r>
              <a:rPr lang="en-US" dirty="0" smtClean="0"/>
              <a:t>«44,6</a:t>
            </a:r>
            <a:r>
              <a:rPr lang="ru-RU" dirty="0" smtClean="0"/>
              <a:t> млрд</a:t>
            </a:r>
            <a:r>
              <a:rPr lang="en-US" dirty="0" smtClean="0"/>
              <a:t>»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73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 формирования шаблонов</a:t>
            </a:r>
            <a:endParaRPr lang="ru-RU" dirty="0"/>
          </a:p>
        </p:txBody>
      </p:sp>
      <p:sp>
        <p:nvSpPr>
          <p:cNvPr id="4" name="Цилиндр 3"/>
          <p:cNvSpPr/>
          <p:nvPr/>
        </p:nvSpPr>
        <p:spPr>
          <a:xfrm>
            <a:off x="899592" y="1772816"/>
            <a:ext cx="1872208" cy="1728192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Известные факты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1772816"/>
            <a:ext cx="3168352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Поиск сущностей в предложениях кластера</a:t>
            </a:r>
            <a:endParaRPr lang="ru-RU" sz="2800" dirty="0"/>
          </a:p>
        </p:txBody>
      </p:sp>
      <p:cxnSp>
        <p:nvCxnSpPr>
          <p:cNvPr id="7" name="Прямая со стрелкой 6"/>
          <p:cNvCxnSpPr>
            <a:stCxn id="4" idx="4"/>
            <a:endCxn id="5" idx="1"/>
          </p:cNvCxnSpPr>
          <p:nvPr/>
        </p:nvCxnSpPr>
        <p:spPr>
          <a:xfrm>
            <a:off x="2771800" y="2636912"/>
            <a:ext cx="792088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300192" y="4149080"/>
            <a:ext cx="2304256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Извлечение шаблонов</a:t>
            </a:r>
            <a:endParaRPr lang="ru-RU" sz="2800" dirty="0"/>
          </a:p>
        </p:txBody>
      </p:sp>
      <p:cxnSp>
        <p:nvCxnSpPr>
          <p:cNvPr id="11" name="Соединительная линия уступом 10"/>
          <p:cNvCxnSpPr>
            <a:stCxn id="5" idx="3"/>
            <a:endCxn id="9" idx="0"/>
          </p:cNvCxnSpPr>
          <p:nvPr/>
        </p:nvCxnSpPr>
        <p:spPr>
          <a:xfrm>
            <a:off x="6732240" y="2636912"/>
            <a:ext cx="720080" cy="1512168"/>
          </a:xfrm>
          <a:prstGeom prst="bentConnector2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843808" y="4149080"/>
            <a:ext cx="2484276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Применение шаблонов</a:t>
            </a:r>
            <a:endParaRPr lang="ru-RU" sz="2800" dirty="0"/>
          </a:p>
        </p:txBody>
      </p:sp>
      <p:cxnSp>
        <p:nvCxnSpPr>
          <p:cNvPr id="20" name="Прямая со стрелкой 19"/>
          <p:cNvCxnSpPr>
            <a:stCxn id="9" idx="1"/>
            <a:endCxn id="17" idx="3"/>
          </p:cNvCxnSpPr>
          <p:nvPr/>
        </p:nvCxnSpPr>
        <p:spPr>
          <a:xfrm flipH="1">
            <a:off x="5328084" y="4941168"/>
            <a:ext cx="972108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17" idx="1"/>
            <a:endCxn id="4" idx="3"/>
          </p:cNvCxnSpPr>
          <p:nvPr/>
        </p:nvCxnSpPr>
        <p:spPr>
          <a:xfrm rot="10800000">
            <a:off x="1835696" y="3501008"/>
            <a:ext cx="1008112" cy="1440160"/>
          </a:xfrm>
          <a:prstGeom prst="bentConnector2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6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 формирования шаблонов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«</a:t>
            </a:r>
            <a:r>
              <a:rPr lang="ru-RU" u="sng" dirty="0" err="1"/>
              <a:t>Microsoft</a:t>
            </a:r>
            <a:r>
              <a:rPr lang="ru-RU" dirty="0"/>
              <a:t> намерена </a:t>
            </a:r>
            <a:r>
              <a:rPr lang="ru-RU" i="1" dirty="0"/>
              <a:t>купить</a:t>
            </a:r>
            <a:r>
              <a:rPr lang="ru-RU" dirty="0"/>
              <a:t> </a:t>
            </a:r>
            <a:r>
              <a:rPr lang="ru-RU" u="sng" dirty="0" err="1"/>
              <a:t>Yahoo</a:t>
            </a:r>
            <a:r>
              <a:rPr lang="ru-RU" dirty="0"/>
              <a:t> за </a:t>
            </a:r>
            <a:r>
              <a:rPr lang="ru-RU" u="sng" dirty="0"/>
              <a:t>44,6 млрд долларов</a:t>
            </a:r>
            <a:r>
              <a:rPr lang="ru-RU" dirty="0"/>
              <a:t>»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</a:t>
            </a:r>
            <a:r>
              <a:rPr lang="ru-RU" u="sng" dirty="0" smtClean="0"/>
              <a:t>Компания </a:t>
            </a:r>
            <a:r>
              <a:rPr lang="ru-RU" u="sng" dirty="0" err="1" smtClean="0"/>
              <a:t>Microsoft</a:t>
            </a:r>
            <a:r>
              <a:rPr lang="ru-RU" dirty="0" smtClean="0"/>
              <a:t> собирается </a:t>
            </a:r>
            <a:r>
              <a:rPr lang="ru-RU" i="1" dirty="0"/>
              <a:t>приобрести</a:t>
            </a:r>
            <a:r>
              <a:rPr lang="ru-RU" dirty="0"/>
              <a:t> </a:t>
            </a:r>
            <a:r>
              <a:rPr lang="ru-RU" u="sng" dirty="0" smtClean="0"/>
              <a:t>поисковую систему </a:t>
            </a:r>
            <a:r>
              <a:rPr lang="ru-RU" u="sng" dirty="0" err="1" smtClean="0"/>
              <a:t>Yahoo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u="sng" dirty="0" smtClean="0"/>
              <a:t>44,6 миллиардов долларов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20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 формирования шаблонов</a:t>
            </a:r>
            <a:endParaRPr lang="ru-RU" dirty="0"/>
          </a:p>
        </p:txBody>
      </p:sp>
      <p:sp>
        <p:nvSpPr>
          <p:cNvPr id="4" name="Цилиндр 3"/>
          <p:cNvSpPr/>
          <p:nvPr/>
        </p:nvSpPr>
        <p:spPr>
          <a:xfrm>
            <a:off x="899592" y="1772816"/>
            <a:ext cx="1872208" cy="1728192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Известные факты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1772816"/>
            <a:ext cx="3168352" cy="17281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Поиск сущностей в предложениях кластера</a:t>
            </a:r>
            <a:endParaRPr lang="ru-RU" sz="2800" dirty="0"/>
          </a:p>
        </p:txBody>
      </p:sp>
      <p:cxnSp>
        <p:nvCxnSpPr>
          <p:cNvPr id="7" name="Прямая со стрелкой 6"/>
          <p:cNvCxnSpPr>
            <a:stCxn id="4" idx="4"/>
            <a:endCxn id="5" idx="1"/>
          </p:cNvCxnSpPr>
          <p:nvPr/>
        </p:nvCxnSpPr>
        <p:spPr>
          <a:xfrm>
            <a:off x="2771800" y="2636912"/>
            <a:ext cx="792088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300192" y="4149080"/>
            <a:ext cx="2304256" cy="15841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Извлечение шаблонов</a:t>
            </a:r>
            <a:endParaRPr lang="ru-RU" sz="2800" dirty="0"/>
          </a:p>
        </p:txBody>
      </p:sp>
      <p:cxnSp>
        <p:nvCxnSpPr>
          <p:cNvPr id="11" name="Соединительная линия уступом 10"/>
          <p:cNvCxnSpPr>
            <a:stCxn id="5" idx="3"/>
            <a:endCxn id="9" idx="0"/>
          </p:cNvCxnSpPr>
          <p:nvPr/>
        </p:nvCxnSpPr>
        <p:spPr>
          <a:xfrm>
            <a:off x="6732240" y="2636912"/>
            <a:ext cx="720080" cy="1512168"/>
          </a:xfrm>
          <a:prstGeom prst="bentConnector2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843808" y="4149080"/>
            <a:ext cx="2484276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Применение шаблонов</a:t>
            </a:r>
            <a:endParaRPr lang="ru-RU" sz="2800" dirty="0"/>
          </a:p>
        </p:txBody>
      </p:sp>
      <p:cxnSp>
        <p:nvCxnSpPr>
          <p:cNvPr id="20" name="Прямая со стрелкой 19"/>
          <p:cNvCxnSpPr>
            <a:stCxn id="9" idx="1"/>
            <a:endCxn id="17" idx="3"/>
          </p:cNvCxnSpPr>
          <p:nvPr/>
        </p:nvCxnSpPr>
        <p:spPr>
          <a:xfrm flipH="1">
            <a:off x="5328084" y="4941168"/>
            <a:ext cx="972108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17" idx="1"/>
            <a:endCxn id="4" idx="3"/>
          </p:cNvCxnSpPr>
          <p:nvPr/>
        </p:nvCxnSpPr>
        <p:spPr>
          <a:xfrm rot="10800000">
            <a:off x="1835696" y="3501008"/>
            <a:ext cx="1008112" cy="1440160"/>
          </a:xfrm>
          <a:prstGeom prst="bentConnector2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2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</a:t>
            </a:r>
            <a:r>
              <a:rPr lang="ru-RU" dirty="0" smtClean="0"/>
              <a:t>начимые слова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ru-RU" dirty="0"/>
              <a:t>Присутствие некоторых слов в предложении может указывать на наличие в нем извлекаемого </a:t>
            </a:r>
            <a:r>
              <a:rPr lang="ru-RU" dirty="0" smtClean="0"/>
              <a:t>события</a:t>
            </a:r>
            <a:endParaRPr lang="ru-RU" dirty="0"/>
          </a:p>
          <a:p>
            <a:r>
              <a:rPr lang="ru-RU" dirty="0" smtClean="0"/>
              <a:t>«МВФ </a:t>
            </a:r>
            <a:r>
              <a:rPr lang="ru-RU" i="1" dirty="0" smtClean="0"/>
              <a:t>предоставил</a:t>
            </a:r>
            <a:r>
              <a:rPr lang="ru-RU" dirty="0" smtClean="0"/>
              <a:t> Белоруссии </a:t>
            </a:r>
            <a:r>
              <a:rPr lang="ru-RU" b="1" u="sng" dirty="0" smtClean="0"/>
              <a:t>кредит</a:t>
            </a:r>
            <a:r>
              <a:rPr lang="ru-RU" dirty="0" smtClean="0"/>
              <a:t> на </a:t>
            </a:r>
            <a:r>
              <a:rPr lang="en-US" dirty="0" smtClean="0"/>
              <a:t>$</a:t>
            </a:r>
            <a:r>
              <a:rPr lang="ru-RU" dirty="0" smtClean="0"/>
              <a:t>2,46 млрд»</a:t>
            </a:r>
          </a:p>
          <a:p>
            <a:r>
              <a:rPr lang="ru-RU" dirty="0" smtClean="0"/>
              <a:t>«МВФ </a:t>
            </a:r>
            <a:r>
              <a:rPr lang="ru-RU" i="1" dirty="0" smtClean="0"/>
              <a:t>дал</a:t>
            </a:r>
            <a:r>
              <a:rPr lang="ru-RU" dirty="0" smtClean="0"/>
              <a:t> Белоруссии </a:t>
            </a:r>
            <a:r>
              <a:rPr lang="en-US" dirty="0" smtClean="0"/>
              <a:t>$</a:t>
            </a:r>
            <a:r>
              <a:rPr lang="ru-RU" dirty="0" smtClean="0"/>
              <a:t>2,46 млрд»</a:t>
            </a:r>
          </a:p>
        </p:txBody>
      </p:sp>
    </p:spTree>
    <p:extLst>
      <p:ext uri="{BB962C8B-B14F-4D97-AF65-F5344CB8AC3E}">
        <p14:creationId xmlns:p14="http://schemas.microsoft.com/office/powerpoint/2010/main" val="109264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Задача извлечения информации из текста</a:t>
            </a:r>
            <a:endParaRPr lang="en-US" b="1" u="sng" dirty="0" smtClean="0"/>
          </a:p>
          <a:p>
            <a:r>
              <a:rPr lang="ru-RU" dirty="0" smtClean="0"/>
              <a:t>Извлечение сущностей</a:t>
            </a:r>
          </a:p>
          <a:p>
            <a:r>
              <a:rPr lang="ru-RU" dirty="0" smtClean="0"/>
              <a:t>Итерационное извлечение шаблонов описания событий</a:t>
            </a:r>
          </a:p>
          <a:p>
            <a:r>
              <a:rPr lang="ru-RU" dirty="0" smtClean="0"/>
              <a:t>Оценка предложенного подхода и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156833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Извлечение</a:t>
            </a:r>
            <a:r>
              <a:rPr lang="ru-RU" dirty="0" smtClean="0"/>
              <a:t> </a:t>
            </a:r>
            <a:r>
              <a:rPr lang="ru-RU" dirty="0" smtClean="0"/>
              <a:t>шаблонов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Выделяется непустая подстрока лемм между двумя различными слотами</a:t>
            </a:r>
          </a:p>
          <a:p>
            <a:r>
              <a:rPr lang="ru-RU" dirty="0" smtClean="0"/>
              <a:t>Шаблон должен обязательно содержать глагол и значимое слово:</a:t>
            </a:r>
          </a:p>
          <a:p>
            <a:pPr lvl="1"/>
            <a:r>
              <a:rPr lang="ru-RU" dirty="0" smtClean="0"/>
              <a:t>«</a:t>
            </a:r>
            <a:r>
              <a:rPr lang="ru-RU" b="1" u="sng" dirty="0" err="1" smtClean="0"/>
              <a:t>Microsoft</a:t>
            </a:r>
            <a:r>
              <a:rPr lang="ru-RU" dirty="0" smtClean="0"/>
              <a:t> намерена </a:t>
            </a:r>
            <a:r>
              <a:rPr lang="ru-RU" i="1" dirty="0" smtClean="0"/>
              <a:t>купить</a:t>
            </a:r>
            <a:r>
              <a:rPr lang="ru-RU" dirty="0" smtClean="0"/>
              <a:t> </a:t>
            </a:r>
            <a:r>
              <a:rPr lang="ru-RU" b="1" u="sng" dirty="0" err="1" smtClean="0"/>
              <a:t>Yahoo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b="1" u="sng" dirty="0"/>
              <a:t>44,6 млрд долларов</a:t>
            </a:r>
            <a:r>
              <a:rPr lang="ru-RU" dirty="0" smtClean="0"/>
              <a:t>»</a:t>
            </a:r>
          </a:p>
          <a:p>
            <a:pPr lvl="1"/>
            <a:r>
              <a:rPr lang="en-US" dirty="0"/>
              <a:t>[</a:t>
            </a:r>
            <a:r>
              <a:rPr lang="en-US" dirty="0" err="1" smtClean="0"/>
              <a:t>Entity:Buyer</a:t>
            </a:r>
            <a:r>
              <a:rPr lang="en-US" dirty="0" smtClean="0"/>
              <a:t>:[</a:t>
            </a:r>
            <a:r>
              <a:rPr lang="ru-RU" dirty="0"/>
              <a:t>Им</a:t>
            </a:r>
            <a:r>
              <a:rPr lang="en-US" dirty="0"/>
              <a:t>]] </a:t>
            </a:r>
            <a:r>
              <a:rPr lang="ru-RU" dirty="0" smtClean="0"/>
              <a:t>НАМЕРИТЬ </a:t>
            </a:r>
            <a:r>
              <a:rPr lang="ru-RU" dirty="0"/>
              <a:t>{КУПИТЬ}</a:t>
            </a:r>
            <a:r>
              <a:rPr lang="en-US" dirty="0" smtClean="0"/>
              <a:t> </a:t>
            </a:r>
            <a:r>
              <a:rPr lang="en-US" dirty="0"/>
              <a:t>[Entity: </a:t>
            </a:r>
            <a:r>
              <a:rPr lang="en-US" dirty="0" smtClean="0"/>
              <a:t>Goods:[</a:t>
            </a:r>
            <a:r>
              <a:rPr lang="ru-RU" dirty="0" err="1" smtClean="0"/>
              <a:t>Дт</a:t>
            </a:r>
            <a:r>
              <a:rPr lang="en-US" dirty="0" smtClean="0"/>
              <a:t>]] </a:t>
            </a:r>
            <a:r>
              <a:rPr lang="ru-RU" dirty="0" smtClean="0"/>
              <a:t>ЗА</a:t>
            </a:r>
            <a:r>
              <a:rPr lang="en-US" dirty="0" smtClean="0"/>
              <a:t> </a:t>
            </a:r>
            <a:r>
              <a:rPr lang="en-US" dirty="0"/>
              <a:t>[</a:t>
            </a:r>
            <a:r>
              <a:rPr lang="en-US" dirty="0" err="1"/>
              <a:t>Number:Amount</a:t>
            </a:r>
            <a:r>
              <a:rPr lang="en-US" dirty="0" smtClean="0"/>
              <a:t>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42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 формирования шаблонов</a:t>
            </a:r>
            <a:endParaRPr lang="ru-RU" dirty="0"/>
          </a:p>
        </p:txBody>
      </p:sp>
      <p:sp>
        <p:nvSpPr>
          <p:cNvPr id="4" name="Цилиндр 3"/>
          <p:cNvSpPr/>
          <p:nvPr/>
        </p:nvSpPr>
        <p:spPr>
          <a:xfrm>
            <a:off x="899592" y="1772816"/>
            <a:ext cx="1872208" cy="1728192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Известные факты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1772816"/>
            <a:ext cx="3168352" cy="17281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Поиск сущностей в предложениях кластера</a:t>
            </a:r>
            <a:endParaRPr lang="ru-RU" sz="2800" dirty="0"/>
          </a:p>
        </p:txBody>
      </p:sp>
      <p:cxnSp>
        <p:nvCxnSpPr>
          <p:cNvPr id="7" name="Прямая со стрелкой 6"/>
          <p:cNvCxnSpPr>
            <a:stCxn id="4" idx="4"/>
            <a:endCxn id="5" idx="1"/>
          </p:cNvCxnSpPr>
          <p:nvPr/>
        </p:nvCxnSpPr>
        <p:spPr>
          <a:xfrm>
            <a:off x="2771800" y="2636912"/>
            <a:ext cx="792088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300192" y="4149080"/>
            <a:ext cx="2304256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Извлечение шаблонов</a:t>
            </a:r>
            <a:endParaRPr lang="ru-RU" sz="2800" dirty="0"/>
          </a:p>
        </p:txBody>
      </p:sp>
      <p:cxnSp>
        <p:nvCxnSpPr>
          <p:cNvPr id="11" name="Соединительная линия уступом 10"/>
          <p:cNvCxnSpPr>
            <a:stCxn id="5" idx="3"/>
            <a:endCxn id="9" idx="0"/>
          </p:cNvCxnSpPr>
          <p:nvPr/>
        </p:nvCxnSpPr>
        <p:spPr>
          <a:xfrm>
            <a:off x="6732240" y="2636912"/>
            <a:ext cx="720080" cy="1512168"/>
          </a:xfrm>
          <a:prstGeom prst="bentConnector2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843808" y="4149080"/>
            <a:ext cx="2484276" cy="15841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Применение шаблонов</a:t>
            </a:r>
            <a:endParaRPr lang="ru-RU" sz="2800" dirty="0"/>
          </a:p>
        </p:txBody>
      </p:sp>
      <p:cxnSp>
        <p:nvCxnSpPr>
          <p:cNvPr id="20" name="Прямая со стрелкой 19"/>
          <p:cNvCxnSpPr>
            <a:stCxn id="9" idx="1"/>
            <a:endCxn id="17" idx="3"/>
          </p:cNvCxnSpPr>
          <p:nvPr/>
        </p:nvCxnSpPr>
        <p:spPr>
          <a:xfrm flipH="1">
            <a:off x="5328084" y="4941168"/>
            <a:ext cx="972108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17" idx="1"/>
            <a:endCxn id="4" idx="3"/>
          </p:cNvCxnSpPr>
          <p:nvPr/>
        </p:nvCxnSpPr>
        <p:spPr>
          <a:xfrm rot="10800000">
            <a:off x="1835696" y="3501008"/>
            <a:ext cx="1008112" cy="1440160"/>
          </a:xfrm>
          <a:prstGeom prst="bentConnector2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99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Задача извлечения информации из текста</a:t>
            </a:r>
            <a:endParaRPr lang="en-US" dirty="0" smtClean="0"/>
          </a:p>
          <a:p>
            <a:r>
              <a:rPr lang="ru-RU" dirty="0" smtClean="0"/>
              <a:t>Извлечение сущностей</a:t>
            </a:r>
          </a:p>
          <a:p>
            <a:r>
              <a:rPr lang="ru-RU" dirty="0" smtClean="0"/>
              <a:t>Итерационное извлечение шаблонов описания событий</a:t>
            </a:r>
          </a:p>
          <a:p>
            <a:r>
              <a:rPr lang="ru-RU" b="1" u="sng" dirty="0" smtClean="0"/>
              <a:t>Оценка предложенного подхода и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280558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Эксперименты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Была размечена коллекция из 84 новостных кластеров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Пример разметки:</a:t>
            </a:r>
          </a:p>
          <a:p>
            <a:pPr lvl="1"/>
            <a:r>
              <a:rPr lang="ru-RU" dirty="0" smtClean="0"/>
              <a:t>Кредитор </a:t>
            </a:r>
            <a:r>
              <a:rPr lang="ru-RU" dirty="0"/>
              <a:t>: МВФ ; Совет директоров МВФ ; совета директоров Международного валютного фонда ; Международный валютный фонд ; Исполнительный совет директоров МВФ ; СД </a:t>
            </a:r>
            <a:r>
              <a:rPr lang="ru-RU" dirty="0" smtClean="0"/>
              <a:t>МВФ</a:t>
            </a:r>
          </a:p>
          <a:p>
            <a:pPr lvl="1"/>
            <a:r>
              <a:rPr lang="ru-RU" dirty="0" smtClean="0"/>
              <a:t>Сумма </a:t>
            </a:r>
            <a:r>
              <a:rPr lang="ru-RU" dirty="0"/>
              <a:t>: </a:t>
            </a:r>
            <a:r>
              <a:rPr lang="ru-RU" dirty="0" smtClean="0"/>
              <a:t>2 </a:t>
            </a:r>
            <a:r>
              <a:rPr lang="ru-RU" dirty="0"/>
              <a:t>, 5 миллиардов долларов ; 2 , 46 млрд </a:t>
            </a:r>
            <a:r>
              <a:rPr lang="ru-RU" dirty="0" err="1"/>
              <a:t>долл</a:t>
            </a:r>
            <a:r>
              <a:rPr lang="ru-RU" dirty="0"/>
              <a:t> ; </a:t>
            </a:r>
            <a:endParaRPr lang="ru-RU" dirty="0" smtClean="0"/>
          </a:p>
          <a:p>
            <a:pPr lvl="1"/>
            <a:r>
              <a:rPr lang="ru-RU" dirty="0" smtClean="0"/>
              <a:t>Получатель : </a:t>
            </a:r>
            <a:r>
              <a:rPr lang="ru-RU" dirty="0"/>
              <a:t>Минск ; Белоруссии ; Беларуси ; власти Белоруссии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88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Эксперименты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ru-RU" dirty="0" smtClean="0"/>
              <a:t>Результаты </a:t>
            </a:r>
            <a:r>
              <a:rPr lang="ru-RU" dirty="0" smtClean="0"/>
              <a:t>перекрестной проверки при разделении на 4 части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103467"/>
              </p:ext>
            </p:extLst>
          </p:nvPr>
        </p:nvGraphicFramePr>
        <p:xfrm>
          <a:off x="827584" y="2492896"/>
          <a:ext cx="6814694" cy="33123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95729"/>
                <a:gridCol w="1796098"/>
                <a:gridCol w="1687132"/>
                <a:gridCol w="1435735"/>
              </a:tblGrid>
              <a:tr h="552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+mn-lt"/>
                          <a:ea typeface="+mn-ea"/>
                        </a:rPr>
                        <a:t>№</a:t>
                      </a:r>
                      <a:endParaRPr lang="ru-RU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b="1" dirty="0" err="1">
                          <a:effectLst/>
                        </a:rPr>
                        <a:t>Точность</a:t>
                      </a:r>
                      <a:endParaRPr lang="ru-RU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b="1" dirty="0" err="1">
                          <a:effectLst/>
                        </a:rPr>
                        <a:t>Полнота</a:t>
                      </a:r>
                      <a:endParaRPr lang="ru-RU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F-</a:t>
                      </a:r>
                      <a:r>
                        <a:rPr lang="en-GB" sz="3200" b="1" dirty="0" err="1">
                          <a:effectLst/>
                        </a:rPr>
                        <a:t>мера</a:t>
                      </a:r>
                      <a:endParaRPr lang="ru-RU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1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0,97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0,41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0,57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2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0,95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0,55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0,69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3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0,98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0,35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0,51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4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0,92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0,71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0,8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Среднее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0,95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0,5</a:t>
                      </a:r>
                      <a:endParaRPr lang="ru-RU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0,65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05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Эксперименты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ru-RU" dirty="0" smtClean="0"/>
              <a:t>Сравнение с системой, основанной на инженерном подходе для факта получения кредита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864212"/>
              </p:ext>
            </p:extLst>
          </p:nvPr>
        </p:nvGraphicFramePr>
        <p:xfrm>
          <a:off x="683568" y="2962240"/>
          <a:ext cx="7735824" cy="298704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7582"/>
                <a:gridCol w="1988107"/>
                <a:gridCol w="1765315"/>
                <a:gridCol w="1641542"/>
                <a:gridCol w="1403278"/>
              </a:tblGrid>
              <a:tr h="192405"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dirty="0">
                          <a:effectLst/>
                        </a:rPr>
                        <a:t>Шаблонов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dirty="0">
                          <a:effectLst/>
                        </a:rPr>
                        <a:t>Точность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Полнота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>
                          <a:effectLst/>
                        </a:rPr>
                        <a:t>F-</a:t>
                      </a:r>
                      <a:r>
                        <a:rPr lang="ru-RU" sz="2800">
                          <a:effectLst/>
                        </a:rPr>
                        <a:t>мера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405"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1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dirty="0">
                          <a:effectLst/>
                        </a:rPr>
                        <a:t>12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 dirty="0">
                          <a:effectLst/>
                        </a:rPr>
                        <a:t>1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>
                          <a:effectLst/>
                        </a:rPr>
                        <a:t>0,07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0,13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405"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2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dirty="0">
                          <a:effectLst/>
                        </a:rPr>
                        <a:t>183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 dirty="0">
                          <a:effectLst/>
                        </a:rPr>
                        <a:t>0,9</a:t>
                      </a:r>
                      <a:r>
                        <a:rPr lang="ru-RU" sz="2800" dirty="0">
                          <a:effectLst/>
                        </a:rPr>
                        <a:t>7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 dirty="0">
                          <a:effectLst/>
                        </a:rPr>
                        <a:t>0,34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0,5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405"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3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316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 dirty="0">
                          <a:effectLst/>
                        </a:rPr>
                        <a:t>0,9</a:t>
                      </a:r>
                      <a:r>
                        <a:rPr lang="ru-RU" sz="2800" dirty="0">
                          <a:effectLst/>
                        </a:rPr>
                        <a:t>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 dirty="0">
                          <a:effectLst/>
                        </a:rPr>
                        <a:t>0,65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0,78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405"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4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325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>
                          <a:effectLst/>
                        </a:rPr>
                        <a:t>0,9</a:t>
                      </a:r>
                      <a:r>
                        <a:rPr lang="ru-RU" sz="2800">
                          <a:effectLst/>
                        </a:rPr>
                        <a:t>4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 dirty="0">
                          <a:effectLst/>
                        </a:rPr>
                        <a:t>0,65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0,78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405"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5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>
                          <a:effectLst/>
                        </a:rPr>
                        <a:t>330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>
                          <a:effectLst/>
                        </a:rPr>
                        <a:t>0,9</a:t>
                      </a:r>
                      <a:r>
                        <a:rPr lang="ru-RU" sz="2800">
                          <a:effectLst/>
                        </a:rPr>
                        <a:t>4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en-US" sz="2800" dirty="0" smtClean="0">
                          <a:effectLst/>
                        </a:rPr>
                        <a:t>0</a:t>
                      </a:r>
                      <a:r>
                        <a:rPr lang="ru-RU" sz="2800" dirty="0" smtClean="0">
                          <a:effectLst/>
                        </a:rPr>
                        <a:t>,</a:t>
                      </a:r>
                      <a:r>
                        <a:rPr lang="en-US" sz="2800" dirty="0" smtClean="0">
                          <a:effectLst/>
                        </a:rPr>
                        <a:t>65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dirty="0">
                          <a:effectLst/>
                        </a:rPr>
                        <a:t>0,78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b="1">
                          <a:effectLst/>
                        </a:rPr>
                        <a:t>ИП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b="1">
                          <a:effectLst/>
                        </a:rPr>
                        <a:t>20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b="1">
                          <a:effectLst/>
                        </a:rPr>
                        <a:t>0,95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b="1">
                          <a:effectLst/>
                        </a:rPr>
                        <a:t>0,24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l" hangingPunct="0"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ru-RU" sz="2800" b="1" dirty="0">
                          <a:effectLst/>
                        </a:rPr>
                        <a:t>0,38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89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Примеры шаблонов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24536"/>
          </a:xfrm>
        </p:spPr>
        <p:txBody>
          <a:bodyPr>
            <a:normAutofit/>
          </a:bodyPr>
          <a:lstStyle/>
          <a:p>
            <a:pPr lvl="0" hangingPunct="0"/>
            <a:r>
              <a:rPr lang="ru-RU" dirty="0"/>
              <a:t>[</a:t>
            </a:r>
            <a:r>
              <a:rPr lang="ru-RU" dirty="0" err="1"/>
              <a:t>Entity:Creditor</a:t>
            </a:r>
            <a:r>
              <a:rPr lang="ru-RU" dirty="0"/>
              <a:t>:[Им]] &lt;ПРЕДОСТАВИТЬ&gt; [</a:t>
            </a:r>
            <a:r>
              <a:rPr lang="ru-RU" dirty="0" err="1"/>
              <a:t>Entity:Debtor</a:t>
            </a:r>
            <a:r>
              <a:rPr lang="ru-RU" dirty="0"/>
              <a:t>:[</a:t>
            </a:r>
            <a:r>
              <a:rPr lang="ru-RU" dirty="0" err="1"/>
              <a:t>Рд</a:t>
            </a:r>
            <a:r>
              <a:rPr lang="ru-RU" dirty="0"/>
              <a:t>, </a:t>
            </a:r>
            <a:r>
              <a:rPr lang="ru-RU" dirty="0" err="1"/>
              <a:t>Дт</a:t>
            </a:r>
            <a:r>
              <a:rPr lang="ru-RU" dirty="0"/>
              <a:t>, </a:t>
            </a:r>
            <a:r>
              <a:rPr lang="ru-RU" dirty="0" err="1"/>
              <a:t>Пр</a:t>
            </a:r>
            <a:r>
              <a:rPr lang="ru-RU" dirty="0"/>
              <a:t>]] {КРЕДИТ}</a:t>
            </a:r>
          </a:p>
          <a:p>
            <a:pPr lvl="0" hangingPunct="0"/>
            <a:r>
              <a:rPr lang="ru-RU" dirty="0"/>
              <a:t>[</a:t>
            </a:r>
            <a:r>
              <a:rPr lang="en-US" dirty="0"/>
              <a:t>Entity</a:t>
            </a:r>
            <a:r>
              <a:rPr lang="ru-RU" dirty="0"/>
              <a:t>:</a:t>
            </a:r>
            <a:r>
              <a:rPr lang="en-US" dirty="0"/>
              <a:t>Creditor</a:t>
            </a:r>
            <a:r>
              <a:rPr lang="ru-RU" dirty="0"/>
              <a:t>:[</a:t>
            </a:r>
            <a:r>
              <a:rPr lang="ru-RU" dirty="0" err="1"/>
              <a:t>Вн</a:t>
            </a:r>
            <a:r>
              <a:rPr lang="ru-RU" dirty="0"/>
              <a:t>, Им]] &lt;ВЫДЕЛИТЬ&gt; [</a:t>
            </a:r>
            <a:r>
              <a:rPr lang="en-US" dirty="0"/>
              <a:t>Entity</a:t>
            </a:r>
            <a:r>
              <a:rPr lang="ru-RU" dirty="0"/>
              <a:t>:</a:t>
            </a:r>
            <a:r>
              <a:rPr lang="en-US" dirty="0"/>
              <a:t>Debtor</a:t>
            </a:r>
            <a:r>
              <a:rPr lang="ru-RU" dirty="0"/>
              <a:t>:[Им, </a:t>
            </a:r>
            <a:r>
              <a:rPr lang="ru-RU" dirty="0" err="1"/>
              <a:t>Рд</a:t>
            </a:r>
            <a:r>
              <a:rPr lang="ru-RU" dirty="0"/>
              <a:t>]] {КРЕДИТ}</a:t>
            </a:r>
          </a:p>
          <a:p>
            <a:pPr lvl="0" hangingPunct="0"/>
            <a:r>
              <a:rPr lang="en-US" dirty="0"/>
              <a:t>[</a:t>
            </a:r>
            <a:r>
              <a:rPr lang="en-US" dirty="0" err="1"/>
              <a:t>Entity:Debtor</a:t>
            </a:r>
            <a:r>
              <a:rPr lang="en-US" dirty="0"/>
              <a:t>:[</a:t>
            </a:r>
            <a:r>
              <a:rPr lang="ru-RU" dirty="0"/>
              <a:t>Им</a:t>
            </a:r>
            <a:r>
              <a:rPr lang="en-US" dirty="0"/>
              <a:t>]] &lt;</a:t>
            </a:r>
            <a:r>
              <a:rPr lang="ru-RU" dirty="0"/>
              <a:t>ПОЛУЧИТЬ</a:t>
            </a:r>
            <a:r>
              <a:rPr lang="en-US" dirty="0"/>
              <a:t>&gt; {</a:t>
            </a:r>
            <a:r>
              <a:rPr lang="ru-RU" dirty="0"/>
              <a:t>КРЕДИТ</a:t>
            </a:r>
            <a:r>
              <a:rPr lang="en-US" dirty="0"/>
              <a:t>} </a:t>
            </a:r>
            <a:r>
              <a:rPr lang="ru-RU" dirty="0"/>
              <a:t>НА</a:t>
            </a:r>
            <a:r>
              <a:rPr lang="en-US" dirty="0"/>
              <a:t> [</a:t>
            </a:r>
            <a:r>
              <a:rPr lang="en-US" dirty="0" err="1"/>
              <a:t>Number:Amount</a:t>
            </a:r>
            <a:r>
              <a:rPr lang="en-US" dirty="0"/>
              <a:t>]</a:t>
            </a:r>
            <a:endParaRPr lang="ru-RU" dirty="0"/>
          </a:p>
          <a:p>
            <a:pPr lvl="0" hangingPunct="0"/>
            <a:r>
              <a:rPr lang="en-US" dirty="0"/>
              <a:t>[</a:t>
            </a:r>
            <a:r>
              <a:rPr lang="en-US" dirty="0" err="1"/>
              <a:t>Entity:Creditor</a:t>
            </a:r>
            <a:r>
              <a:rPr lang="en-US" dirty="0"/>
              <a:t>:[</a:t>
            </a:r>
            <a:r>
              <a:rPr lang="ru-RU" dirty="0"/>
              <a:t>Им</a:t>
            </a:r>
            <a:r>
              <a:rPr lang="en-US" dirty="0"/>
              <a:t>]] &lt;</a:t>
            </a:r>
            <a:r>
              <a:rPr lang="ru-RU" dirty="0"/>
              <a:t>ВЫДЕЛИТЬ</a:t>
            </a:r>
            <a:r>
              <a:rPr lang="en-US" dirty="0"/>
              <a:t>&gt; [</a:t>
            </a:r>
            <a:r>
              <a:rPr lang="en-US" dirty="0" err="1"/>
              <a:t>Entity:Debtor</a:t>
            </a:r>
            <a:r>
              <a:rPr lang="en-US" dirty="0"/>
              <a:t>:[</a:t>
            </a:r>
            <a:r>
              <a:rPr lang="ru-RU" dirty="0" err="1"/>
              <a:t>Рд</a:t>
            </a:r>
            <a:r>
              <a:rPr lang="en-US" dirty="0"/>
              <a:t>, </a:t>
            </a:r>
            <a:r>
              <a:rPr lang="ru-RU" dirty="0" err="1"/>
              <a:t>Дт</a:t>
            </a:r>
            <a:r>
              <a:rPr lang="en-US" dirty="0"/>
              <a:t>, </a:t>
            </a:r>
            <a:r>
              <a:rPr lang="ru-RU" dirty="0" err="1"/>
              <a:t>Пр</a:t>
            </a:r>
            <a:r>
              <a:rPr lang="en-US" dirty="0"/>
              <a:t>]] {</a:t>
            </a:r>
            <a:r>
              <a:rPr lang="ru-RU" dirty="0"/>
              <a:t>КРЕДИТ</a:t>
            </a:r>
            <a:r>
              <a:rPr lang="en-US" dirty="0"/>
              <a:t>} </a:t>
            </a:r>
            <a:r>
              <a:rPr lang="ru-RU" dirty="0"/>
              <a:t>В</a:t>
            </a:r>
            <a:r>
              <a:rPr lang="en-US" dirty="0"/>
              <a:t> [</a:t>
            </a:r>
            <a:r>
              <a:rPr lang="en-US" dirty="0" err="1"/>
              <a:t>Number:Amount</a:t>
            </a:r>
            <a:r>
              <a:rPr lang="en-US" dirty="0" smtClean="0"/>
              <a:t>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34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Примеры значимых слов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2312406"/>
              </p:ext>
            </p:extLst>
          </p:nvPr>
        </p:nvGraphicFramePr>
        <p:xfrm>
          <a:off x="755576" y="1277837"/>
          <a:ext cx="7776864" cy="4901448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3747582"/>
                <a:gridCol w="4029282"/>
              </a:tblGrid>
              <a:tr h="44363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3200" b="1" dirty="0" smtClean="0">
                          <a:effectLst/>
                        </a:rPr>
                        <a:t>К</a:t>
                      </a:r>
                      <a:r>
                        <a:rPr lang="en-GB" sz="3200" b="1" dirty="0" err="1" smtClean="0">
                          <a:effectLst/>
                        </a:rPr>
                        <a:t>редит</a:t>
                      </a:r>
                      <a:endParaRPr lang="ru-RU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3200" b="1" dirty="0" smtClean="0">
                          <a:effectLst/>
                        </a:rPr>
                        <a:t>П</a:t>
                      </a:r>
                      <a:r>
                        <a:rPr lang="en-GB" sz="3200" b="1" dirty="0" err="1" smtClean="0">
                          <a:effectLst/>
                        </a:rPr>
                        <a:t>окупк</a:t>
                      </a:r>
                      <a:r>
                        <a:rPr lang="ru-RU" sz="3200" b="1" dirty="0" smtClean="0">
                          <a:effectLst/>
                        </a:rPr>
                        <a:t>а</a:t>
                      </a:r>
                      <a:endParaRPr lang="ru-RU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35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АВТОКРЕДИТ</a:t>
                      </a:r>
                      <a:endParaRPr lang="ru-RU" sz="2800" dirty="0" smtClean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БРИДЖ-КРЕДИТ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ГОСКРЕДИТ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МИКРОКРЕДИТ</a:t>
                      </a:r>
                      <a:endParaRPr lang="ru-RU" sz="2800" dirty="0" smtClean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СТАБКРЕДИТ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ТРАНШ</a:t>
                      </a:r>
                      <a:endParaRPr lang="ru-RU" sz="2800" dirty="0" smtClean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ЭКСПРЕСС-КРЕДИТ</a:t>
                      </a:r>
                      <a:endParaRPr lang="ru-RU" sz="2800" dirty="0" smtClean="0">
                        <a:effectLst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800" u="sng" dirty="0" smtClean="0">
                          <a:effectLst/>
                        </a:rPr>
                        <a:t>КУПИТЬ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ВЫКУПИТЬ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ДОКУПИТЬ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ЗАКУПИТЬ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>
                          <a:effectLst/>
                        </a:rPr>
                        <a:t>НАКУПИТЬ</a:t>
                      </a:r>
                      <a:endParaRPr lang="ru-RU" sz="2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НАПОКУПАТЬ</a:t>
                      </a:r>
                      <a:endParaRPr lang="ru-RU" sz="2800" dirty="0" smtClean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ПЕРЕКУПИТЬ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ПОКУПАТЬ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0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ru-RU" sz="2800" dirty="0" smtClean="0">
                        <a:effectLst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effectLst/>
                        </a:rPr>
                        <a:t>Всего 19 слов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8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Разработан метод </a:t>
            </a:r>
            <a:r>
              <a:rPr lang="ru-RU" dirty="0" smtClean="0"/>
              <a:t>итерационного извлечения шаблонов для системы извлечения информации из текста, </a:t>
            </a:r>
            <a:r>
              <a:rPr lang="ru-RU" dirty="0"/>
              <a:t>основанный на нахождении </a:t>
            </a:r>
            <a:r>
              <a:rPr lang="ru-RU" dirty="0" smtClean="0"/>
              <a:t>в новостном </a:t>
            </a:r>
            <a:r>
              <a:rPr lang="ru-RU" dirty="0"/>
              <a:t>кластере несколько близких </a:t>
            </a:r>
            <a:r>
              <a:rPr lang="ru-RU" dirty="0" smtClean="0"/>
              <a:t>по содержанию предложений.</a:t>
            </a:r>
          </a:p>
          <a:p>
            <a:r>
              <a:rPr lang="ru-RU" dirty="0" smtClean="0"/>
              <a:t>Проведены эксперименты, которые показали применимость системы для формирования шаблонов на небольшом количестве размеченных примеров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27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Извлечение информации из текста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Выделение из текста на естественном языке структурированной информации</a:t>
            </a:r>
          </a:p>
          <a:p>
            <a:r>
              <a:rPr lang="ru-RU" dirty="0"/>
              <a:t>«</a:t>
            </a:r>
            <a:r>
              <a:rPr lang="ru-RU" b="1" u="sng" dirty="0"/>
              <a:t>МВФ</a:t>
            </a:r>
            <a:r>
              <a:rPr lang="ru-RU" dirty="0"/>
              <a:t> предоставит </a:t>
            </a:r>
            <a:r>
              <a:rPr lang="ru-RU" b="1" u="sng" dirty="0"/>
              <a:t>Белоруссии</a:t>
            </a:r>
            <a:r>
              <a:rPr lang="ru-RU" dirty="0"/>
              <a:t> кредит на сумму </a:t>
            </a:r>
            <a:r>
              <a:rPr lang="ru-RU" b="1" u="sng" dirty="0"/>
              <a:t>$2,46 </a:t>
            </a:r>
            <a:r>
              <a:rPr lang="ru-RU" b="1" u="sng" dirty="0" smtClean="0"/>
              <a:t>млрд</a:t>
            </a:r>
            <a:r>
              <a:rPr lang="ru-RU" dirty="0" smtClean="0"/>
              <a:t>»</a:t>
            </a:r>
          </a:p>
          <a:p>
            <a:pPr lvl="1"/>
            <a:r>
              <a:rPr lang="ru-RU" dirty="0" smtClean="0"/>
              <a:t>Кредитор</a:t>
            </a:r>
            <a:r>
              <a:rPr lang="ru-RU" dirty="0" smtClean="0"/>
              <a:t>: МВФ</a:t>
            </a:r>
          </a:p>
          <a:p>
            <a:pPr lvl="1"/>
            <a:r>
              <a:rPr lang="ru-RU" dirty="0" smtClean="0"/>
              <a:t>Получатель: Белоруссия</a:t>
            </a:r>
          </a:p>
          <a:p>
            <a:pPr lvl="1"/>
            <a:r>
              <a:rPr lang="ru-RU" dirty="0" smtClean="0"/>
              <a:t>Сумма: </a:t>
            </a:r>
            <a:r>
              <a:rPr lang="en-US" dirty="0" smtClean="0"/>
              <a:t>$</a:t>
            </a:r>
            <a:r>
              <a:rPr lang="ru-RU" dirty="0" smtClean="0"/>
              <a:t>2,46 млрд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7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Подходы к созданию систем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/>
          </a:bodyPr>
          <a:lstStyle/>
          <a:p>
            <a:r>
              <a:rPr lang="ru-RU" dirty="0"/>
              <a:t>Системы основанные на знаниях («инженерный </a:t>
            </a:r>
            <a:r>
              <a:rPr lang="ru-RU" dirty="0" smtClean="0"/>
              <a:t>подход</a:t>
            </a:r>
            <a:r>
              <a:rPr lang="ru-RU" dirty="0" smtClean="0"/>
              <a:t>»)</a:t>
            </a:r>
          </a:p>
          <a:p>
            <a:pPr lvl="1"/>
            <a:r>
              <a:rPr lang="ru-RU" dirty="0"/>
              <a:t>Правила выделения фактов из </a:t>
            </a:r>
            <a:r>
              <a:rPr lang="ru-RU" dirty="0" smtClean="0"/>
              <a:t>текста составляются </a:t>
            </a:r>
            <a:r>
              <a:rPr lang="ru-RU" dirty="0"/>
              <a:t>человеком </a:t>
            </a:r>
            <a:r>
              <a:rPr lang="ru-RU" dirty="0" smtClean="0"/>
              <a:t>вручную</a:t>
            </a:r>
            <a:endParaRPr lang="ru-RU" dirty="0"/>
          </a:p>
          <a:p>
            <a:pPr lvl="1"/>
            <a:r>
              <a:rPr lang="ru-RU" dirty="0" smtClean="0"/>
              <a:t>Высокая </a:t>
            </a:r>
            <a:r>
              <a:rPr lang="ru-RU" dirty="0"/>
              <a:t>трудоемкость создания</a:t>
            </a:r>
          </a:p>
          <a:p>
            <a:pPr lvl="1"/>
            <a:r>
              <a:rPr lang="ru-RU" dirty="0" smtClean="0"/>
              <a:t>Сложность </a:t>
            </a:r>
            <a:r>
              <a:rPr lang="ru-RU" dirty="0"/>
              <a:t>адаптации к извлечению </a:t>
            </a:r>
            <a:r>
              <a:rPr lang="ru-RU" dirty="0" smtClean="0"/>
              <a:t>новых фактов</a:t>
            </a:r>
          </a:p>
          <a:p>
            <a:r>
              <a:rPr lang="ru-RU" dirty="0"/>
              <a:t>Автоматически обучающиеся </a:t>
            </a:r>
            <a:r>
              <a:rPr lang="ru-RU" dirty="0" smtClean="0"/>
              <a:t>системы</a:t>
            </a:r>
          </a:p>
          <a:p>
            <a:pPr lvl="1"/>
            <a:r>
              <a:rPr lang="ru-RU" dirty="0"/>
              <a:t>Правила выделения событий формируются автоматически</a:t>
            </a:r>
          </a:p>
          <a:p>
            <a:pPr lvl="1"/>
            <a:r>
              <a:rPr lang="ru-RU" dirty="0" smtClean="0"/>
              <a:t>Необходимость создания размеченной коллекции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9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Итерационный метод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9685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S. </a:t>
            </a:r>
            <a:r>
              <a:rPr lang="en-US" dirty="0" err="1" smtClean="0"/>
              <a:t>Brin</a:t>
            </a:r>
            <a:r>
              <a:rPr lang="en-US" dirty="0"/>
              <a:t> “Extracting Patterns and Relations from the World Wide Web”</a:t>
            </a:r>
            <a:endParaRPr lang="ru-RU" dirty="0" smtClean="0"/>
          </a:p>
          <a:p>
            <a:r>
              <a:rPr lang="ru-RU" dirty="0" smtClean="0"/>
              <a:t>Обучение </a:t>
            </a:r>
            <a:r>
              <a:rPr lang="ru-RU" dirty="0"/>
              <a:t>начинается с </a:t>
            </a:r>
            <a:r>
              <a:rPr lang="ru-RU" dirty="0" smtClean="0"/>
              <a:t>небольшого количества </a:t>
            </a:r>
            <a:r>
              <a:rPr lang="ru-RU" dirty="0"/>
              <a:t>размеченных </a:t>
            </a:r>
            <a:r>
              <a:rPr lang="ru-RU" dirty="0" smtClean="0"/>
              <a:t>примеров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en-US" dirty="0" smtClean="0"/>
              <a:t>&lt;</a:t>
            </a:r>
            <a:r>
              <a:rPr lang="en-US" dirty="0"/>
              <a:t>LI&gt;&lt;B&gt;</a:t>
            </a:r>
            <a:r>
              <a:rPr lang="en-US" b="1" dirty="0"/>
              <a:t>First Men in the </a:t>
            </a:r>
            <a:r>
              <a:rPr lang="en-US" b="1" dirty="0" smtClean="0"/>
              <a:t>Moon</a:t>
            </a:r>
            <a:r>
              <a:rPr lang="en-US" dirty="0" smtClean="0"/>
              <a:t>&lt;/B&gt;by </a:t>
            </a:r>
            <a:r>
              <a:rPr lang="en-US" b="1" dirty="0"/>
              <a:t>H. G. Wells </a:t>
            </a:r>
            <a:r>
              <a:rPr lang="en-US" dirty="0"/>
              <a:t>(</a:t>
            </a:r>
            <a:endParaRPr lang="ru-RU" dirty="0" smtClean="0"/>
          </a:p>
          <a:p>
            <a:r>
              <a:rPr lang="en-US" dirty="0"/>
              <a:t>&lt;LI&gt;&lt;</a:t>
            </a:r>
            <a:r>
              <a:rPr lang="en-US" dirty="0" smtClean="0"/>
              <a:t>B&gt;</a:t>
            </a:r>
            <a:r>
              <a:rPr lang="en-US" b="1" dirty="0" smtClean="0"/>
              <a:t>title</a:t>
            </a:r>
            <a:r>
              <a:rPr lang="en-US" dirty="0" smtClean="0"/>
              <a:t>&lt;/B&gt; by </a:t>
            </a:r>
            <a:r>
              <a:rPr lang="en-US" b="1" dirty="0" smtClean="0"/>
              <a:t>author</a:t>
            </a:r>
            <a:r>
              <a:rPr lang="en-US" dirty="0" smtClean="0"/>
              <a:t> (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Clr>
                <a:schemeClr val="tx1"/>
              </a:buClr>
            </a:pPr>
            <a:endParaRPr lang="ru-RU" u="sng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3579366"/>
            <a:ext cx="2664296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Извлечение </a:t>
            </a:r>
            <a:r>
              <a:rPr lang="ru-RU" sz="3200" dirty="0" smtClean="0"/>
              <a:t>шаблонов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3579366"/>
            <a:ext cx="3024336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Извлечение фактов</a:t>
            </a:r>
            <a:endParaRPr lang="ru-RU" sz="3200" dirty="0"/>
          </a:p>
        </p:txBody>
      </p:sp>
      <p:cxnSp>
        <p:nvCxnSpPr>
          <p:cNvPr id="10" name="Соединительная линия уступом 9"/>
          <p:cNvCxnSpPr>
            <a:stCxn id="8" idx="0"/>
            <a:endCxn id="9" idx="0"/>
          </p:cNvCxnSpPr>
          <p:nvPr/>
        </p:nvCxnSpPr>
        <p:spPr>
          <a:xfrm rot="5400000" flipH="1" flipV="1">
            <a:off x="4337974" y="1545140"/>
            <a:ext cx="12700" cy="4068452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 rot="5400000">
            <a:off x="4318482" y="2703618"/>
            <a:ext cx="12700" cy="4068452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31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Разработать способ </a:t>
            </a:r>
            <a:r>
              <a:rPr lang="ru-RU" dirty="0" smtClean="0"/>
              <a:t>автоматического формирования шаблонов для системы извлечения </a:t>
            </a:r>
            <a:r>
              <a:rPr lang="ru-RU" dirty="0"/>
              <a:t>информации из текста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Проверить качество работы системы при обучении на небольшом количестве размеченных примеров</a:t>
            </a:r>
          </a:p>
          <a:p>
            <a:r>
              <a:rPr lang="ru-RU" dirty="0" smtClean="0"/>
              <a:t>Новостные кластеры — источник разнообразных описаний событий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7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Задача извлечения информации из текста</a:t>
            </a:r>
            <a:endParaRPr lang="en-US" dirty="0" smtClean="0"/>
          </a:p>
          <a:p>
            <a:r>
              <a:rPr lang="ru-RU" b="1" u="sng" dirty="0" smtClean="0"/>
              <a:t>Извлечение сущностей</a:t>
            </a:r>
          </a:p>
          <a:p>
            <a:r>
              <a:rPr lang="ru-RU" dirty="0" smtClean="0"/>
              <a:t>Итерационное извлечение шаблонов описания событий</a:t>
            </a:r>
          </a:p>
          <a:p>
            <a:r>
              <a:rPr lang="ru-RU" dirty="0" smtClean="0"/>
              <a:t>Оценка предложенного подхода и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90557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Извлечение сущностей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ru-RU" dirty="0" smtClean="0"/>
              <a:t>Виды извлекаемых сущностей:</a:t>
            </a:r>
          </a:p>
          <a:p>
            <a:pPr lvl="1"/>
            <a:r>
              <a:rPr lang="en-GB" dirty="0" err="1" smtClean="0"/>
              <a:t>обозначения</a:t>
            </a:r>
            <a:r>
              <a:rPr lang="en-GB" dirty="0" smtClean="0"/>
              <a:t> </a:t>
            </a:r>
            <a:r>
              <a:rPr lang="en-GB" dirty="0" err="1"/>
              <a:t>даты</a:t>
            </a:r>
            <a:r>
              <a:rPr lang="en-GB" dirty="0"/>
              <a:t> </a:t>
            </a:r>
            <a:r>
              <a:rPr lang="en-GB" dirty="0" err="1"/>
              <a:t>или</a:t>
            </a:r>
            <a:r>
              <a:rPr lang="en-GB" dirty="0"/>
              <a:t> </a:t>
            </a:r>
            <a:r>
              <a:rPr lang="en-GB" dirty="0" err="1" smtClean="0"/>
              <a:t>времени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en-GB" dirty="0" smtClean="0"/>
              <a:t>«</a:t>
            </a:r>
            <a:r>
              <a:rPr lang="en-GB" dirty="0"/>
              <a:t>5 </a:t>
            </a:r>
            <a:r>
              <a:rPr lang="en-GB" dirty="0" err="1"/>
              <a:t>августа</a:t>
            </a:r>
            <a:r>
              <a:rPr lang="en-GB" dirty="0"/>
              <a:t> 2006 </a:t>
            </a:r>
            <a:r>
              <a:rPr lang="en-GB" dirty="0" err="1"/>
              <a:t>года</a:t>
            </a:r>
            <a:r>
              <a:rPr lang="en-GB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GB" dirty="0"/>
              <a:t>«05.07.1988»</a:t>
            </a:r>
            <a:endParaRPr lang="ru-RU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/>
              <a:t>числовые</a:t>
            </a:r>
            <a:r>
              <a:rPr lang="en-GB" dirty="0"/>
              <a:t> </a:t>
            </a:r>
            <a:r>
              <a:rPr lang="en-GB" dirty="0" err="1" smtClean="0"/>
              <a:t>выражения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en-GB" dirty="0" smtClean="0"/>
              <a:t>«</a:t>
            </a:r>
            <a:r>
              <a:rPr lang="en-GB" dirty="0"/>
              <a:t>5,5 </a:t>
            </a:r>
            <a:r>
              <a:rPr lang="en-GB" dirty="0" err="1"/>
              <a:t>миллиардов</a:t>
            </a:r>
            <a:r>
              <a:rPr lang="en-GB" dirty="0"/>
              <a:t> </a:t>
            </a:r>
            <a:r>
              <a:rPr lang="en-GB" dirty="0" err="1"/>
              <a:t>долларов</a:t>
            </a:r>
            <a:r>
              <a:rPr lang="en-GB" dirty="0" smtClean="0"/>
              <a:t>»</a:t>
            </a:r>
            <a:r>
              <a:rPr lang="ru-RU" dirty="0"/>
              <a:t/>
            </a:r>
            <a:br>
              <a:rPr lang="ru-RU" dirty="0"/>
            </a:br>
            <a:r>
              <a:rPr lang="en-GB" dirty="0" smtClean="0"/>
              <a:t>«</a:t>
            </a:r>
            <a:r>
              <a:rPr lang="en-GB" dirty="0" err="1"/>
              <a:t>пятьдесят</a:t>
            </a:r>
            <a:r>
              <a:rPr lang="en-GB" dirty="0"/>
              <a:t> </a:t>
            </a:r>
            <a:r>
              <a:rPr lang="en-GB" dirty="0" err="1"/>
              <a:t>процентов</a:t>
            </a:r>
            <a:r>
              <a:rPr lang="en-GB" dirty="0" smtClean="0"/>
              <a:t>»</a:t>
            </a:r>
            <a:endParaRPr lang="ru-RU" dirty="0" smtClean="0"/>
          </a:p>
          <a:p>
            <a:pPr lvl="1"/>
            <a:r>
              <a:rPr lang="ru-RU" dirty="0"/>
              <a:t>и</a:t>
            </a:r>
            <a:r>
              <a:rPr lang="ru-RU" dirty="0" smtClean="0"/>
              <a:t>менованные </a:t>
            </a:r>
            <a:r>
              <a:rPr lang="en-GB" dirty="0" err="1" smtClean="0"/>
              <a:t>объект</a:t>
            </a:r>
            <a:r>
              <a:rPr lang="ru-RU" dirty="0" smtClean="0"/>
              <a:t>ы: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«Международный валютный фонд»</a:t>
            </a:r>
            <a:br>
              <a:rPr lang="ru-RU" dirty="0"/>
            </a:br>
            <a:r>
              <a:rPr lang="ru-RU" dirty="0"/>
              <a:t>«В.В. Путин»</a:t>
            </a:r>
          </a:p>
          <a:p>
            <a:pPr lvl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9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Извлечение сущностей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выделения именованных сущностей использовался упрощенный </a:t>
            </a:r>
            <a:r>
              <a:rPr lang="ru-RU" dirty="0" smtClean="0"/>
              <a:t>алгоритм</a:t>
            </a:r>
          </a:p>
          <a:p>
            <a:r>
              <a:rPr lang="ru-RU" u="sng" dirty="0" smtClean="0"/>
              <a:t>Президент </a:t>
            </a:r>
            <a:r>
              <a:rPr lang="ru-RU" u="sng" dirty="0"/>
              <a:t>Дмитрий Медведев</a:t>
            </a:r>
            <a:r>
              <a:rPr lang="ru-RU" dirty="0"/>
              <a:t> поручил </a:t>
            </a:r>
            <a:r>
              <a:rPr lang="ru-RU" u="sng" dirty="0"/>
              <a:t>правительству Российской Федерации</a:t>
            </a:r>
            <a:r>
              <a:rPr lang="ru-RU" dirty="0"/>
              <a:t> не выполнять </a:t>
            </a:r>
            <a:r>
              <a:rPr lang="ru-RU" dirty="0" smtClean="0"/>
              <a:t>протокол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4767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5492</TotalTime>
  <Words>953</Words>
  <Application>Microsoft Office PowerPoint</Application>
  <PresentationFormat>Экран (4:3)</PresentationFormat>
  <Paragraphs>209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Итерационное извлечение шаблонов описания событий по новостным кластерам</vt:lpstr>
      <vt:lpstr>План</vt:lpstr>
      <vt:lpstr>Извлечение информации из текста</vt:lpstr>
      <vt:lpstr>Подходы к созданию систем</vt:lpstr>
      <vt:lpstr>Итерационный метод</vt:lpstr>
      <vt:lpstr>Постановка задачи</vt:lpstr>
      <vt:lpstr>План</vt:lpstr>
      <vt:lpstr>Извлечение сущностей</vt:lpstr>
      <vt:lpstr>Извлечение сущностей</vt:lpstr>
      <vt:lpstr>Извлечение сущностей</vt:lpstr>
      <vt:lpstr>Поиск синонимичных сущностей</vt:lpstr>
      <vt:lpstr>Поиск синонимичных сущностей</vt:lpstr>
      <vt:lpstr>Поиск синонимичных сущностей</vt:lpstr>
      <vt:lpstr>План</vt:lpstr>
      <vt:lpstr>Исходные данные</vt:lpstr>
      <vt:lpstr>Метод формирования шаблонов</vt:lpstr>
      <vt:lpstr>Метод формирования шаблонов</vt:lpstr>
      <vt:lpstr>Метод формирования шаблонов</vt:lpstr>
      <vt:lpstr>Значимые слова</vt:lpstr>
      <vt:lpstr>Извлечение шаблонов</vt:lpstr>
      <vt:lpstr>Метод формирования шаблонов</vt:lpstr>
      <vt:lpstr>План</vt:lpstr>
      <vt:lpstr>Эксперименты</vt:lpstr>
      <vt:lpstr>Эксперименты</vt:lpstr>
      <vt:lpstr>Эксперименты</vt:lpstr>
      <vt:lpstr>Примеры шаблонов</vt:lpstr>
      <vt:lpstr>Примеры значимых слов</vt:lpstr>
      <vt:lpstr>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Итерационное извлечение шаблонов описания событий по новостным кластерам</dc:title>
  <dc:creator>Dmitriy Kotelnikov</dc:creator>
  <cp:lastModifiedBy>Dmitriy Kotelnikov</cp:lastModifiedBy>
  <cp:revision>66</cp:revision>
  <dcterms:created xsi:type="dcterms:W3CDTF">2012-09-30T12:53:32Z</dcterms:created>
  <dcterms:modified xsi:type="dcterms:W3CDTF">2012-10-18T05:23:16Z</dcterms:modified>
</cp:coreProperties>
</file>